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omments/modernComment_100_478084B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6" r:id="rId6"/>
    <p:sldId id="257" r:id="rId7"/>
    <p:sldId id="258" r:id="rId8"/>
    <p:sldId id="259" r:id="rId9"/>
    <p:sldId id="267" r:id="rId10"/>
    <p:sldId id="266" r:id="rId11"/>
    <p:sldId id="263" r:id="rId12"/>
    <p:sldId id="269" r:id="rId13"/>
    <p:sldId id="270" r:id="rId14"/>
    <p:sldId id="271" r:id="rId15"/>
    <p:sldId id="272" r:id="rId16"/>
    <p:sldId id="268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8B204F-0585-9F90-FA83-CEC0ED7E2829}" name="Jørn Johansen" initials="JJ" userId="S::jorn.johansen@sanitetskvinnene.no::6821f822-6f69-4534-919c-2e538065a0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B"/>
    <a:srgbClr val="254C6C"/>
    <a:srgbClr val="2D7590"/>
    <a:srgbClr val="A7C0CB"/>
    <a:srgbClr val="1D6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0DB72F-0180-499C-A375-7FEE2292384E}" v="1" dt="2026-02-06T08:54:58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omments/modernComment_100_478084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AF1EF2-A519-45E1-81E8-B79F95AAED85}" authorId="{4F8B204F-0585-9F90-FA83-CEC0ED7E2829}" created="2025-12-01T11:41:49.541">
    <pc:sldMkLst xmlns:pc="http://schemas.microsoft.com/office/powerpoint/2013/main/command">
      <pc:docMk/>
      <pc:sldMk cId="1199604912" sldId="256"/>
    </pc:sldMkLst>
    <p188:txBody>
      <a:bodyPr/>
      <a:lstStyle/>
      <a:p>
        <a:r>
          <a:rPr lang="nb-NO"/>
          <a:t>Legg til nye lysbilder.
Bruk ”Velg oppsett” for å hvilke oppsett og/eller bilde. 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EF1D01A-6571-410C-97A5-23665A8A3E7A}"/>
              </a:ext>
            </a:extLst>
          </p:cNvPr>
          <p:cNvSpPr/>
          <p:nvPr userDrawn="1"/>
        </p:nvSpPr>
        <p:spPr>
          <a:xfrm>
            <a:off x="0" y="0"/>
            <a:ext cx="12192000" cy="60250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BAE37CC-B91E-E254-9D21-418312C4A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49C28C2-44ED-DD81-B0A2-DF4E76FC8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20318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F6D0C50-DCA3-5BAD-51A9-655AAA0B76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141" y="136525"/>
            <a:ext cx="2676376" cy="707197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062F6E89-F0F8-B22D-4630-615D8417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2" y="365125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148130A-3B9D-292E-7FF9-99F6583DA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342" y="1825625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18461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E96509-FBE4-0D09-71F3-789262253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455" y="6150802"/>
            <a:ext cx="2676376" cy="70719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D5D2583D-21C5-25C9-8FFC-6454261A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1651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19E434E2-ABF8-0AE5-1BDD-9511679EF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2005011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32964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2399611-D8EE-909A-DDA8-5078C813B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CFEA194-C51B-FEE6-1DB8-C87367A2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59FAD7-AD96-36A8-5B96-08276F7D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621E93-569C-C685-CF9B-C970ADA30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141" y="136525"/>
            <a:ext cx="2676376" cy="707197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B802E042-B526-DCAE-9D17-FE0D9ADA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342" y="365125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572D7BF6-0D0A-95D7-5012-EF2A82818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342" y="1825625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34835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59350516-1B42-FAEA-A78A-7E55E1369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455" y="6150802"/>
            <a:ext cx="2676376" cy="707197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AB5A69B9-3389-B247-74F8-96684EF63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1651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0D758E7-96CB-D712-3198-F442EB1F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2005011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18899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73310D-D1E1-D944-8954-CC64CE4B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41385A-B3DB-4676-7F75-37AC1053D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7DBB922-7415-74DF-0EE9-B90F1F33D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37EB6AD-D1EC-7CF9-B86F-87A16056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222605E-10CD-4A3E-4EE1-74A956E1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8AAC798-0DDB-92B5-EE32-B1557AC6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0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5FF153-12DC-9A38-C97A-F6001E60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C220-EE74-F3B7-4BF5-0432584E1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B97F3A2-CB87-843F-ECCA-B5280BC8C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19E9319-6675-7A96-BB64-C0E6B8A5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9A94431-0D3C-FEE9-C385-E09A7B372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7E55553-374D-B8D0-6A11-9194ADC3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12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557983-DA9F-9BCB-FBC9-08BEB5FC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F0DBBE9-90A0-FC09-0057-E27655E53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B9BA9-F772-814B-F541-A46B4504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76640E-2AEE-B0DE-C907-1404936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20AB30-2009-AB79-40F6-1B9FC47B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675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76A4A47-0178-1BB4-7D88-5DF2F1CA4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DACD5AF-D8B4-AD00-420A-B6E28F2B6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F8D879-D379-89F7-BDF5-B1C8F78E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3E7FEE-9254-4A7D-ADC4-3A45D9D43301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53B7DC-6168-9F2F-7A2A-5C6ADC81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501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EF63FC-A943-026F-DD99-D8AA5EC4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64624-56D3-4438-911A-A993FFD295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233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587240-BF79-57DF-7B45-4798B3F2B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3AB4C1D-1D7A-0D84-8E1B-DBA3954DA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98574D-08C9-2B04-C1B6-30637A855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78EAA2-E3D9-18D1-D660-B242088A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84F50E-6EE2-3D5B-3D4C-6E113E5F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458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CA05B3-2AD9-53D0-3A59-1DBA445E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F7F475-FCFF-0757-6BE6-7B54AA59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32D4D3-E448-E15D-7176-6580D68B4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D55B56-E72C-8046-AC49-72DA9F9C0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CF66021-1F4F-1C7C-84C5-6F779EF2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839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AE37CC-B91E-E254-9D21-418312C4A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49C28C2-44ED-DD81-B0A2-DF4E76FC8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117123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ED35F7-91BA-7AA2-FCAA-62FE6386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075135-64E5-F1EF-4ACE-49C06D127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598CD3-09E1-577E-612F-CF9B21EF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C59B02-B024-4E3C-7E47-72AA6625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374E85-1754-7FE7-C403-08BB5E2C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6390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CA1357-7746-0FEC-26A9-2EDCEBE1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EA529E-3777-3ACF-218C-0F48D6542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15CDC8-C5DA-8D8D-B799-D0215D0CD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0DAB2BB-1356-1B9B-E2F6-6766DC6C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A33F56B-2307-5FB6-09B3-29B9F497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18EAA56-B57D-0786-194A-A7CA8B58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560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33A968-114D-3159-0C6A-EA20FB292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0C473E-C81B-4613-D816-F136EAE56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CFD250B-0503-0E23-426F-5585DC5A0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79B715E-CE62-D392-D7E4-EB0DA8665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FCC2CF8-0021-06E6-8746-BD7B49E24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66E615B-16A7-E14D-ABA5-5D1B5584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038A3F3-1A99-DF35-F7BB-1C66C4C24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4531857-92D7-0623-5790-FC15801C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594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14AA8F-3A7D-4A1F-F484-C27421E71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BCB6504-040E-1577-AAF3-8D316E4E3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19AFE01-DE01-97B9-5AD3-9615C4E7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2D9A968-C263-4DFD-25D9-9B111D0E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598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1688A1-C463-9E74-40DA-E6E3C2EB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AC84625-3165-8298-61A1-9B517E73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6F9C062-0EA2-2EC0-6892-5B16968E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087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CB1707-C72A-3426-5E1E-EC331D4E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EAF3E2-EC32-A64E-3146-ECB81D75F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D6A0EC-1C49-963F-C8DD-06B70BA7F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E73965-DCA9-3D99-431D-313D5C80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4FB384-77F0-E342-4589-0AAE61E3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D29CB19-E95D-33FC-9832-8F187097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069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AE070D-DB1B-84F7-2ADC-41BEC8F9D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4D53236-7E16-2B3A-E01A-E6C56697C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C02825-D003-63A8-B370-C1518C163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98A9161-96E7-62E0-520C-5497700BC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E8D869C-C62E-8EEC-88D3-9BF3B2CC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DE0F658-CEC4-973B-D34C-651CB19A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2092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D0DC70-6E67-6CDD-10B5-2FA5AE8E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D933CF3-37D7-9AA7-685E-6456CB2A2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6F08C2-BDD1-9712-8085-A54DFD1C1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7FD0CF-B84C-3B95-8FFA-0F10029C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16CB34-D7F9-733F-E526-F8C190D4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2085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9834F4EC-1E09-C24E-FA1D-B91939C791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00968DF-A641-3FED-B732-D5A8B249E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3A39A1-955E-3FEF-88C2-E12C8884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4D9BC7D-8D78-5BE6-A8F6-4FE8D4CA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B2FA76-2112-BA0F-052B-48578E1F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978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18A18D-E1ED-0A31-4A93-262584D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F4074F-9C1F-035A-BD7D-0FFCE29C6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8284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67D7F7-A965-5C13-EF73-1879D9D4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1CE1DE0-5889-1416-CABD-84FD9F88F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9884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F7E30C-3F62-A580-A0F4-81C014FF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4AB897F-B4AB-F603-C9F7-B6457A580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A0ABA8F-F30E-33A5-A789-D13B21018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263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0A8E09-F25C-66CF-8FFC-0D4476BF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0E05AA-1088-98C2-CFF2-14E46E02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CECBECE-209C-BF63-C064-FB2217007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846CF03-DE6F-1202-A11D-1935E7934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CC1DAE3-9138-D1B9-4094-B5DF97276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1060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DEAC23-5248-B32E-DF94-D2A64297C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9179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18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E298AEF-E931-8725-F5EE-85C95D601D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FC37BF2-0284-181F-1B7D-4B23143C6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455" y="6150802"/>
            <a:ext cx="2676376" cy="707197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AF250F47-0848-A2B0-A7E2-E1F4CA33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1651"/>
            <a:ext cx="567145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9E6DD499-054C-61AC-825E-E5CD4FD19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2005011"/>
            <a:ext cx="567145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464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32BF2FB-0A59-2CED-D41E-4E0E4D27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F6B9E2-B8E7-70C9-5144-5E3977442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6809CA7-3A2D-4947-A32C-6E5C0504CD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65357" y="6140692"/>
            <a:ext cx="2672444" cy="70436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EBC43C3-0889-71DF-5405-5C59123BCE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 l="66478" t="1884" b="6851"/>
          <a:stretch>
            <a:fillRect/>
          </a:stretch>
        </p:blipFill>
        <p:spPr>
          <a:xfrm>
            <a:off x="8985488" y="6210578"/>
            <a:ext cx="3069770" cy="564132"/>
          </a:xfrm>
          <a:prstGeom prst="rect">
            <a:avLst/>
          </a:prstGeom>
        </p:spPr>
      </p:pic>
      <p:pic>
        <p:nvPicPr>
          <p:cNvPr id="10" name="Bilde 9" descr="Et bilde som inneholder Font, Grafikk, logo, symbol&#10;&#10;KI-generert innhold kan være feil.">
            <a:extLst>
              <a:ext uri="{FF2B5EF4-FFF2-40B4-BE49-F238E27FC236}">
                <a16:creationId xmlns:a16="http://schemas.microsoft.com/office/drawing/2014/main" id="{778C0055-6B4C-866F-1EBE-48E5A6915B6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79" y="3643900"/>
            <a:ext cx="268128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3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7" r:id="rId10"/>
    <p:sldLayoutId id="2147483675" r:id="rId11"/>
    <p:sldLayoutId id="214748367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37379BE-9E7F-0033-03AD-EFC4FA22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BDA75A-C1B9-D0D3-C6CB-1DD098E75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A5463B-E541-8D17-D05B-E208A75F1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D82155-71E5-400E-B65E-766F8667104B}" type="datetimeFigureOut">
              <a:rPr lang="nb-NO" smtClean="0"/>
              <a:t>06.02.2026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782444-BA47-78A5-5CAE-9A3C4DF15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F7448C9-8D5D-6199-7937-7FE937261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619F5A-405E-42F5-98C0-362E3EA36C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579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478084B0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DF7F08-F85E-0E74-448E-BBF490862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Hovedutvalgets utredning og innspillsak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4D6C32D-9830-B4C2-6EAF-D215D080C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Til diskusjon i lokallagenes årsmøter og i fylkesstyrene. </a:t>
            </a:r>
          </a:p>
        </p:txBody>
      </p:sp>
    </p:spTree>
    <p:extLst>
      <p:ext uri="{BB962C8B-B14F-4D97-AF65-F5344CB8AC3E}">
        <p14:creationId xmlns:p14="http://schemas.microsoft.com/office/powerpoint/2010/main" val="119960491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B5FFC2C6-D159-7967-B9CA-D837407D9A4F}"/>
              </a:ext>
            </a:extLst>
          </p:cNvPr>
          <p:cNvSpPr txBox="1"/>
          <p:nvPr/>
        </p:nvSpPr>
        <p:spPr>
          <a:xfrm>
            <a:off x="439615" y="254977"/>
            <a:ext cx="11139854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Spørreundersøkelsene sier: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Medlemsmassens og lokalforeningenes behov, nytteverdi og eierskap bør være styrende for organisering, roller, mandat samt administrasjonens oppgaver og prioriteringer.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Vi foreslår: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Utvikling av fagråd eller ressursgrupper kan vurderes som viktig faglig bindeledd mellom sentralt og lokalt nivå i organisasjonen.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Til diskusjon: </a:t>
            </a:r>
            <a:endParaRPr lang="nb-NO" sz="2000" u="sng" dirty="0">
              <a:effectLst/>
              <a:latin typeface="YACgETiWKS8_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tenker dere om å utvikle og etablere fagråd eller ressursgrupper, og hvilken rolle mener dere at disse </a:t>
            </a:r>
            <a:r>
              <a:rPr lang="nb-NO" sz="2000" b="1" i="0" dirty="0" err="1">
                <a:effectLst/>
              </a:rPr>
              <a:t>isåfall</a:t>
            </a:r>
            <a:r>
              <a:rPr lang="nb-NO" sz="2000" b="1" i="0" dirty="0">
                <a:effectLst/>
              </a:rPr>
              <a:t> kan ha?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er deres anbefaling for å minske «avstanden» mellom lokal- og sentralleddet?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04526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5D096233-2023-049B-A4C9-11BB1A75B99D}"/>
              </a:ext>
            </a:extLst>
          </p:cNvPr>
          <p:cNvSpPr txBox="1"/>
          <p:nvPr/>
        </p:nvSpPr>
        <p:spPr>
          <a:xfrm>
            <a:off x="728296" y="1565031"/>
            <a:ext cx="10735408" cy="288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I tillegg trenger vi at lokalforeningene og fylkesstyrene diskuterer følgende punkter:</a:t>
            </a:r>
          </a:p>
          <a:p>
            <a:pPr>
              <a:lnSpc>
                <a:spcPts val="2475"/>
              </a:lnSpc>
              <a:buNone/>
            </a:pPr>
            <a:endParaRPr lang="nb-NO" sz="2000" u="sng" dirty="0">
              <a:effectLst/>
              <a:latin typeface="YACgETiWKS8_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Landsmøtet 2024 har bedt utvalget om å vurdere en eventuell tittelendring fra organisasjonsleder til styreleder? Hva er etter deres vurdering beste tittel på Sanitetskvinnenes øverste valgte leder?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Vi ser at kravene til å drive og eie virksomheter er økende. Hvordan oppleves ansvaret for virksomheter og eiendommer, og i hvilken grad kan det gjøre at medlemmer kvier seg for å ta verv i lokalforeninger eller fylkesforeninger?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På hvilken måte kan vi eventuelt profesjonalisere vårt eierskap til virksomheter og eiendommer?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84338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578F7F3E-C3CE-F4E9-A49F-9C54779ECE70}"/>
              </a:ext>
            </a:extLst>
          </p:cNvPr>
          <p:cNvSpPr txBox="1"/>
          <p:nvPr/>
        </p:nvSpPr>
        <p:spPr>
          <a:xfrm>
            <a:off x="224740" y="2147473"/>
            <a:ext cx="3854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En </a:t>
            </a:r>
            <a:r>
              <a:rPr lang="nb-NO" sz="1800" dirty="0"/>
              <a:t>framtidig modell med utgangspunkt i foreløpige anbefalinger kan se slik ut.</a:t>
            </a:r>
            <a:endParaRPr lang="nb-NO" dirty="0"/>
          </a:p>
        </p:txBody>
      </p:sp>
      <p:pic>
        <p:nvPicPr>
          <p:cNvPr id="3" name="Bilde 2" descr="Et bilde som inneholder tekst, forretningskort, Font, skjermbilde&#10;&#10;KI-generert innhold kan være feil.">
            <a:extLst>
              <a:ext uri="{FF2B5EF4-FFF2-40B4-BE49-F238E27FC236}">
                <a16:creationId xmlns:a16="http://schemas.microsoft.com/office/drawing/2014/main" id="{74D0F416-BEC6-B9A0-A06A-AF494A901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83" y="476197"/>
            <a:ext cx="7647296" cy="57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5166539-7397-4129-AFB3-99482CD0CCE7}"/>
              </a:ext>
            </a:extLst>
          </p:cNvPr>
          <p:cNvSpPr/>
          <p:nvPr/>
        </p:nvSpPr>
        <p:spPr>
          <a:xfrm>
            <a:off x="-95534" y="0"/>
            <a:ext cx="12287534" cy="6114197"/>
          </a:xfrm>
          <a:prstGeom prst="rect">
            <a:avLst/>
          </a:prstGeom>
          <a:solidFill>
            <a:srgbClr val="FF5D5B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tekst, brev, skjermbilde, Font&#10;&#10;KI-generert innhold kan være feil.">
            <a:extLst>
              <a:ext uri="{FF2B5EF4-FFF2-40B4-BE49-F238E27FC236}">
                <a16:creationId xmlns:a16="http://schemas.microsoft.com/office/drawing/2014/main" id="{63D382F6-12EF-34D5-E1DC-368B0B0E8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b="30989"/>
          <a:stretch>
            <a:fillRect/>
          </a:stretch>
        </p:blipFill>
        <p:spPr>
          <a:xfrm>
            <a:off x="370764" y="0"/>
            <a:ext cx="11450472" cy="572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36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brev, Font, illustrasjon&#10;&#10;KI-generert innhold kan være feil.">
            <a:extLst>
              <a:ext uri="{FF2B5EF4-FFF2-40B4-BE49-F238E27FC236}">
                <a16:creationId xmlns:a16="http://schemas.microsoft.com/office/drawing/2014/main" id="{B6CC38ED-C3EB-6A80-9DDA-C6059F3DC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36"/>
          <a:stretch>
            <a:fillRect/>
          </a:stretch>
        </p:blipFill>
        <p:spPr>
          <a:xfrm>
            <a:off x="0" y="0"/>
            <a:ext cx="12192000" cy="614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3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3E294FDA-AE45-AE47-4B8D-4CAA2BFB6C90}"/>
              </a:ext>
            </a:extLst>
          </p:cNvPr>
          <p:cNvSpPr txBox="1"/>
          <p:nvPr/>
        </p:nvSpPr>
        <p:spPr>
          <a:xfrm>
            <a:off x="8039447" y="1201857"/>
            <a:ext cx="388770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/>
              <a:t>Medlemmene er kjernen i NKS. </a:t>
            </a:r>
          </a:p>
          <a:p>
            <a:endParaRPr lang="nb-NO" sz="2000" dirty="0"/>
          </a:p>
          <a:p>
            <a:r>
              <a:rPr lang="nb-NO" sz="2000" dirty="0"/>
              <a:t>Sekretariatet gir faglig og administrativ støtte og sikrer gjennomføring av vedtak og strategiske mål.</a:t>
            </a:r>
          </a:p>
          <a:p>
            <a:endParaRPr lang="nb-NO" sz="2800" dirty="0"/>
          </a:p>
          <a:p>
            <a:r>
              <a:rPr lang="nb-NO" sz="2000" dirty="0"/>
              <a:t>Medlemmene har et medansvar for å sikre driften av disse funksjonene, både økonomisk og organisatorisk.</a:t>
            </a:r>
          </a:p>
        </p:txBody>
      </p:sp>
      <p:pic>
        <p:nvPicPr>
          <p:cNvPr id="4" name="Bilde 3" descr="Et bilde som inneholder tekst, Font, skjermbilde, design&#10;&#10;KI-generert innhold kan være feil.">
            <a:extLst>
              <a:ext uri="{FF2B5EF4-FFF2-40B4-BE49-F238E27FC236}">
                <a16:creationId xmlns:a16="http://schemas.microsoft.com/office/drawing/2014/main" id="{9DEEE65E-C156-0E71-08C7-99E7F6808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8" y="355697"/>
            <a:ext cx="7519051" cy="56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84BD8-41F7-3F82-9E98-1C79205AC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E06CC44-D2A9-B52A-05D9-82DD41035539}"/>
              </a:ext>
            </a:extLst>
          </p:cNvPr>
          <p:cNvSpPr txBox="1"/>
          <p:nvPr/>
        </p:nvSpPr>
        <p:spPr>
          <a:xfrm>
            <a:off x="567569" y="409849"/>
            <a:ext cx="34494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nb-NO" sz="2000" dirty="0"/>
              <a:t>Vi har i høst gjennomført spørre-undersøkelser for å få et bedre grunnlag for utvalgenes vurderinger. </a:t>
            </a:r>
          </a:p>
          <a:p>
            <a:pPr fontAlgn="base"/>
            <a:endParaRPr lang="nb-NO" sz="2000" dirty="0"/>
          </a:p>
          <a:p>
            <a:pPr fontAlgn="base"/>
            <a:r>
              <a:rPr lang="nb-NO" sz="2000" dirty="0"/>
              <a:t>343 lokalforeninger og alle fylkes-foreningene har svart. </a:t>
            </a:r>
          </a:p>
          <a:p>
            <a:pPr fontAlgn="base"/>
            <a:r>
              <a:rPr lang="nb-NO" sz="2000" dirty="0"/>
              <a:t> </a:t>
            </a:r>
          </a:p>
          <a:p>
            <a:pPr fontAlgn="base"/>
            <a:r>
              <a:rPr lang="nb-NO" sz="2000" dirty="0"/>
              <a:t>Denne høringen bygger på svarene fra høstens spørreundersøkelser.  </a:t>
            </a:r>
          </a:p>
          <a:p>
            <a:pPr fontAlgn="base"/>
            <a:endParaRPr lang="nb-NO" sz="2000" dirty="0"/>
          </a:p>
          <a:p>
            <a:pPr fontAlgn="base"/>
            <a:r>
              <a:rPr lang="nb-NO" sz="2000" dirty="0"/>
              <a:t>Her ser dere hovedpunktene fra undersøkelsene. </a:t>
            </a:r>
          </a:p>
        </p:txBody>
      </p:sp>
      <p:pic>
        <p:nvPicPr>
          <p:cNvPr id="4" name="Bilde 3" descr="Et bilde som inneholder tekst, sketch, tegning, illustrasjon&#10;&#10;KI-generert innhold kan være feil.">
            <a:extLst>
              <a:ext uri="{FF2B5EF4-FFF2-40B4-BE49-F238E27FC236}">
                <a16:creationId xmlns:a16="http://schemas.microsoft.com/office/drawing/2014/main" id="{C64C23F7-1463-4295-AE5A-E350FF62F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84" y="409432"/>
            <a:ext cx="7278805" cy="545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2A3D5E2B-5C17-382A-9343-B52BE3151EAE}"/>
              </a:ext>
            </a:extLst>
          </p:cNvPr>
          <p:cNvSpPr txBox="1"/>
          <p:nvPr/>
        </p:nvSpPr>
        <p:spPr>
          <a:xfrm>
            <a:off x="723900" y="1732086"/>
            <a:ext cx="10744200" cy="283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800" kern="100" dirty="0">
                <a:effectLst/>
                <a:latin typeface="Calibri"/>
                <a:ea typeface="Calibri"/>
                <a:cs typeface="Arial"/>
              </a:rPr>
              <a:t>Spørreundersøkelsene har vist oss at </a:t>
            </a:r>
            <a:r>
              <a:rPr lang="nb-NO" sz="2800" b="1" u="sng" kern="100" dirty="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hovedutfordringen for NKS ikke bare er knyttet til organisasjonsmodellen</a:t>
            </a:r>
            <a:r>
              <a:rPr lang="nb-NO" sz="2800" kern="100" dirty="0">
                <a:effectLst/>
                <a:latin typeface="Calibri"/>
                <a:ea typeface="Calibri"/>
                <a:cs typeface="Arial"/>
              </a:rPr>
              <a:t>. Det handler også om </a:t>
            </a:r>
            <a:r>
              <a:rPr lang="nb-NO" sz="2800" b="1" u="sng" kern="100" dirty="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kultur, samhandling, tillit, eierskap og tydelige beskrivelser for roller og ansvar. </a:t>
            </a:r>
            <a:r>
              <a:rPr lang="nb-NO" sz="2800" kern="100" dirty="0">
                <a:effectLst/>
                <a:latin typeface="Calibri"/>
                <a:ea typeface="Calibri"/>
                <a:cs typeface="Arial"/>
              </a:rPr>
              <a:t>Likevel  ser vi at det kan være </a:t>
            </a:r>
            <a:r>
              <a:rPr lang="nb-NO" sz="2800" b="1" u="sng" kern="100" dirty="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hensiktsmessig med en smidigere organisasjon med tanke på nivåer og antall </a:t>
            </a:r>
            <a:r>
              <a:rPr lang="nb-NO" sz="2800" b="1" u="sng" kern="100" dirty="0">
                <a:solidFill>
                  <a:srgbClr val="FF0000"/>
                </a:solidFill>
                <a:latin typeface="Calibri"/>
                <a:ea typeface="Calibri"/>
                <a:cs typeface="Arial"/>
              </a:rPr>
              <a:t>representanter pr. organ,</a:t>
            </a:r>
            <a:r>
              <a:rPr lang="nb-NO" sz="2800" b="1" u="sng" kern="100" dirty="0">
                <a:solidFill>
                  <a:srgbClr val="FF0000"/>
                </a:solidFill>
                <a:effectLst/>
                <a:latin typeface="Calibri"/>
                <a:ea typeface="Calibri"/>
                <a:cs typeface="Arial"/>
              </a:rPr>
              <a:t> samt sikre seg medlemmenes eierskap og engasjementet og tillitt.  </a:t>
            </a:r>
          </a:p>
        </p:txBody>
      </p:sp>
    </p:spTree>
    <p:extLst>
      <p:ext uri="{BB962C8B-B14F-4D97-AF65-F5344CB8AC3E}">
        <p14:creationId xmlns:p14="http://schemas.microsoft.com/office/powerpoint/2010/main" val="3117944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7B73ECE-FED5-3E85-B40C-8591BE864405}"/>
              </a:ext>
            </a:extLst>
          </p:cNvPr>
          <p:cNvSpPr txBox="1"/>
          <p:nvPr/>
        </p:nvSpPr>
        <p:spPr>
          <a:xfrm>
            <a:off x="124525" y="2112222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0" i="1" dirty="0" err="1">
                <a:effectLst/>
              </a:rPr>
              <a:t>Utvalg</a:t>
            </a:r>
            <a:r>
              <a:rPr lang="en-US" sz="2200" b="0" i="1" dirty="0">
                <a:effectLst/>
              </a:rPr>
              <a:t> I. </a:t>
            </a:r>
            <a:r>
              <a:rPr lang="en-US" sz="2200" b="0" i="1" dirty="0" err="1">
                <a:effectLst/>
              </a:rPr>
              <a:t>Modeller</a:t>
            </a:r>
            <a:r>
              <a:rPr lang="en-US" sz="2200" b="0" i="1" dirty="0">
                <a:effectLst/>
              </a:rPr>
              <a:t> for </a:t>
            </a:r>
            <a:r>
              <a:rPr lang="en-US" sz="2200" b="0" i="1" dirty="0" err="1">
                <a:effectLst/>
              </a:rPr>
              <a:t>organisasjonsstruktur</a:t>
            </a:r>
            <a:r>
              <a:rPr lang="en-US" sz="2200" b="0" i="0" dirty="0">
                <a:effectLst/>
              </a:rPr>
              <a:t> legger </a:t>
            </a:r>
            <a:r>
              <a:rPr lang="en-US" sz="2200" b="0" i="0" dirty="0" err="1">
                <a:effectLst/>
              </a:rPr>
              <a:t>følgende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prinsipper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til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grunn</a:t>
            </a:r>
            <a:r>
              <a:rPr lang="en-US" sz="2200" b="0" i="0" dirty="0">
                <a:effectLst/>
              </a:rPr>
              <a:t> for sine </a:t>
            </a:r>
            <a:r>
              <a:rPr lang="en-US" sz="2200" b="0" i="0" dirty="0" err="1">
                <a:effectLst/>
              </a:rPr>
              <a:t>foreløpige</a:t>
            </a:r>
            <a:r>
              <a:rPr lang="en-US" sz="2200" b="0" i="0" dirty="0">
                <a:effectLst/>
              </a:rPr>
              <a:t> </a:t>
            </a:r>
            <a:r>
              <a:rPr lang="en-US" sz="2200" b="0" i="0" dirty="0" err="1">
                <a:effectLst/>
              </a:rPr>
              <a:t>anbefalinger</a:t>
            </a:r>
            <a:r>
              <a:rPr lang="en-US" sz="2200" b="0" i="0" dirty="0">
                <a:effectLst/>
              </a:rPr>
              <a:t>: </a:t>
            </a:r>
            <a:endParaRPr lang="en-US" sz="2200" dirty="0"/>
          </a:p>
        </p:txBody>
      </p:sp>
      <p:pic>
        <p:nvPicPr>
          <p:cNvPr id="7" name="Bilde 6" descr="Et bilde som inneholder tekst, tegning, illustrasjon&#10;&#10;KI-generert innhold kan være feil.">
            <a:extLst>
              <a:ext uri="{FF2B5EF4-FFF2-40B4-BE49-F238E27FC236}">
                <a16:creationId xmlns:a16="http://schemas.microsoft.com/office/drawing/2014/main" id="{67EB51D5-1136-6093-9739-2B51AD7BF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44" y="358254"/>
            <a:ext cx="7638197" cy="572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2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C588CB08-9DA7-F070-20CC-4BDB17A4F272}"/>
              </a:ext>
            </a:extLst>
          </p:cNvPr>
          <p:cNvSpPr txBox="1"/>
          <p:nvPr/>
        </p:nvSpPr>
        <p:spPr>
          <a:xfrm>
            <a:off x="293077" y="545123"/>
            <a:ext cx="11605846" cy="511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Spørreundersøkelsene sier: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Det er for stor avstand mellom lokallag og sekretariat, og tilliten mellom de ulike nivåene og organene i organisasjonen er varierende.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Vi foreslår: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Dagens fylkesledd opprettholdes og styrkes.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Til diskusjon: </a:t>
            </a:r>
            <a:endParaRPr lang="nb-NO" sz="2000" u="sng" dirty="0">
              <a:effectLst/>
              <a:latin typeface="YACgETiWKS8_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synes dere om å videreføre og styrke fylkesleddet?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På hvilken måte mener dere vi bør utvikle fylkesleddet?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mener dere skal til for å styrke fylkesleddet?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tenker dere om å endre antall fylkesforeninger til 15, eller slå sammen til større </a:t>
            </a:r>
            <a:r>
              <a:rPr lang="nb-NO" sz="2000" b="1" i="0" dirty="0" err="1">
                <a:effectLst/>
              </a:rPr>
              <a:t>regionsforeninger</a:t>
            </a:r>
            <a:r>
              <a:rPr lang="nb-NO" sz="2000" b="1" i="0" dirty="0">
                <a:effectLst/>
              </a:rPr>
              <a:t>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Alle fylker har fylkesberedskapskontakter og kvinnehelsekontakter. De aller fleste har plass i fylkesstyret og bistår lokalforeninger i å etablere og opprettholde aktivitet. De er også et viktig bindeledd mellom sekretariatet og lokalforeninger. Dersom det ikke lenger blir et fylkesledd, hvordan vil disse oppgavene kunne ivaretas?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9690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DFE4873B-C919-5707-0064-7AE86CEF7855}"/>
              </a:ext>
            </a:extLst>
          </p:cNvPr>
          <p:cNvSpPr txBox="1"/>
          <p:nvPr/>
        </p:nvSpPr>
        <p:spPr>
          <a:xfrm>
            <a:off x="413238" y="334108"/>
            <a:ext cx="11623431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Spørreundersøkelsene sier: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Organisasjonen har for mange ledd, og oppleves som byråkratisk og tungrodd.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Vi foreslår: </a:t>
            </a:r>
            <a:endParaRPr lang="nb-NO" sz="2000" u="sng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dirty="0">
                <a:effectLst/>
                <a:latin typeface="YACgETiWKS8_0"/>
              </a:rPr>
              <a:t>Antall styrende organer i sentralleddet reduseres med å slå sammen sentralstyret og landsstyret til ett hovedstyre. Representasjon og sammensetning i dette «hovedstyre» må speile prinsippet om et sterkt medlemsdemokrati. </a:t>
            </a:r>
            <a:endParaRPr lang="nb-NO" sz="200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endParaRPr lang="nb-NO" sz="2000" b="1" i="0" dirty="0">
              <a:effectLst/>
              <a:latin typeface="YACgETiWKS8_0"/>
            </a:endParaRPr>
          </a:p>
          <a:p>
            <a:pPr>
              <a:lnSpc>
                <a:spcPts val="2475"/>
              </a:lnSpc>
              <a:buNone/>
            </a:pPr>
            <a:r>
              <a:rPr lang="nb-NO" sz="2000" b="1" i="0" u="sng" dirty="0">
                <a:effectLst/>
                <a:latin typeface="YACgETiWKS8_0"/>
              </a:rPr>
              <a:t>Til diskusjon: </a:t>
            </a:r>
            <a:endParaRPr lang="nb-NO" sz="2000" u="sng" dirty="0">
              <a:effectLst/>
              <a:latin typeface="YACgETiWKS8_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Hva synes dere om å redusere antall styrende organ og slå sammen sentralstyret og landsstyret til ett hovedstyre? 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b="1" i="0" dirty="0">
                <a:effectLst/>
              </a:rPr>
              <a:t>Hvilken representasjon ønsker dere inn i et eventuelt hovedstyre og hvordan bør disse velges?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449630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Sanitetskvinnen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7B9D"/>
      </a:accent1>
      <a:accent2>
        <a:srgbClr val="E26865"/>
      </a:accent2>
      <a:accent3>
        <a:srgbClr val="9D9684"/>
      </a:accent3>
      <a:accent4>
        <a:srgbClr val="B9C67D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Sanitetskvinnene Nunito og Clear Sans">
      <a:majorFont>
        <a:latin typeface="Nunito"/>
        <a:ea typeface=""/>
        <a:cs typeface=""/>
      </a:majorFont>
      <a:minorFont>
        <a:latin typeface="Clea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4" id="{2B8A3BE4-4586-4A8D-8596-20A0917B0607}" vid="{59F56FDC-341C-4E2F-B1F9-2820D8C92A5F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299FE5744C8D4B9CE4692537FBC6E6" ma:contentTypeVersion="11" ma:contentTypeDescription="Create a new document." ma:contentTypeScope="" ma:versionID="fc158192f12d117645145ee3e4567ddb">
  <xsd:schema xmlns:xsd="http://www.w3.org/2001/XMLSchema" xmlns:xs="http://www.w3.org/2001/XMLSchema" xmlns:p="http://schemas.microsoft.com/office/2006/metadata/properties" xmlns:ns2="9ce16cb8-e5d9-491b-8004-cb7a5e971ac8" xmlns:ns3="70439ca2-d11c-4f2f-bffd-7678049c554c" targetNamespace="http://schemas.microsoft.com/office/2006/metadata/properties" ma:root="true" ma:fieldsID="2dae9bac428518829e01364f5dc78615" ns2:_="" ns3:_="">
    <xsd:import namespace="9ce16cb8-e5d9-491b-8004-cb7a5e971ac8"/>
    <xsd:import namespace="70439ca2-d11c-4f2f-bffd-7678049c55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16cb8-e5d9-491b-8004-cb7a5e971a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b570837-867a-4a0f-886c-a56d4a8aff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39ca2-d11c-4f2f-bffd-7678049c554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33986cc-26b2-46b1-90c8-1dde8366c239}" ma:internalName="TaxCatchAll" ma:showField="CatchAllData" ma:web="70439ca2-d11c-4f2f-bffd-7678049c55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e16cb8-e5d9-491b-8004-cb7a5e971ac8">
      <Terms xmlns="http://schemas.microsoft.com/office/infopath/2007/PartnerControls"/>
    </lcf76f155ced4ddcb4097134ff3c332f>
    <TaxCatchAll xmlns="70439ca2-d11c-4f2f-bffd-7678049c554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C95827-33DC-41FA-BA78-7A7DEA17D8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16cb8-e5d9-491b-8004-cb7a5e971ac8"/>
    <ds:schemaRef ds:uri="70439ca2-d11c-4f2f-bffd-7678049c55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C199CE-7B5A-496C-8391-588F19B7FA0A}">
  <ds:schemaRefs>
    <ds:schemaRef ds:uri="http://schemas.microsoft.com/office/2006/documentManagement/types"/>
    <ds:schemaRef ds:uri="70439ca2-d11c-4f2f-bffd-7678049c554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9ce16cb8-e5d9-491b-8004-cb7a5e971ac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BC824C7-B44D-4F20-893A-224A1FE4DEE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6334d01-13b9-4531-a3a6-532e479d9a1a}" enabled="0" method="" siteId="{b6334d01-13b9-4531-a3a6-532e479d9a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Lysbildemal Sanitetskvinnene</Template>
  <TotalTime>2451</TotalTime>
  <Words>598</Words>
  <Application>Microsoft Office PowerPoint</Application>
  <PresentationFormat>Widescreen</PresentationFormat>
  <Paragraphs>52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Office-tema</vt:lpstr>
      <vt:lpstr>Egendefinert utforming</vt:lpstr>
      <vt:lpstr>Hovedutvalgets utredning og innspillsak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Tone Hammerlund</dc:creator>
  <cp:lastModifiedBy>Tone Hammerlund</cp:lastModifiedBy>
  <cp:revision>17</cp:revision>
  <dcterms:created xsi:type="dcterms:W3CDTF">2025-12-08T10:31:22Z</dcterms:created>
  <dcterms:modified xsi:type="dcterms:W3CDTF">2026-02-06T09:45:29Z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0x01010071299FE5744C8D4B9CE4692537FBC6E6</vt:lpwstr>
  </property>
  <property fmtid="{D5CDD505-2E9C-101B-9397-08002B2CF9AE}" pid="3" name="MediaServiceImageTags">
    <vt:lpwstr/>
  </property>
</Properties>
</file>