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modernComment_10D_8C9AE5F9.xml" ContentType="application/vnd.ms-powerpoint.comments+xml"/>
  <Override PartName="/ppt/comments/modernComment_108_87865EBA.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69" r:id="rId5"/>
    <p:sldId id="256" r:id="rId6"/>
    <p:sldId id="258" r:id="rId7"/>
    <p:sldId id="276" r:id="rId8"/>
    <p:sldId id="275" r:id="rId9"/>
    <p:sldId id="271" r:id="rId10"/>
    <p:sldId id="260" r:id="rId11"/>
    <p:sldId id="272" r:id="rId12"/>
    <p:sldId id="273" r:id="rId13"/>
    <p:sldId id="277" r:id="rId14"/>
    <p:sldId id="274" r:id="rId15"/>
    <p:sldId id="279" r:id="rId16"/>
    <p:sldId id="278" r:id="rId17"/>
    <p:sldId id="264" r:id="rId18"/>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C351890-9C1B-D6FD-C08D-CE3CE2EA595B}" name="May Britt Buhaug" initials="MB" userId="S::maybritt.buhaug@sanitetskvinnene.no::75755958-dfc1-4e74-9e64-ba09c6e99da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4C6C"/>
    <a:srgbClr val="2D7590"/>
    <a:srgbClr val="A7C0CB"/>
    <a:srgbClr val="1D6F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93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omments/modernComment_108_87865EBA.xml><?xml version="1.0" encoding="utf-8"?>
<p188:cmLst xmlns:a="http://schemas.openxmlformats.org/drawingml/2006/main" xmlns:r="http://schemas.openxmlformats.org/officeDocument/2006/relationships" xmlns:p188="http://schemas.microsoft.com/office/powerpoint/2018/8/main">
  <p188:cm id="{93B1C378-2F1B-44D8-B38D-AB95EA849C44}" authorId="{7C351890-9C1B-D6FD-C08D-CE3CE2EA595B}" created="2024-08-14T19:32:03.246">
    <pc:sldMkLst xmlns:pc="http://schemas.microsoft.com/office/powerpoint/2013/main/command">
      <pc:docMk/>
      <pc:sldMk cId="2273730234" sldId="264"/>
    </pc:sldMkLst>
    <p188:txBody>
      <a:bodyPr/>
      <a:lstStyle/>
      <a:p>
        <a:r>
          <a:rPr lang="nb-NO"/>
          <a:t>Synes den er fin Solveig, har kommentert og skrevet inn noe. Jeg tror det er en fordel å ta med flere bilder. Vi har mye å ta av, spør om du ikke finner. Og ville kanskje lagt inn utsnitt av boksen i St. meldinga brannsikkerhet der vi er løftet fram😊 Oppgi gjerne din kontaktinformasjon til slutt, slik at de både kan ringe og maile deg.</a:t>
        </a:r>
      </a:p>
    </p188:txBody>
  </p188:cm>
</p188:cmLst>
</file>

<file path=ppt/comments/modernComment_10D_8C9AE5F9.xml><?xml version="1.0" encoding="utf-8"?>
<p188:cmLst xmlns:a="http://schemas.openxmlformats.org/drawingml/2006/main" xmlns:r="http://schemas.openxmlformats.org/officeDocument/2006/relationships" xmlns:p188="http://schemas.microsoft.com/office/powerpoint/2018/8/main">
  <p188:cm id="{51E15C22-1F03-4010-A9FD-45259763C5D8}" authorId="{7C351890-9C1B-D6FD-C08D-CE3CE2EA595B}" created="2024-08-14T19:33:42.592">
    <pc:sldMkLst xmlns:pc="http://schemas.microsoft.com/office/powerpoint/2013/main/command">
      <pc:docMk/>
      <pc:sldMk cId="2358961657" sldId="269"/>
    </pc:sldMkLst>
    <p188:txBody>
      <a:bodyPr/>
      <a:lstStyle/>
      <a:p>
        <a:r>
          <a:rPr lang="nb-NO"/>
          <a:t>Vi bør skrive OBG m.m. fullt ut, selv om vi bruker forkortelser😊 Jeg har gjort noen endringer, men det er ikke sikkert alt gir mening for deg, så les gjennom og endre😊</a:t>
        </a:r>
      </a:p>
    </p188:txBody>
  </p188:cm>
</p188: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BAE37CC-B91E-E254-9D21-418312C4A7AD}"/>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149C28C2-44ED-DD81-B0A2-DF4E76FC85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C3261E92-6441-DA59-0A29-6753F82A5D8A}"/>
              </a:ext>
            </a:extLst>
          </p:cNvPr>
          <p:cNvSpPr>
            <a:spLocks noGrp="1"/>
          </p:cNvSpPr>
          <p:nvPr>
            <p:ph type="dt" sz="half" idx="10"/>
          </p:nvPr>
        </p:nvSpPr>
        <p:spPr/>
        <p:txBody>
          <a:bodyPr/>
          <a:lstStyle/>
          <a:p>
            <a:fld id="{8C3E7FEE-9254-4A7D-ADC4-3A45D9D43301}" type="datetimeFigureOut">
              <a:rPr lang="nb-NO" smtClean="0"/>
              <a:t>16.08.2024</a:t>
            </a:fld>
            <a:endParaRPr lang="nb-NO"/>
          </a:p>
        </p:txBody>
      </p:sp>
      <p:sp>
        <p:nvSpPr>
          <p:cNvPr id="5" name="Plassholder for bunntekst 4">
            <a:extLst>
              <a:ext uri="{FF2B5EF4-FFF2-40B4-BE49-F238E27FC236}">
                <a16:creationId xmlns:a16="http://schemas.microsoft.com/office/drawing/2014/main" id="{54595346-679E-6045-5F06-F28C931747B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E31AFFD-D11A-E7A2-AFF1-736FDDF7CB22}"/>
              </a:ext>
            </a:extLst>
          </p:cNvPr>
          <p:cNvSpPr>
            <a:spLocks noGrp="1"/>
          </p:cNvSpPr>
          <p:nvPr>
            <p:ph type="sldNum" sz="quarter" idx="12"/>
          </p:nvPr>
        </p:nvSpPr>
        <p:spPr/>
        <p:txBody>
          <a:bodyPr/>
          <a:lstStyle/>
          <a:p>
            <a:fld id="{38D64624-56D3-4438-911A-A993FFD295B1}" type="slidenum">
              <a:rPr lang="nb-NO" smtClean="0"/>
              <a:t>‹#›</a:t>
            </a:fld>
            <a:endParaRPr lang="nb-NO"/>
          </a:p>
        </p:txBody>
      </p:sp>
    </p:spTree>
    <p:extLst>
      <p:ext uri="{BB962C8B-B14F-4D97-AF65-F5344CB8AC3E}">
        <p14:creationId xmlns:p14="http://schemas.microsoft.com/office/powerpoint/2010/main" val="320318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4557983-DA9F-9BCB-FBC9-08BEB5FCE5F7}"/>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5F0DBBE9-90A0-FC09-0057-E27655E53290}"/>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47B9BA9-F772-814B-F541-A46B45049150}"/>
              </a:ext>
            </a:extLst>
          </p:cNvPr>
          <p:cNvSpPr>
            <a:spLocks noGrp="1"/>
          </p:cNvSpPr>
          <p:nvPr>
            <p:ph type="dt" sz="half" idx="10"/>
          </p:nvPr>
        </p:nvSpPr>
        <p:spPr/>
        <p:txBody>
          <a:bodyPr/>
          <a:lstStyle/>
          <a:p>
            <a:fld id="{8C3E7FEE-9254-4A7D-ADC4-3A45D9D43301}" type="datetimeFigureOut">
              <a:rPr lang="nb-NO" smtClean="0"/>
              <a:t>16.08.2024</a:t>
            </a:fld>
            <a:endParaRPr lang="nb-NO"/>
          </a:p>
        </p:txBody>
      </p:sp>
      <p:sp>
        <p:nvSpPr>
          <p:cNvPr id="5" name="Plassholder for bunntekst 4">
            <a:extLst>
              <a:ext uri="{FF2B5EF4-FFF2-40B4-BE49-F238E27FC236}">
                <a16:creationId xmlns:a16="http://schemas.microsoft.com/office/drawing/2014/main" id="{8C76640E-2AEE-B0DE-C907-140493687D9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120AB30-2009-AB79-40F6-1B9FC47BE371}"/>
              </a:ext>
            </a:extLst>
          </p:cNvPr>
          <p:cNvSpPr>
            <a:spLocks noGrp="1"/>
          </p:cNvSpPr>
          <p:nvPr>
            <p:ph type="sldNum" sz="quarter" idx="12"/>
          </p:nvPr>
        </p:nvSpPr>
        <p:spPr/>
        <p:txBody>
          <a:bodyPr/>
          <a:lstStyle/>
          <a:p>
            <a:fld id="{38D64624-56D3-4438-911A-A993FFD295B1}" type="slidenum">
              <a:rPr lang="nb-NO" smtClean="0"/>
              <a:t>‹#›</a:t>
            </a:fld>
            <a:endParaRPr lang="nb-NO"/>
          </a:p>
        </p:txBody>
      </p:sp>
    </p:spTree>
    <p:extLst>
      <p:ext uri="{BB962C8B-B14F-4D97-AF65-F5344CB8AC3E}">
        <p14:creationId xmlns:p14="http://schemas.microsoft.com/office/powerpoint/2010/main" val="3138675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B76A4A47-0178-1BB4-7D88-5DF2F1CA499B}"/>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8DACD5AF-D8B4-AD00-420A-B6E28F2B6B99}"/>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AF8D879-D379-89F7-BDF5-B1C8F78EC533}"/>
              </a:ext>
            </a:extLst>
          </p:cNvPr>
          <p:cNvSpPr>
            <a:spLocks noGrp="1"/>
          </p:cNvSpPr>
          <p:nvPr>
            <p:ph type="dt" sz="half" idx="10"/>
          </p:nvPr>
        </p:nvSpPr>
        <p:spPr/>
        <p:txBody>
          <a:bodyPr/>
          <a:lstStyle/>
          <a:p>
            <a:fld id="{8C3E7FEE-9254-4A7D-ADC4-3A45D9D43301}" type="datetimeFigureOut">
              <a:rPr lang="nb-NO" smtClean="0"/>
              <a:t>16.08.2024</a:t>
            </a:fld>
            <a:endParaRPr lang="nb-NO"/>
          </a:p>
        </p:txBody>
      </p:sp>
      <p:sp>
        <p:nvSpPr>
          <p:cNvPr id="5" name="Plassholder for bunntekst 4">
            <a:extLst>
              <a:ext uri="{FF2B5EF4-FFF2-40B4-BE49-F238E27FC236}">
                <a16:creationId xmlns:a16="http://schemas.microsoft.com/office/drawing/2014/main" id="{5553B7DC-6168-9F2F-7A2A-5C6ADC81B45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DEF63FC-A943-026F-DD99-D8AA5EC4189F}"/>
              </a:ext>
            </a:extLst>
          </p:cNvPr>
          <p:cNvSpPr>
            <a:spLocks noGrp="1"/>
          </p:cNvSpPr>
          <p:nvPr>
            <p:ph type="sldNum" sz="quarter" idx="12"/>
          </p:nvPr>
        </p:nvSpPr>
        <p:spPr/>
        <p:txBody>
          <a:bodyPr/>
          <a:lstStyle/>
          <a:p>
            <a:fld id="{38D64624-56D3-4438-911A-A993FFD295B1}" type="slidenum">
              <a:rPr lang="nb-NO" smtClean="0"/>
              <a:t>‹#›</a:t>
            </a:fld>
            <a:endParaRPr lang="nb-NO"/>
          </a:p>
        </p:txBody>
      </p:sp>
    </p:spTree>
    <p:extLst>
      <p:ext uri="{BB962C8B-B14F-4D97-AF65-F5344CB8AC3E}">
        <p14:creationId xmlns:p14="http://schemas.microsoft.com/office/powerpoint/2010/main" val="1242332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18A18D-E1ED-0A31-4A93-262584D64CDC}"/>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AF4074F-9C1F-035A-BD7D-0FFCE29C6F2E}"/>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7A69DD1-5FB5-0BB8-CBAD-45BCB7C0FF70}"/>
              </a:ext>
            </a:extLst>
          </p:cNvPr>
          <p:cNvSpPr>
            <a:spLocks noGrp="1"/>
          </p:cNvSpPr>
          <p:nvPr>
            <p:ph type="dt" sz="half" idx="10"/>
          </p:nvPr>
        </p:nvSpPr>
        <p:spPr/>
        <p:txBody>
          <a:bodyPr/>
          <a:lstStyle/>
          <a:p>
            <a:fld id="{8C3E7FEE-9254-4A7D-ADC4-3A45D9D43301}" type="datetimeFigureOut">
              <a:rPr lang="nb-NO" smtClean="0"/>
              <a:t>16.08.2024</a:t>
            </a:fld>
            <a:endParaRPr lang="nb-NO"/>
          </a:p>
        </p:txBody>
      </p:sp>
      <p:sp>
        <p:nvSpPr>
          <p:cNvPr id="5" name="Plassholder for bunntekst 4">
            <a:extLst>
              <a:ext uri="{FF2B5EF4-FFF2-40B4-BE49-F238E27FC236}">
                <a16:creationId xmlns:a16="http://schemas.microsoft.com/office/drawing/2014/main" id="{4E6F6754-A3EA-D1D0-F058-BE10614F4BA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C394D3E-9DCE-0383-9221-220DC2C72251}"/>
              </a:ext>
            </a:extLst>
          </p:cNvPr>
          <p:cNvSpPr>
            <a:spLocks noGrp="1"/>
          </p:cNvSpPr>
          <p:nvPr>
            <p:ph type="sldNum" sz="quarter" idx="12"/>
          </p:nvPr>
        </p:nvSpPr>
        <p:spPr/>
        <p:txBody>
          <a:bodyPr/>
          <a:lstStyle/>
          <a:p>
            <a:fld id="{38D64624-56D3-4438-911A-A993FFD295B1}" type="slidenum">
              <a:rPr lang="nb-NO" smtClean="0"/>
              <a:t>‹#›</a:t>
            </a:fld>
            <a:endParaRPr lang="nb-NO"/>
          </a:p>
        </p:txBody>
      </p:sp>
    </p:spTree>
    <p:extLst>
      <p:ext uri="{BB962C8B-B14F-4D97-AF65-F5344CB8AC3E}">
        <p14:creationId xmlns:p14="http://schemas.microsoft.com/office/powerpoint/2010/main" val="1382846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667D7F7-A965-5C13-EF73-1879D9D4F870}"/>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01CE1DE0-5889-1416-CABD-84FD9F88FA2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DCEB8C39-BDBC-5992-32C6-27EDCD3191E1}"/>
              </a:ext>
            </a:extLst>
          </p:cNvPr>
          <p:cNvSpPr>
            <a:spLocks noGrp="1"/>
          </p:cNvSpPr>
          <p:nvPr>
            <p:ph type="dt" sz="half" idx="10"/>
          </p:nvPr>
        </p:nvSpPr>
        <p:spPr/>
        <p:txBody>
          <a:bodyPr/>
          <a:lstStyle/>
          <a:p>
            <a:fld id="{8C3E7FEE-9254-4A7D-ADC4-3A45D9D43301}" type="datetimeFigureOut">
              <a:rPr lang="nb-NO" smtClean="0"/>
              <a:t>16.08.2024</a:t>
            </a:fld>
            <a:endParaRPr lang="nb-NO"/>
          </a:p>
        </p:txBody>
      </p:sp>
      <p:sp>
        <p:nvSpPr>
          <p:cNvPr id="5" name="Plassholder for bunntekst 4">
            <a:extLst>
              <a:ext uri="{FF2B5EF4-FFF2-40B4-BE49-F238E27FC236}">
                <a16:creationId xmlns:a16="http://schemas.microsoft.com/office/drawing/2014/main" id="{BA24B817-4CCF-1F24-783D-C1B456894A3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69DD78F-245C-2803-7BFB-F87D5A276BE8}"/>
              </a:ext>
            </a:extLst>
          </p:cNvPr>
          <p:cNvSpPr>
            <a:spLocks noGrp="1"/>
          </p:cNvSpPr>
          <p:nvPr>
            <p:ph type="sldNum" sz="quarter" idx="12"/>
          </p:nvPr>
        </p:nvSpPr>
        <p:spPr/>
        <p:txBody>
          <a:bodyPr/>
          <a:lstStyle/>
          <a:p>
            <a:fld id="{38D64624-56D3-4438-911A-A993FFD295B1}" type="slidenum">
              <a:rPr lang="nb-NO" smtClean="0"/>
              <a:t>‹#›</a:t>
            </a:fld>
            <a:endParaRPr lang="nb-NO"/>
          </a:p>
        </p:txBody>
      </p:sp>
    </p:spTree>
    <p:extLst>
      <p:ext uri="{BB962C8B-B14F-4D97-AF65-F5344CB8AC3E}">
        <p14:creationId xmlns:p14="http://schemas.microsoft.com/office/powerpoint/2010/main" val="1198847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8F7E30C-3F62-A580-A0F4-81C014FF9B1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4AB897F-B4AB-F603-C9F7-B6457A5808FA}"/>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2A0ABA8F-F30E-33A5-A789-D13B2101886F}"/>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B78C23F8-E772-034F-0265-CD6DCE95E486}"/>
              </a:ext>
            </a:extLst>
          </p:cNvPr>
          <p:cNvSpPr>
            <a:spLocks noGrp="1"/>
          </p:cNvSpPr>
          <p:nvPr>
            <p:ph type="dt" sz="half" idx="10"/>
          </p:nvPr>
        </p:nvSpPr>
        <p:spPr/>
        <p:txBody>
          <a:bodyPr/>
          <a:lstStyle/>
          <a:p>
            <a:fld id="{8C3E7FEE-9254-4A7D-ADC4-3A45D9D43301}" type="datetimeFigureOut">
              <a:rPr lang="nb-NO" smtClean="0"/>
              <a:t>16.08.2024</a:t>
            </a:fld>
            <a:endParaRPr lang="nb-NO"/>
          </a:p>
        </p:txBody>
      </p:sp>
      <p:sp>
        <p:nvSpPr>
          <p:cNvPr id="6" name="Plassholder for bunntekst 5">
            <a:extLst>
              <a:ext uri="{FF2B5EF4-FFF2-40B4-BE49-F238E27FC236}">
                <a16:creationId xmlns:a16="http://schemas.microsoft.com/office/drawing/2014/main" id="{E571E334-B11B-120A-395B-BACDA6A8BE8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63EE710E-6721-56BD-E16D-8FF7C023E51A}"/>
              </a:ext>
            </a:extLst>
          </p:cNvPr>
          <p:cNvSpPr>
            <a:spLocks noGrp="1"/>
          </p:cNvSpPr>
          <p:nvPr>
            <p:ph type="sldNum" sz="quarter" idx="12"/>
          </p:nvPr>
        </p:nvSpPr>
        <p:spPr/>
        <p:txBody>
          <a:bodyPr/>
          <a:lstStyle/>
          <a:p>
            <a:fld id="{38D64624-56D3-4438-911A-A993FFD295B1}" type="slidenum">
              <a:rPr lang="nb-NO" smtClean="0"/>
              <a:t>‹#›</a:t>
            </a:fld>
            <a:endParaRPr lang="nb-NO"/>
          </a:p>
        </p:txBody>
      </p:sp>
    </p:spTree>
    <p:extLst>
      <p:ext uri="{BB962C8B-B14F-4D97-AF65-F5344CB8AC3E}">
        <p14:creationId xmlns:p14="http://schemas.microsoft.com/office/powerpoint/2010/main" val="292637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D0A8E09-F25C-66CF-8FFC-0D4476BF5A78}"/>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690E05AA-1088-98C2-CFF2-14E46E02BE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9CECBECE-209C-BF63-C064-FB221700725B}"/>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7846CF03-DE6F-1202-A11D-1935E79345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6CC1DAE3-9138-D1B9-4094-B5DF97276A6D}"/>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2AC1067E-267A-7DAD-B571-FBDF51B8F910}"/>
              </a:ext>
            </a:extLst>
          </p:cNvPr>
          <p:cNvSpPr>
            <a:spLocks noGrp="1"/>
          </p:cNvSpPr>
          <p:nvPr>
            <p:ph type="dt" sz="half" idx="10"/>
          </p:nvPr>
        </p:nvSpPr>
        <p:spPr/>
        <p:txBody>
          <a:bodyPr/>
          <a:lstStyle/>
          <a:p>
            <a:fld id="{8C3E7FEE-9254-4A7D-ADC4-3A45D9D43301}" type="datetimeFigureOut">
              <a:rPr lang="nb-NO" smtClean="0"/>
              <a:t>16.08.2024</a:t>
            </a:fld>
            <a:endParaRPr lang="nb-NO"/>
          </a:p>
        </p:txBody>
      </p:sp>
      <p:sp>
        <p:nvSpPr>
          <p:cNvPr id="8" name="Plassholder for bunntekst 7">
            <a:extLst>
              <a:ext uri="{FF2B5EF4-FFF2-40B4-BE49-F238E27FC236}">
                <a16:creationId xmlns:a16="http://schemas.microsoft.com/office/drawing/2014/main" id="{A14D579F-FE08-1675-E723-1D124DA0C024}"/>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14D4E749-713C-51B6-5EF2-03BB4C2596BB}"/>
              </a:ext>
            </a:extLst>
          </p:cNvPr>
          <p:cNvSpPr>
            <a:spLocks noGrp="1"/>
          </p:cNvSpPr>
          <p:nvPr>
            <p:ph type="sldNum" sz="quarter" idx="12"/>
          </p:nvPr>
        </p:nvSpPr>
        <p:spPr/>
        <p:txBody>
          <a:bodyPr/>
          <a:lstStyle/>
          <a:p>
            <a:fld id="{38D64624-56D3-4438-911A-A993FFD295B1}" type="slidenum">
              <a:rPr lang="nb-NO" smtClean="0"/>
              <a:t>‹#›</a:t>
            </a:fld>
            <a:endParaRPr lang="nb-NO"/>
          </a:p>
        </p:txBody>
      </p:sp>
    </p:spTree>
    <p:extLst>
      <p:ext uri="{BB962C8B-B14F-4D97-AF65-F5344CB8AC3E}">
        <p14:creationId xmlns:p14="http://schemas.microsoft.com/office/powerpoint/2010/main" val="410608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8DEAC23-5248-B32E-DF94-D2A64297C807}"/>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B9851F05-5FBD-2522-F723-DA140BFEA01A}"/>
              </a:ext>
            </a:extLst>
          </p:cNvPr>
          <p:cNvSpPr>
            <a:spLocks noGrp="1"/>
          </p:cNvSpPr>
          <p:nvPr>
            <p:ph type="dt" sz="half" idx="10"/>
          </p:nvPr>
        </p:nvSpPr>
        <p:spPr/>
        <p:txBody>
          <a:bodyPr/>
          <a:lstStyle/>
          <a:p>
            <a:fld id="{8C3E7FEE-9254-4A7D-ADC4-3A45D9D43301}" type="datetimeFigureOut">
              <a:rPr lang="nb-NO" smtClean="0"/>
              <a:t>16.08.2024</a:t>
            </a:fld>
            <a:endParaRPr lang="nb-NO"/>
          </a:p>
        </p:txBody>
      </p:sp>
      <p:sp>
        <p:nvSpPr>
          <p:cNvPr id="4" name="Plassholder for bunntekst 3">
            <a:extLst>
              <a:ext uri="{FF2B5EF4-FFF2-40B4-BE49-F238E27FC236}">
                <a16:creationId xmlns:a16="http://schemas.microsoft.com/office/drawing/2014/main" id="{3D244AE1-DFEB-06FB-16FD-6D3AA243D28D}"/>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D2870A01-27CF-126A-6252-C8AE3F83BA7A}"/>
              </a:ext>
            </a:extLst>
          </p:cNvPr>
          <p:cNvSpPr>
            <a:spLocks noGrp="1"/>
          </p:cNvSpPr>
          <p:nvPr>
            <p:ph type="sldNum" sz="quarter" idx="12"/>
          </p:nvPr>
        </p:nvSpPr>
        <p:spPr/>
        <p:txBody>
          <a:bodyPr/>
          <a:lstStyle/>
          <a:p>
            <a:fld id="{38D64624-56D3-4438-911A-A993FFD295B1}" type="slidenum">
              <a:rPr lang="nb-NO" smtClean="0"/>
              <a:t>‹#›</a:t>
            </a:fld>
            <a:endParaRPr lang="nb-NO"/>
          </a:p>
        </p:txBody>
      </p:sp>
    </p:spTree>
    <p:extLst>
      <p:ext uri="{BB962C8B-B14F-4D97-AF65-F5344CB8AC3E}">
        <p14:creationId xmlns:p14="http://schemas.microsoft.com/office/powerpoint/2010/main" val="2091795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F2399611-D8EE-909A-DDA8-5078C813BB06}"/>
              </a:ext>
            </a:extLst>
          </p:cNvPr>
          <p:cNvSpPr>
            <a:spLocks noGrp="1"/>
          </p:cNvSpPr>
          <p:nvPr>
            <p:ph type="dt" sz="half" idx="10"/>
          </p:nvPr>
        </p:nvSpPr>
        <p:spPr/>
        <p:txBody>
          <a:bodyPr/>
          <a:lstStyle/>
          <a:p>
            <a:fld id="{8C3E7FEE-9254-4A7D-ADC4-3A45D9D43301}" type="datetimeFigureOut">
              <a:rPr lang="nb-NO" smtClean="0"/>
              <a:t>16.08.2024</a:t>
            </a:fld>
            <a:endParaRPr lang="nb-NO"/>
          </a:p>
        </p:txBody>
      </p:sp>
      <p:sp>
        <p:nvSpPr>
          <p:cNvPr id="3" name="Plassholder for bunntekst 2">
            <a:extLst>
              <a:ext uri="{FF2B5EF4-FFF2-40B4-BE49-F238E27FC236}">
                <a16:creationId xmlns:a16="http://schemas.microsoft.com/office/drawing/2014/main" id="{1CFEA194-C51B-FEE6-1DB8-C87367A27CA0}"/>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AC59FAD7-AD96-36A8-5B96-08276F7D3E4D}"/>
              </a:ext>
            </a:extLst>
          </p:cNvPr>
          <p:cNvSpPr>
            <a:spLocks noGrp="1"/>
          </p:cNvSpPr>
          <p:nvPr>
            <p:ph type="sldNum" sz="quarter" idx="12"/>
          </p:nvPr>
        </p:nvSpPr>
        <p:spPr/>
        <p:txBody>
          <a:bodyPr/>
          <a:lstStyle/>
          <a:p>
            <a:fld id="{38D64624-56D3-4438-911A-A993FFD295B1}" type="slidenum">
              <a:rPr lang="nb-NO" smtClean="0"/>
              <a:t>‹#›</a:t>
            </a:fld>
            <a:endParaRPr lang="nb-NO"/>
          </a:p>
        </p:txBody>
      </p:sp>
    </p:spTree>
    <p:extLst>
      <p:ext uri="{BB962C8B-B14F-4D97-AF65-F5344CB8AC3E}">
        <p14:creationId xmlns:p14="http://schemas.microsoft.com/office/powerpoint/2010/main" val="2540184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F73310D-D1E1-D944-8954-CC64CE4B4AC5}"/>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FB41385A-B3DB-4676-7F75-37AC1053D0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B7DBB922-7415-74DF-0EE9-B90F1F33DA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537EB6AD-D1EC-7CF9-B86F-87A16056F3D8}"/>
              </a:ext>
            </a:extLst>
          </p:cNvPr>
          <p:cNvSpPr>
            <a:spLocks noGrp="1"/>
          </p:cNvSpPr>
          <p:nvPr>
            <p:ph type="dt" sz="half" idx="10"/>
          </p:nvPr>
        </p:nvSpPr>
        <p:spPr/>
        <p:txBody>
          <a:bodyPr/>
          <a:lstStyle/>
          <a:p>
            <a:fld id="{8C3E7FEE-9254-4A7D-ADC4-3A45D9D43301}" type="datetimeFigureOut">
              <a:rPr lang="nb-NO" smtClean="0"/>
              <a:t>16.08.2024</a:t>
            </a:fld>
            <a:endParaRPr lang="nb-NO"/>
          </a:p>
        </p:txBody>
      </p:sp>
      <p:sp>
        <p:nvSpPr>
          <p:cNvPr id="6" name="Plassholder for bunntekst 5">
            <a:extLst>
              <a:ext uri="{FF2B5EF4-FFF2-40B4-BE49-F238E27FC236}">
                <a16:creationId xmlns:a16="http://schemas.microsoft.com/office/drawing/2014/main" id="{E222605E-10CD-4A3E-4EE1-74A956E1EA4C}"/>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78AAC798-0DDB-92B5-EE32-B1557AC62DFF}"/>
              </a:ext>
            </a:extLst>
          </p:cNvPr>
          <p:cNvSpPr>
            <a:spLocks noGrp="1"/>
          </p:cNvSpPr>
          <p:nvPr>
            <p:ph type="sldNum" sz="quarter" idx="12"/>
          </p:nvPr>
        </p:nvSpPr>
        <p:spPr/>
        <p:txBody>
          <a:bodyPr/>
          <a:lstStyle/>
          <a:p>
            <a:fld id="{38D64624-56D3-4438-911A-A993FFD295B1}" type="slidenum">
              <a:rPr lang="nb-NO" smtClean="0"/>
              <a:t>‹#›</a:t>
            </a:fld>
            <a:endParaRPr lang="nb-NO"/>
          </a:p>
        </p:txBody>
      </p:sp>
    </p:spTree>
    <p:extLst>
      <p:ext uri="{BB962C8B-B14F-4D97-AF65-F5344CB8AC3E}">
        <p14:creationId xmlns:p14="http://schemas.microsoft.com/office/powerpoint/2010/main" val="27740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25FF153-12DC-9A38-C97A-F6001E600C0D}"/>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B25FC220-EE74-F3B7-4BF5-0432584E11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4" name="Plassholder for tekst 3">
            <a:extLst>
              <a:ext uri="{FF2B5EF4-FFF2-40B4-BE49-F238E27FC236}">
                <a16:creationId xmlns:a16="http://schemas.microsoft.com/office/drawing/2014/main" id="{EB97F3A2-CB87-843F-ECCA-B5280BC8CD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019E9319-6675-7A96-BB64-C0E6B8A5BEF7}"/>
              </a:ext>
            </a:extLst>
          </p:cNvPr>
          <p:cNvSpPr>
            <a:spLocks noGrp="1"/>
          </p:cNvSpPr>
          <p:nvPr>
            <p:ph type="dt" sz="half" idx="10"/>
          </p:nvPr>
        </p:nvSpPr>
        <p:spPr/>
        <p:txBody>
          <a:bodyPr/>
          <a:lstStyle/>
          <a:p>
            <a:fld id="{8C3E7FEE-9254-4A7D-ADC4-3A45D9D43301}" type="datetimeFigureOut">
              <a:rPr lang="nb-NO" smtClean="0"/>
              <a:t>16.08.2024</a:t>
            </a:fld>
            <a:endParaRPr lang="nb-NO"/>
          </a:p>
        </p:txBody>
      </p:sp>
      <p:sp>
        <p:nvSpPr>
          <p:cNvPr id="6" name="Plassholder for bunntekst 5">
            <a:extLst>
              <a:ext uri="{FF2B5EF4-FFF2-40B4-BE49-F238E27FC236}">
                <a16:creationId xmlns:a16="http://schemas.microsoft.com/office/drawing/2014/main" id="{89A94431-0D3C-FEE9-C385-E09A7B372E0F}"/>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77E55553-374D-B8D0-6A11-9194ADC31C10}"/>
              </a:ext>
            </a:extLst>
          </p:cNvPr>
          <p:cNvSpPr>
            <a:spLocks noGrp="1"/>
          </p:cNvSpPr>
          <p:nvPr>
            <p:ph type="sldNum" sz="quarter" idx="12"/>
          </p:nvPr>
        </p:nvSpPr>
        <p:spPr/>
        <p:txBody>
          <a:bodyPr/>
          <a:lstStyle/>
          <a:p>
            <a:fld id="{38D64624-56D3-4438-911A-A993FFD295B1}" type="slidenum">
              <a:rPr lang="nb-NO" smtClean="0"/>
              <a:t>‹#›</a:t>
            </a:fld>
            <a:endParaRPr lang="nb-NO"/>
          </a:p>
        </p:txBody>
      </p:sp>
    </p:spTree>
    <p:extLst>
      <p:ext uri="{BB962C8B-B14F-4D97-AF65-F5344CB8AC3E}">
        <p14:creationId xmlns:p14="http://schemas.microsoft.com/office/powerpoint/2010/main" val="6012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932BF2FB-0A59-2CED-D41E-4E0E4D2731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60F6B9E2-B8E7-70C9-5144-5E39774424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A2868124-9D43-BFCA-BDF7-BF1F3AEF8F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C3E7FEE-9254-4A7D-ADC4-3A45D9D43301}" type="datetimeFigureOut">
              <a:rPr lang="nb-NO" smtClean="0"/>
              <a:t>16.08.2024</a:t>
            </a:fld>
            <a:endParaRPr lang="nb-NO"/>
          </a:p>
        </p:txBody>
      </p:sp>
      <p:sp>
        <p:nvSpPr>
          <p:cNvPr id="5" name="Plassholder for bunntekst 4">
            <a:extLst>
              <a:ext uri="{FF2B5EF4-FFF2-40B4-BE49-F238E27FC236}">
                <a16:creationId xmlns:a16="http://schemas.microsoft.com/office/drawing/2014/main" id="{AD8AD7A6-06B0-BF85-39FA-8DEEA555C4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B24AB1E8-BD31-BDD5-978C-8A370B9444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8D64624-56D3-4438-911A-A993FFD295B1}" type="slidenum">
              <a:rPr lang="nb-NO" smtClean="0"/>
              <a:t>‹#›</a:t>
            </a:fld>
            <a:endParaRPr lang="nb-NO"/>
          </a:p>
        </p:txBody>
      </p:sp>
    </p:spTree>
    <p:extLst>
      <p:ext uri="{BB962C8B-B14F-4D97-AF65-F5344CB8AC3E}">
        <p14:creationId xmlns:p14="http://schemas.microsoft.com/office/powerpoint/2010/main" val="6564334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8/10/relationships/comments" Target="../comments/modernComment_10D_8C9AE5F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mailto:Solveig.grindalen@sanitetskvinnene.no"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microsoft.com/office/2018/10/relationships/comments" Target="../comments/modernComment_108_87865EBA.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brennaktuelt.no/omkomne-i-brann-saa-langt-i-2024.6678331-610829.html"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3908C0AE-C9A2-38CC-103E-127EFC07ADE1}"/>
              </a:ext>
            </a:extLst>
          </p:cNvPr>
          <p:cNvSpPr/>
          <p:nvPr/>
        </p:nvSpPr>
        <p:spPr>
          <a:xfrm>
            <a:off x="0" y="0"/>
            <a:ext cx="12192000" cy="6858000"/>
          </a:xfrm>
          <a:prstGeom prst="rect">
            <a:avLst/>
          </a:prstGeom>
          <a:solidFill>
            <a:srgbClr val="254C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D121C6B5-C781-1D48-BD44-46DF5CBE37D5}"/>
              </a:ext>
            </a:extLst>
          </p:cNvPr>
          <p:cNvSpPr>
            <a:spLocks noGrp="1"/>
          </p:cNvSpPr>
          <p:nvPr>
            <p:ph type="ctrTitle"/>
          </p:nvPr>
        </p:nvSpPr>
        <p:spPr>
          <a:xfrm>
            <a:off x="1524000" y="1122363"/>
            <a:ext cx="9144000" cy="1655762"/>
          </a:xfrm>
        </p:spPr>
        <p:txBody>
          <a:bodyPr/>
          <a:lstStyle/>
          <a:p>
            <a:r>
              <a:rPr lang="nb-NO" dirty="0">
                <a:solidFill>
                  <a:schemeClr val="bg1"/>
                </a:solidFill>
                <a:latin typeface="Nunito" panose="00000500000000000000" pitchFamily="2" charset="0"/>
                <a:ea typeface="ADLaM Display" panose="020F0502020204030204" pitchFamily="2" charset="0"/>
                <a:cs typeface="ADLaM Display" panose="020F0502020204030204" pitchFamily="2" charset="0"/>
              </a:rPr>
              <a:t>Trygghetstreff</a:t>
            </a:r>
            <a:endParaRPr lang="nb-NO" dirty="0">
              <a:solidFill>
                <a:schemeClr val="bg1"/>
              </a:solidFill>
              <a:latin typeface="Nunito" panose="00000500000000000000" pitchFamily="2" charset="0"/>
            </a:endParaRPr>
          </a:p>
        </p:txBody>
      </p:sp>
      <p:sp>
        <p:nvSpPr>
          <p:cNvPr id="3" name="Undertittel 2">
            <a:extLst>
              <a:ext uri="{FF2B5EF4-FFF2-40B4-BE49-F238E27FC236}">
                <a16:creationId xmlns:a16="http://schemas.microsoft.com/office/drawing/2014/main" id="{8DDF8ED8-11A0-D3A8-5E13-558882896977}"/>
              </a:ext>
            </a:extLst>
          </p:cNvPr>
          <p:cNvSpPr>
            <a:spLocks noGrp="1"/>
          </p:cNvSpPr>
          <p:nvPr>
            <p:ph type="subTitle" idx="1"/>
          </p:nvPr>
        </p:nvSpPr>
        <p:spPr/>
        <p:txBody>
          <a:bodyPr/>
          <a:lstStyle/>
          <a:p>
            <a:r>
              <a:rPr lang="nb-NO" dirty="0">
                <a:solidFill>
                  <a:schemeClr val="bg1"/>
                </a:solidFill>
              </a:rPr>
              <a:t>Brannsikkerhet for eldre</a:t>
            </a:r>
          </a:p>
        </p:txBody>
      </p:sp>
      <p:grpSp>
        <p:nvGrpSpPr>
          <p:cNvPr id="7" name="Gruppe 6">
            <a:extLst>
              <a:ext uri="{FF2B5EF4-FFF2-40B4-BE49-F238E27FC236}">
                <a16:creationId xmlns:a16="http://schemas.microsoft.com/office/drawing/2014/main" id="{E764D115-5979-D60B-FCEE-F575751695BC}"/>
              </a:ext>
            </a:extLst>
          </p:cNvPr>
          <p:cNvGrpSpPr/>
          <p:nvPr/>
        </p:nvGrpSpPr>
        <p:grpSpPr>
          <a:xfrm>
            <a:off x="0" y="6032204"/>
            <a:ext cx="12191999" cy="825795"/>
            <a:chOff x="0" y="6032204"/>
            <a:chExt cx="12191999" cy="825795"/>
          </a:xfrm>
        </p:grpSpPr>
        <p:sp>
          <p:nvSpPr>
            <p:cNvPr id="9" name="Rektangel 8">
              <a:extLst>
                <a:ext uri="{FF2B5EF4-FFF2-40B4-BE49-F238E27FC236}">
                  <a16:creationId xmlns:a16="http://schemas.microsoft.com/office/drawing/2014/main" id="{FDAB7036-1FE4-07C0-1EDD-88A0C644D3DD}"/>
                </a:ext>
              </a:extLst>
            </p:cNvPr>
            <p:cNvSpPr/>
            <p:nvPr/>
          </p:nvSpPr>
          <p:spPr>
            <a:xfrm>
              <a:off x="0" y="6032204"/>
              <a:ext cx="12191999" cy="8257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Bilde 9" descr="Et bilde som inneholder Font, Grafikk, grafisk design, skjermbilde&#10;&#10;Automatisk generert beskrivelse">
              <a:extLst>
                <a:ext uri="{FF2B5EF4-FFF2-40B4-BE49-F238E27FC236}">
                  <a16:creationId xmlns:a16="http://schemas.microsoft.com/office/drawing/2014/main" id="{B41970FF-5066-CBF7-C7D9-E84518858ACB}"/>
                </a:ext>
              </a:extLst>
            </p:cNvPr>
            <p:cNvPicPr>
              <a:picLocks noChangeAspect="1"/>
            </p:cNvPicPr>
            <p:nvPr/>
          </p:nvPicPr>
          <p:blipFill rotWithShape="1">
            <a:blip r:embed="rId3">
              <a:extLst>
                <a:ext uri="{28A0092B-C50C-407E-A947-70E740481C1C}">
                  <a14:useLocalDpi xmlns:a14="http://schemas.microsoft.com/office/drawing/2010/main" val="0"/>
                </a:ext>
              </a:extLst>
            </a:blip>
            <a:srcRect r="13266"/>
            <a:stretch/>
          </p:blipFill>
          <p:spPr>
            <a:xfrm>
              <a:off x="9087294" y="6222546"/>
              <a:ext cx="2995291" cy="447397"/>
            </a:xfrm>
            <a:prstGeom prst="rect">
              <a:avLst/>
            </a:prstGeom>
          </p:spPr>
        </p:pic>
        <p:pic>
          <p:nvPicPr>
            <p:cNvPr id="11" name="Bilde 10">
              <a:extLst>
                <a:ext uri="{FF2B5EF4-FFF2-40B4-BE49-F238E27FC236}">
                  <a16:creationId xmlns:a16="http://schemas.microsoft.com/office/drawing/2014/main" id="{9E8330F0-9FF9-3066-AFD2-546A6C945CFF}"/>
                </a:ext>
              </a:extLst>
            </p:cNvPr>
            <p:cNvPicPr>
              <a:picLocks noChangeAspect="1"/>
            </p:cNvPicPr>
            <p:nvPr/>
          </p:nvPicPr>
          <p:blipFill>
            <a:blip r:embed="rId4"/>
            <a:stretch>
              <a:fillRect/>
            </a:stretch>
          </p:blipFill>
          <p:spPr>
            <a:xfrm>
              <a:off x="54069" y="6086998"/>
              <a:ext cx="2663045" cy="720009"/>
            </a:xfrm>
            <a:prstGeom prst="rect">
              <a:avLst/>
            </a:prstGeom>
          </p:spPr>
        </p:pic>
      </p:grpSp>
    </p:spTree>
    <p:extLst>
      <p:ext uri="{BB962C8B-B14F-4D97-AF65-F5344CB8AC3E}">
        <p14:creationId xmlns:p14="http://schemas.microsoft.com/office/powerpoint/2010/main" val="2358961657"/>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74371-C198-3D8F-2E1C-3DBDC9E7E043}"/>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0DA5DBEA-B7F0-9F83-8EBE-B6F9356BF0AE}"/>
              </a:ext>
            </a:extLst>
          </p:cNvPr>
          <p:cNvSpPr>
            <a:spLocks noGrp="1"/>
          </p:cNvSpPr>
          <p:nvPr>
            <p:ph type="title"/>
          </p:nvPr>
        </p:nvSpPr>
        <p:spPr>
          <a:xfrm>
            <a:off x="542261" y="365125"/>
            <a:ext cx="11415308" cy="1325563"/>
          </a:xfrm>
        </p:spPr>
        <p:txBody>
          <a:bodyPr>
            <a:normAutofit/>
          </a:bodyPr>
          <a:lstStyle/>
          <a:p>
            <a:pPr algn="ctr"/>
            <a:r>
              <a:rPr lang="nb-NO" sz="3600">
                <a:latin typeface="Nunito"/>
                <a:ea typeface="ADLaM Display"/>
                <a:cs typeface="ADLaM Display"/>
              </a:rPr>
              <a:t>Lørenskog 2021</a:t>
            </a:r>
            <a:endParaRPr lang="nb-NO"/>
          </a:p>
        </p:txBody>
      </p:sp>
      <p:sp>
        <p:nvSpPr>
          <p:cNvPr id="4" name="Plassholder for innhold 3">
            <a:extLst>
              <a:ext uri="{FF2B5EF4-FFF2-40B4-BE49-F238E27FC236}">
                <a16:creationId xmlns:a16="http://schemas.microsoft.com/office/drawing/2014/main" id="{5F5508CB-14F4-2378-E64D-99E09B86737D}"/>
              </a:ext>
            </a:extLst>
          </p:cNvPr>
          <p:cNvSpPr>
            <a:spLocks noGrp="1"/>
          </p:cNvSpPr>
          <p:nvPr>
            <p:ph idx="1"/>
          </p:nvPr>
        </p:nvSpPr>
        <p:spPr/>
        <p:txBody>
          <a:bodyPr vert="horz" lIns="91440" tIns="45720" rIns="91440" bIns="45720" rtlCol="0" anchor="t">
            <a:normAutofit/>
          </a:bodyPr>
          <a:lstStyle/>
          <a:p>
            <a:pPr marL="457200" lvl="1" indent="0" eaLnBrk="1" hangingPunct="1">
              <a:buNone/>
            </a:pPr>
            <a:endParaRPr lang="nb-NO" altLang="nb-NO" sz="2800" dirty="0">
              <a:latin typeface="Clear Sans" panose="020B0503030202020304" pitchFamily="34" charset="0"/>
              <a:cs typeface="Clear Sans" panose="020B0503030202020304" pitchFamily="34" charset="0"/>
            </a:endParaRPr>
          </a:p>
          <a:p>
            <a:pPr marL="457200" lvl="1" indent="0" eaLnBrk="1" hangingPunct="1">
              <a:buNone/>
            </a:pPr>
            <a:endParaRPr lang="nb-NO" altLang="nb-NO" sz="2400" dirty="0">
              <a:latin typeface="Clear Sans" panose="020B0503030202020304" pitchFamily="34" charset="0"/>
              <a:cs typeface="Clear Sans" panose="020B0503030202020304" pitchFamily="34" charset="0"/>
            </a:endParaRPr>
          </a:p>
        </p:txBody>
      </p:sp>
      <p:grpSp>
        <p:nvGrpSpPr>
          <p:cNvPr id="10" name="Gruppe 9">
            <a:extLst>
              <a:ext uri="{FF2B5EF4-FFF2-40B4-BE49-F238E27FC236}">
                <a16:creationId xmlns:a16="http://schemas.microsoft.com/office/drawing/2014/main" id="{099EAA70-87AD-F71A-69F0-371C0DFEDCCF}"/>
              </a:ext>
            </a:extLst>
          </p:cNvPr>
          <p:cNvGrpSpPr/>
          <p:nvPr/>
        </p:nvGrpSpPr>
        <p:grpSpPr>
          <a:xfrm>
            <a:off x="0" y="6032204"/>
            <a:ext cx="12191999" cy="825795"/>
            <a:chOff x="0" y="6032204"/>
            <a:chExt cx="12191999" cy="825795"/>
          </a:xfrm>
        </p:grpSpPr>
        <p:sp>
          <p:nvSpPr>
            <p:cNvPr id="9" name="Rektangel 8">
              <a:extLst>
                <a:ext uri="{FF2B5EF4-FFF2-40B4-BE49-F238E27FC236}">
                  <a16:creationId xmlns:a16="http://schemas.microsoft.com/office/drawing/2014/main" id="{01EEB990-45D2-29D3-11ED-75447FC45E43}"/>
                </a:ext>
              </a:extLst>
            </p:cNvPr>
            <p:cNvSpPr/>
            <p:nvPr/>
          </p:nvSpPr>
          <p:spPr>
            <a:xfrm>
              <a:off x="0" y="6032204"/>
              <a:ext cx="12191999" cy="8257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a:extLst>
                <a:ext uri="{FF2B5EF4-FFF2-40B4-BE49-F238E27FC236}">
                  <a16:creationId xmlns:a16="http://schemas.microsoft.com/office/drawing/2014/main" id="{3F24A475-D6AD-DBF2-C947-A55F653AB0DA}"/>
                </a:ext>
              </a:extLst>
            </p:cNvPr>
            <p:cNvPicPr>
              <a:picLocks noChangeAspect="1"/>
            </p:cNvPicPr>
            <p:nvPr/>
          </p:nvPicPr>
          <p:blipFill>
            <a:blip r:embed="rId2"/>
            <a:stretch>
              <a:fillRect/>
            </a:stretch>
          </p:blipFill>
          <p:spPr>
            <a:xfrm>
              <a:off x="8524158" y="6222516"/>
              <a:ext cx="3433411" cy="445462"/>
            </a:xfrm>
            <a:prstGeom prst="rect">
              <a:avLst/>
            </a:prstGeom>
          </p:spPr>
        </p:pic>
        <p:pic>
          <p:nvPicPr>
            <p:cNvPr id="7" name="Bilde 6">
              <a:extLst>
                <a:ext uri="{FF2B5EF4-FFF2-40B4-BE49-F238E27FC236}">
                  <a16:creationId xmlns:a16="http://schemas.microsoft.com/office/drawing/2014/main" id="{D91D7B7F-D07C-FDF4-DCE9-486F8DD49D68}"/>
                </a:ext>
              </a:extLst>
            </p:cNvPr>
            <p:cNvPicPr>
              <a:picLocks noChangeAspect="1"/>
            </p:cNvPicPr>
            <p:nvPr/>
          </p:nvPicPr>
          <p:blipFill>
            <a:blip r:embed="rId3"/>
            <a:stretch>
              <a:fillRect/>
            </a:stretch>
          </p:blipFill>
          <p:spPr>
            <a:xfrm>
              <a:off x="54069" y="6086998"/>
              <a:ext cx="2663045" cy="720009"/>
            </a:xfrm>
            <a:prstGeom prst="rect">
              <a:avLst/>
            </a:prstGeom>
          </p:spPr>
        </p:pic>
      </p:grpSp>
      <p:pic>
        <p:nvPicPr>
          <p:cNvPr id="3" name="Bilde 2" descr="Trygghetstreff Lørenskog 2021 - Branndemonstrasjon gjennom vinduet - Rachel fra brannvesenet forklarer.jpg">
            <a:extLst>
              <a:ext uri="{FF2B5EF4-FFF2-40B4-BE49-F238E27FC236}">
                <a16:creationId xmlns:a16="http://schemas.microsoft.com/office/drawing/2014/main" id="{31B9A4CA-3BA2-269C-8A37-AB570A4AAB9E}"/>
              </a:ext>
            </a:extLst>
          </p:cNvPr>
          <p:cNvPicPr>
            <a:picLocks noChangeAspect="1"/>
          </p:cNvPicPr>
          <p:nvPr/>
        </p:nvPicPr>
        <p:blipFill>
          <a:blip r:embed="rId4"/>
          <a:stretch>
            <a:fillRect/>
          </a:stretch>
        </p:blipFill>
        <p:spPr>
          <a:xfrm>
            <a:off x="2862942" y="1387929"/>
            <a:ext cx="6466115" cy="4778829"/>
          </a:xfrm>
          <a:prstGeom prst="rect">
            <a:avLst/>
          </a:prstGeom>
        </p:spPr>
      </p:pic>
    </p:spTree>
    <p:extLst>
      <p:ext uri="{BB962C8B-B14F-4D97-AF65-F5344CB8AC3E}">
        <p14:creationId xmlns:p14="http://schemas.microsoft.com/office/powerpoint/2010/main" val="4276012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74371-C198-3D8F-2E1C-3DBDC9E7E043}"/>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0DA5DBEA-B7F0-9F83-8EBE-B6F9356BF0AE}"/>
              </a:ext>
            </a:extLst>
          </p:cNvPr>
          <p:cNvSpPr>
            <a:spLocks noGrp="1"/>
          </p:cNvSpPr>
          <p:nvPr>
            <p:ph type="title"/>
          </p:nvPr>
        </p:nvSpPr>
        <p:spPr/>
        <p:txBody>
          <a:bodyPr>
            <a:normAutofit/>
          </a:bodyPr>
          <a:lstStyle/>
          <a:p>
            <a:r>
              <a:rPr lang="nb-NO" sz="3600">
                <a:latin typeface="Nunito" panose="00000500000000000000" pitchFamily="2" charset="0"/>
                <a:ea typeface="ADLaM Display" panose="020F0502020204030204" pitchFamily="2" charset="0"/>
                <a:cs typeface="ADLaM Display" panose="020F0502020204030204" pitchFamily="2" charset="0"/>
              </a:rPr>
              <a:t>Gjennomføring</a:t>
            </a:r>
            <a:endParaRPr lang="nb-NO" sz="3600" b="1">
              <a:latin typeface="Nunito" panose="00000500000000000000" pitchFamily="2" charset="0"/>
            </a:endParaRPr>
          </a:p>
        </p:txBody>
      </p:sp>
      <p:sp>
        <p:nvSpPr>
          <p:cNvPr id="4" name="Plassholder for innhold 3">
            <a:extLst>
              <a:ext uri="{FF2B5EF4-FFF2-40B4-BE49-F238E27FC236}">
                <a16:creationId xmlns:a16="http://schemas.microsoft.com/office/drawing/2014/main" id="{5F5508CB-14F4-2378-E64D-99E09B86737D}"/>
              </a:ext>
            </a:extLst>
          </p:cNvPr>
          <p:cNvSpPr>
            <a:spLocks noGrp="1"/>
          </p:cNvSpPr>
          <p:nvPr>
            <p:ph idx="1"/>
          </p:nvPr>
        </p:nvSpPr>
        <p:spPr>
          <a:xfrm>
            <a:off x="838200" y="1481708"/>
            <a:ext cx="10515600" cy="4552420"/>
          </a:xfrm>
        </p:spPr>
        <p:txBody>
          <a:bodyPr vert="horz" lIns="91440" tIns="45720" rIns="91440" bIns="45720" rtlCol="0" anchor="t">
            <a:normAutofit fontScale="85000" lnSpcReduction="10000"/>
          </a:bodyPr>
          <a:lstStyle/>
          <a:p>
            <a:pPr marL="457200" lvl="1" indent="0" eaLnBrk="1" hangingPunct="1">
              <a:buNone/>
            </a:pPr>
            <a:r>
              <a:rPr lang="nb-NO" altLang="nb-NO" sz="2800" dirty="0">
                <a:latin typeface="Clear Sans" panose="020B0503030202020304" pitchFamily="34" charset="0"/>
                <a:cs typeface="Clear Sans" panose="020B0503030202020304" pitchFamily="34" charset="0"/>
              </a:rPr>
              <a:t>Alle omsorgsberedskapsgrupper kan søke tilskudd til treff.</a:t>
            </a:r>
          </a:p>
          <a:p>
            <a:pPr marL="457200" lvl="1" indent="0" eaLnBrk="1" hangingPunct="1">
              <a:buNone/>
            </a:pPr>
            <a:r>
              <a:rPr lang="nb-NO" altLang="nb-NO" sz="2800" dirty="0">
                <a:latin typeface="Clear Sans"/>
                <a:cs typeface="Clear Sans" panose="020B0503030202020304" pitchFamily="34" charset="0"/>
              </a:rPr>
              <a:t>Søknaden går til prosjektleder i sekretariatet. </a:t>
            </a:r>
          </a:p>
          <a:p>
            <a:pPr marL="457200" lvl="1" indent="0">
              <a:buNone/>
            </a:pPr>
            <a:r>
              <a:rPr lang="nb-NO" altLang="nb-NO" sz="2800" dirty="0">
                <a:latin typeface="Clear Sans"/>
                <a:cs typeface="Clear Sans" panose="020B0503030202020304" pitchFamily="34" charset="0"/>
              </a:rPr>
              <a:t>Alle gruppene som gjennomfører treff tildeles 10 000kr i midler for gjennomføring per treff. </a:t>
            </a:r>
            <a:endParaRPr lang="nb-NO" altLang="nb-NO" sz="2800" dirty="0">
              <a:solidFill>
                <a:srgbClr val="FF0000"/>
              </a:solidFill>
              <a:latin typeface="Clear Sans"/>
              <a:cs typeface="Clear Sans" panose="020B0503030202020304" pitchFamily="34" charset="0"/>
            </a:endParaRPr>
          </a:p>
          <a:p>
            <a:pPr marL="457200" lvl="1" indent="0" eaLnBrk="1" hangingPunct="1">
              <a:buNone/>
            </a:pPr>
            <a:endParaRPr lang="nb-NO" altLang="nb-NO" sz="2800" dirty="0">
              <a:latin typeface="Clear Sans" panose="020B0503030202020304" pitchFamily="34" charset="0"/>
              <a:cs typeface="Clear Sans" panose="020B0503030202020304" pitchFamily="34" charset="0"/>
            </a:endParaRPr>
          </a:p>
          <a:p>
            <a:pPr marL="457200" lvl="1" indent="0" eaLnBrk="1" hangingPunct="1">
              <a:buNone/>
            </a:pPr>
            <a:r>
              <a:rPr lang="nb-NO" altLang="nb-NO" sz="2800" b="1" dirty="0">
                <a:latin typeface="Clear Sans" panose="020B0503030202020304" pitchFamily="34" charset="0"/>
                <a:cs typeface="Clear Sans" panose="020B0503030202020304" pitchFamily="34" charset="0"/>
              </a:rPr>
              <a:t>Kriterier: </a:t>
            </a:r>
          </a:p>
          <a:p>
            <a:pPr marL="342900" lvl="0" indent="-342900">
              <a:buSzPts val="1000"/>
              <a:buFont typeface="Symbol" panose="05050102010706020507" pitchFamily="18" charset="2"/>
              <a:buChar char=""/>
              <a:tabLst>
                <a:tab pos="457200" algn="l"/>
              </a:tabLst>
            </a:pPr>
            <a:r>
              <a:rPr lang="nb-NO" sz="1900" dirty="0">
                <a:effectLst/>
                <a:latin typeface="Aptos" panose="020B0004020202020204" pitchFamily="34" charset="0"/>
                <a:ea typeface="Times New Roman" panose="02020603050405020304" pitchFamily="18" charset="0"/>
                <a:cs typeface="Aptos" panose="020B0004020202020204" pitchFamily="34" charset="0"/>
              </a:rPr>
              <a:t>Omsorgsberedskapsgruppen må i perioden 2024 – våren 2025 gjennomføre 2 Trygghetstreff Brannsikkerhet. </a:t>
            </a:r>
            <a:endParaRPr lang="nb-NO" sz="19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SzPts val="1000"/>
              <a:buFont typeface="Symbol" panose="05050102010706020507" pitchFamily="18" charset="2"/>
              <a:buChar char=""/>
              <a:tabLst>
                <a:tab pos="457200" algn="l"/>
              </a:tabLst>
            </a:pPr>
            <a:r>
              <a:rPr lang="nb-NO" sz="1900" dirty="0">
                <a:effectLst/>
                <a:latin typeface="Aptos" panose="020B0004020202020204" pitchFamily="34" charset="0"/>
                <a:ea typeface="Times New Roman" panose="02020603050405020304" pitchFamily="18" charset="0"/>
                <a:cs typeface="Aptos" panose="020B0004020202020204" pitchFamily="34" charset="0"/>
              </a:rPr>
              <a:t>Det må opprettes kontakt med lokalt brannvesen, som kan gjennomføre undervisning / demonstrasjon.</a:t>
            </a:r>
            <a:endParaRPr lang="nb-NO" sz="19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SzPts val="1000"/>
              <a:buFont typeface="Symbol" panose="05050102010706020507" pitchFamily="18" charset="2"/>
              <a:buChar char=""/>
              <a:tabLst>
                <a:tab pos="457200" algn="l"/>
              </a:tabLst>
            </a:pPr>
            <a:r>
              <a:rPr lang="nb-NO" sz="1900" dirty="0">
                <a:effectLst/>
                <a:latin typeface="Aptos" panose="020B0004020202020204" pitchFamily="34" charset="0"/>
                <a:ea typeface="Times New Roman" panose="02020603050405020304" pitchFamily="18" charset="0"/>
                <a:cs typeface="Aptos" panose="020B0004020202020204" pitchFamily="34" charset="0"/>
              </a:rPr>
              <a:t>Leder for Omsorgsberedskapsgruppe må kunne stille til intervju i etterkant.</a:t>
            </a:r>
            <a:endParaRPr lang="nb-NO" sz="19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SzPts val="1000"/>
              <a:buFont typeface="Symbol" panose="05050102010706020507" pitchFamily="18" charset="2"/>
              <a:buChar char=""/>
              <a:tabLst>
                <a:tab pos="457200" algn="l"/>
              </a:tabLst>
            </a:pPr>
            <a:r>
              <a:rPr lang="nb-NO" sz="1900" dirty="0">
                <a:effectLst/>
                <a:latin typeface="Aptos" panose="020B0004020202020204" pitchFamily="34" charset="0"/>
                <a:ea typeface="Times New Roman" panose="02020603050405020304" pitchFamily="18" charset="0"/>
                <a:cs typeface="Aptos" panose="020B0004020202020204" pitchFamily="34" charset="0"/>
              </a:rPr>
              <a:t>Sanitetskvinnene som gjennomfører, må i etterkant svare på spørreundersøkelse.</a:t>
            </a:r>
            <a:endParaRPr lang="nb-NO" sz="19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SzPts val="1000"/>
              <a:buFont typeface="Symbol" panose="05050102010706020507" pitchFamily="18" charset="2"/>
              <a:buChar char=""/>
              <a:tabLst>
                <a:tab pos="457200" algn="l"/>
              </a:tabLst>
            </a:pPr>
            <a:r>
              <a:rPr lang="nb-NO" sz="1900" dirty="0">
                <a:effectLst/>
                <a:latin typeface="Aptos" panose="020B0004020202020204" pitchFamily="34" charset="0"/>
                <a:ea typeface="Times New Roman" panose="02020603050405020304" pitchFamily="18" charset="0"/>
                <a:cs typeface="Aptos" panose="020B0004020202020204" pitchFamily="34" charset="0"/>
              </a:rPr>
              <a:t>Deltakere må svare på noen spørsmål underveis.</a:t>
            </a:r>
            <a:endParaRPr lang="nb-NO" sz="19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SzPts val="1000"/>
              <a:buFont typeface="Symbol" panose="05050102010706020507" pitchFamily="18" charset="2"/>
              <a:buChar char=""/>
              <a:tabLst>
                <a:tab pos="457200" algn="l"/>
              </a:tabLst>
            </a:pPr>
            <a:r>
              <a:rPr lang="nb-NO" sz="1900" dirty="0">
                <a:effectLst/>
                <a:latin typeface="Aptos" panose="020B0004020202020204" pitchFamily="34" charset="0"/>
                <a:ea typeface="Times New Roman" panose="02020603050405020304" pitchFamily="18" charset="0"/>
                <a:cs typeface="Aptos" panose="020B0004020202020204" pitchFamily="34" charset="0"/>
              </a:rPr>
              <a:t>Det er ønskelig at vår samarbeidspartner Menon kan intervjue noen deltaker i etterkant av treffene.</a:t>
            </a:r>
            <a:endParaRPr lang="nb-NO" altLang="nb-NO" sz="1900" b="1" dirty="0">
              <a:latin typeface="Clear Sans" panose="020B0503030202020304" pitchFamily="34" charset="0"/>
              <a:cs typeface="Clear Sans" panose="020B0503030202020304" pitchFamily="34" charset="0"/>
            </a:endParaRPr>
          </a:p>
          <a:p>
            <a:pPr marL="457200" lvl="1" indent="0" eaLnBrk="1" hangingPunct="1">
              <a:buNone/>
            </a:pPr>
            <a:r>
              <a:rPr lang="nb-NO" altLang="nb-NO" sz="2800" dirty="0">
                <a:latin typeface="Clear Sans" panose="020B0503030202020304" pitchFamily="34" charset="0"/>
                <a:cs typeface="Clear Sans" panose="020B0503030202020304" pitchFamily="34" charset="0"/>
              </a:rPr>
              <a:t>Vi håper på mange søknader ! </a:t>
            </a:r>
          </a:p>
          <a:p>
            <a:pPr marL="457200" lvl="1" indent="0" eaLnBrk="1" hangingPunct="1">
              <a:buNone/>
            </a:pPr>
            <a:endParaRPr lang="nb-NO" altLang="nb-NO" sz="2400" dirty="0">
              <a:latin typeface="Clear Sans" panose="020B0503030202020304" pitchFamily="34" charset="0"/>
              <a:cs typeface="Clear Sans" panose="020B0503030202020304" pitchFamily="34" charset="0"/>
            </a:endParaRPr>
          </a:p>
        </p:txBody>
      </p:sp>
      <p:grpSp>
        <p:nvGrpSpPr>
          <p:cNvPr id="10" name="Gruppe 9">
            <a:extLst>
              <a:ext uri="{FF2B5EF4-FFF2-40B4-BE49-F238E27FC236}">
                <a16:creationId xmlns:a16="http://schemas.microsoft.com/office/drawing/2014/main" id="{099EAA70-87AD-F71A-69F0-371C0DFEDCCF}"/>
              </a:ext>
            </a:extLst>
          </p:cNvPr>
          <p:cNvGrpSpPr/>
          <p:nvPr/>
        </p:nvGrpSpPr>
        <p:grpSpPr>
          <a:xfrm>
            <a:off x="0" y="6032204"/>
            <a:ext cx="12191999" cy="825795"/>
            <a:chOff x="0" y="6032204"/>
            <a:chExt cx="12191999" cy="825795"/>
          </a:xfrm>
        </p:grpSpPr>
        <p:sp>
          <p:nvSpPr>
            <p:cNvPr id="9" name="Rektangel 8">
              <a:extLst>
                <a:ext uri="{FF2B5EF4-FFF2-40B4-BE49-F238E27FC236}">
                  <a16:creationId xmlns:a16="http://schemas.microsoft.com/office/drawing/2014/main" id="{01EEB990-45D2-29D3-11ED-75447FC45E43}"/>
                </a:ext>
              </a:extLst>
            </p:cNvPr>
            <p:cNvSpPr/>
            <p:nvPr/>
          </p:nvSpPr>
          <p:spPr>
            <a:xfrm>
              <a:off x="0" y="6032204"/>
              <a:ext cx="12191999" cy="8257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a:extLst>
                <a:ext uri="{FF2B5EF4-FFF2-40B4-BE49-F238E27FC236}">
                  <a16:creationId xmlns:a16="http://schemas.microsoft.com/office/drawing/2014/main" id="{3F24A475-D6AD-DBF2-C947-A55F653AB0DA}"/>
                </a:ext>
              </a:extLst>
            </p:cNvPr>
            <p:cNvPicPr>
              <a:picLocks noChangeAspect="1"/>
            </p:cNvPicPr>
            <p:nvPr/>
          </p:nvPicPr>
          <p:blipFill>
            <a:blip r:embed="rId2"/>
            <a:stretch>
              <a:fillRect/>
            </a:stretch>
          </p:blipFill>
          <p:spPr>
            <a:xfrm>
              <a:off x="8524158" y="6222516"/>
              <a:ext cx="3433411" cy="445462"/>
            </a:xfrm>
            <a:prstGeom prst="rect">
              <a:avLst/>
            </a:prstGeom>
          </p:spPr>
        </p:pic>
        <p:pic>
          <p:nvPicPr>
            <p:cNvPr id="7" name="Bilde 6">
              <a:extLst>
                <a:ext uri="{FF2B5EF4-FFF2-40B4-BE49-F238E27FC236}">
                  <a16:creationId xmlns:a16="http://schemas.microsoft.com/office/drawing/2014/main" id="{D91D7B7F-D07C-FDF4-DCE9-486F8DD49D68}"/>
                </a:ext>
              </a:extLst>
            </p:cNvPr>
            <p:cNvPicPr>
              <a:picLocks noChangeAspect="1"/>
            </p:cNvPicPr>
            <p:nvPr/>
          </p:nvPicPr>
          <p:blipFill>
            <a:blip r:embed="rId3"/>
            <a:stretch>
              <a:fillRect/>
            </a:stretch>
          </p:blipFill>
          <p:spPr>
            <a:xfrm>
              <a:off x="54069" y="6086998"/>
              <a:ext cx="2663045" cy="720009"/>
            </a:xfrm>
            <a:prstGeom prst="rect">
              <a:avLst/>
            </a:prstGeom>
          </p:spPr>
        </p:pic>
      </p:grpSp>
    </p:spTree>
    <p:extLst>
      <p:ext uri="{BB962C8B-B14F-4D97-AF65-F5344CB8AC3E}">
        <p14:creationId xmlns:p14="http://schemas.microsoft.com/office/powerpoint/2010/main" val="3506281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21C6B5-C781-1D48-BD44-46DF5CBE37D5}"/>
              </a:ext>
            </a:extLst>
          </p:cNvPr>
          <p:cNvSpPr>
            <a:spLocks noGrp="1"/>
          </p:cNvSpPr>
          <p:nvPr>
            <p:ph type="ctrTitle"/>
          </p:nvPr>
        </p:nvSpPr>
        <p:spPr>
          <a:xfrm>
            <a:off x="2721428" y="534533"/>
            <a:ext cx="7217230" cy="841830"/>
          </a:xfrm>
        </p:spPr>
        <p:txBody>
          <a:bodyPr>
            <a:normAutofit/>
          </a:bodyPr>
          <a:lstStyle/>
          <a:p>
            <a:r>
              <a:rPr lang="nb-NO" sz="4000" dirty="0">
                <a:latin typeface="Nunito"/>
              </a:rPr>
              <a:t>Vårt arbeid er synlig:</a:t>
            </a:r>
            <a:endParaRPr lang="nb-NO" sz="4000" dirty="0">
              <a:latin typeface="Nunito" panose="00000500000000000000" pitchFamily="2" charset="0"/>
            </a:endParaRPr>
          </a:p>
        </p:txBody>
      </p:sp>
      <p:grpSp>
        <p:nvGrpSpPr>
          <p:cNvPr id="7" name="Gruppe 6">
            <a:extLst>
              <a:ext uri="{FF2B5EF4-FFF2-40B4-BE49-F238E27FC236}">
                <a16:creationId xmlns:a16="http://schemas.microsoft.com/office/drawing/2014/main" id="{E764D115-5979-D60B-FCEE-F575751695BC}"/>
              </a:ext>
            </a:extLst>
          </p:cNvPr>
          <p:cNvGrpSpPr/>
          <p:nvPr/>
        </p:nvGrpSpPr>
        <p:grpSpPr>
          <a:xfrm>
            <a:off x="0" y="6032205"/>
            <a:ext cx="12191999" cy="825795"/>
            <a:chOff x="0" y="6032204"/>
            <a:chExt cx="12191999" cy="825795"/>
          </a:xfrm>
        </p:grpSpPr>
        <p:sp>
          <p:nvSpPr>
            <p:cNvPr id="9" name="Rektangel 8">
              <a:extLst>
                <a:ext uri="{FF2B5EF4-FFF2-40B4-BE49-F238E27FC236}">
                  <a16:creationId xmlns:a16="http://schemas.microsoft.com/office/drawing/2014/main" id="{FDAB7036-1FE4-07C0-1EDD-88A0C644D3DD}"/>
                </a:ext>
              </a:extLst>
            </p:cNvPr>
            <p:cNvSpPr/>
            <p:nvPr/>
          </p:nvSpPr>
          <p:spPr>
            <a:xfrm>
              <a:off x="0" y="6032204"/>
              <a:ext cx="12191999" cy="8257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Bilde 9" descr="Et bilde som inneholder Font, Grafikk, grafisk design, skjermbilde&#10;&#10;Automatisk generert beskrivelse">
              <a:extLst>
                <a:ext uri="{FF2B5EF4-FFF2-40B4-BE49-F238E27FC236}">
                  <a16:creationId xmlns:a16="http://schemas.microsoft.com/office/drawing/2014/main" id="{B41970FF-5066-CBF7-C7D9-E84518858ACB}"/>
                </a:ext>
              </a:extLst>
            </p:cNvPr>
            <p:cNvPicPr>
              <a:picLocks noChangeAspect="1"/>
            </p:cNvPicPr>
            <p:nvPr/>
          </p:nvPicPr>
          <p:blipFill rotWithShape="1">
            <a:blip r:embed="rId2">
              <a:extLst>
                <a:ext uri="{28A0092B-C50C-407E-A947-70E740481C1C}">
                  <a14:useLocalDpi xmlns:a14="http://schemas.microsoft.com/office/drawing/2010/main" val="0"/>
                </a:ext>
              </a:extLst>
            </a:blip>
            <a:srcRect r="13266"/>
            <a:stretch/>
          </p:blipFill>
          <p:spPr>
            <a:xfrm>
              <a:off x="9087294" y="6222546"/>
              <a:ext cx="2995291" cy="447397"/>
            </a:xfrm>
            <a:prstGeom prst="rect">
              <a:avLst/>
            </a:prstGeom>
          </p:spPr>
        </p:pic>
        <p:pic>
          <p:nvPicPr>
            <p:cNvPr id="11" name="Bilde 10">
              <a:extLst>
                <a:ext uri="{FF2B5EF4-FFF2-40B4-BE49-F238E27FC236}">
                  <a16:creationId xmlns:a16="http://schemas.microsoft.com/office/drawing/2014/main" id="{9E8330F0-9FF9-3066-AFD2-546A6C945CFF}"/>
                </a:ext>
              </a:extLst>
            </p:cNvPr>
            <p:cNvPicPr>
              <a:picLocks noChangeAspect="1"/>
            </p:cNvPicPr>
            <p:nvPr/>
          </p:nvPicPr>
          <p:blipFill>
            <a:blip r:embed="rId3"/>
            <a:stretch>
              <a:fillRect/>
            </a:stretch>
          </p:blipFill>
          <p:spPr>
            <a:xfrm>
              <a:off x="54069" y="6086998"/>
              <a:ext cx="2663045" cy="720009"/>
            </a:xfrm>
            <a:prstGeom prst="rect">
              <a:avLst/>
            </a:prstGeom>
          </p:spPr>
        </p:pic>
      </p:grpSp>
      <p:pic>
        <p:nvPicPr>
          <p:cNvPr id="4" name="Bilde 3" descr="Et bilde som inneholder tekst, klær, mann, skjermbilde&#10;&#10;Automatisk generert beskrivelse">
            <a:extLst>
              <a:ext uri="{FF2B5EF4-FFF2-40B4-BE49-F238E27FC236}">
                <a16:creationId xmlns:a16="http://schemas.microsoft.com/office/drawing/2014/main" id="{0B107611-F163-51BD-4526-D77224817B61}"/>
              </a:ext>
            </a:extLst>
          </p:cNvPr>
          <p:cNvPicPr>
            <a:picLocks noChangeAspect="1"/>
          </p:cNvPicPr>
          <p:nvPr/>
        </p:nvPicPr>
        <p:blipFill>
          <a:blip r:embed="rId4"/>
          <a:stretch>
            <a:fillRect/>
          </a:stretch>
        </p:blipFill>
        <p:spPr>
          <a:xfrm>
            <a:off x="3371169" y="1372280"/>
            <a:ext cx="5928633" cy="5071383"/>
          </a:xfrm>
          <a:prstGeom prst="rect">
            <a:avLst/>
          </a:prstGeom>
        </p:spPr>
      </p:pic>
    </p:spTree>
    <p:extLst>
      <p:ext uri="{BB962C8B-B14F-4D97-AF65-F5344CB8AC3E}">
        <p14:creationId xmlns:p14="http://schemas.microsoft.com/office/powerpoint/2010/main" val="4283525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74371-C198-3D8F-2E1C-3DBDC9E7E043}"/>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0DA5DBEA-B7F0-9F83-8EBE-B6F9356BF0AE}"/>
              </a:ext>
            </a:extLst>
          </p:cNvPr>
          <p:cNvSpPr>
            <a:spLocks noGrp="1"/>
          </p:cNvSpPr>
          <p:nvPr>
            <p:ph type="title"/>
          </p:nvPr>
        </p:nvSpPr>
        <p:spPr/>
        <p:txBody>
          <a:bodyPr>
            <a:normAutofit/>
          </a:bodyPr>
          <a:lstStyle/>
          <a:p>
            <a:r>
              <a:rPr lang="nb-NO" sz="3600" dirty="0">
                <a:latin typeface="Nunito"/>
                <a:ea typeface="ADLaM Display"/>
                <a:cs typeface="ADLaM Display"/>
              </a:rPr>
              <a:t>Kontaktinfo prosjektleder: </a:t>
            </a:r>
            <a:endParaRPr lang="nb-NO" dirty="0"/>
          </a:p>
        </p:txBody>
      </p:sp>
      <p:sp>
        <p:nvSpPr>
          <p:cNvPr id="4" name="Plassholder for innhold 3">
            <a:extLst>
              <a:ext uri="{FF2B5EF4-FFF2-40B4-BE49-F238E27FC236}">
                <a16:creationId xmlns:a16="http://schemas.microsoft.com/office/drawing/2014/main" id="{5F5508CB-14F4-2378-E64D-99E09B86737D}"/>
              </a:ext>
            </a:extLst>
          </p:cNvPr>
          <p:cNvSpPr>
            <a:spLocks noGrp="1"/>
          </p:cNvSpPr>
          <p:nvPr>
            <p:ph idx="1"/>
          </p:nvPr>
        </p:nvSpPr>
        <p:spPr>
          <a:xfrm>
            <a:off x="838200" y="1629874"/>
            <a:ext cx="10515600" cy="4351338"/>
          </a:xfrm>
        </p:spPr>
        <p:txBody>
          <a:bodyPr vert="horz" lIns="91440" tIns="45720" rIns="91440" bIns="45720" rtlCol="0" anchor="t">
            <a:normAutofit/>
          </a:bodyPr>
          <a:lstStyle/>
          <a:p>
            <a:pPr marL="457200" lvl="1" indent="0" eaLnBrk="1" hangingPunct="1">
              <a:buNone/>
            </a:pPr>
            <a:r>
              <a:rPr lang="nb-NO" altLang="nb-NO" sz="2800" dirty="0">
                <a:latin typeface="Clear Sans"/>
                <a:cs typeface="Clear Sans" panose="020B0503030202020304" pitchFamily="34" charset="0"/>
              </a:rPr>
              <a:t> </a:t>
            </a:r>
            <a:endParaRPr lang="nb-NO">
              <a:latin typeface="Clear Sans"/>
            </a:endParaRPr>
          </a:p>
          <a:p>
            <a:pPr marL="457200" lvl="1" indent="0">
              <a:buNone/>
            </a:pPr>
            <a:r>
              <a:rPr lang="nb-NO" altLang="nb-NO" dirty="0">
                <a:latin typeface="Clear Sans"/>
                <a:cs typeface="Clear Sans" panose="020B0503030202020304" pitchFamily="34" charset="0"/>
              </a:rPr>
              <a:t>Solveig </a:t>
            </a:r>
            <a:r>
              <a:rPr lang="nb-NO" altLang="nb-NO" dirty="0" err="1">
                <a:latin typeface="Clear Sans"/>
                <a:cs typeface="Clear Sans" panose="020B0503030202020304" pitchFamily="34" charset="0"/>
              </a:rPr>
              <a:t>Baarli</a:t>
            </a:r>
            <a:r>
              <a:rPr lang="nb-NO" altLang="nb-NO" dirty="0">
                <a:latin typeface="Clear Sans"/>
                <a:cs typeface="Clear Sans" panose="020B0503030202020304" pitchFamily="34" charset="0"/>
              </a:rPr>
              <a:t> </a:t>
            </a:r>
            <a:r>
              <a:rPr lang="nb-NO" altLang="nb-NO" dirty="0" err="1">
                <a:latin typeface="Clear Sans"/>
                <a:cs typeface="Clear Sans" panose="020B0503030202020304" pitchFamily="34" charset="0"/>
              </a:rPr>
              <a:t>Grindalen</a:t>
            </a:r>
            <a:endParaRPr lang="nb-NO" altLang="nb-NO" dirty="0" err="1">
              <a:latin typeface="Clear Sans" panose="020B0503030202020304" pitchFamily="34" charset="0"/>
              <a:cs typeface="Clear Sans" panose="020B0503030202020304" pitchFamily="34" charset="0"/>
            </a:endParaRPr>
          </a:p>
          <a:p>
            <a:pPr marL="457200" lvl="1" indent="0">
              <a:buNone/>
            </a:pPr>
            <a:endParaRPr lang="nb-NO" altLang="nb-NO" dirty="0">
              <a:latin typeface="Clear Sans"/>
              <a:cs typeface="Clear Sans" panose="020B0503030202020304" pitchFamily="34" charset="0"/>
            </a:endParaRPr>
          </a:p>
          <a:p>
            <a:pPr marL="457200" lvl="1" indent="0">
              <a:buNone/>
            </a:pPr>
            <a:r>
              <a:rPr lang="nb-NO" altLang="nb-NO" dirty="0">
                <a:latin typeface="Clear Sans"/>
                <a:cs typeface="Clear Sans" panose="020B0503030202020304" pitchFamily="34" charset="0"/>
                <a:hlinkClick r:id="rId2"/>
              </a:rPr>
              <a:t>Solveig.grindalen@sanitetskvinnene.no</a:t>
            </a:r>
            <a:endParaRPr lang="nb-NO" altLang="nb-NO" dirty="0">
              <a:latin typeface="Clear Sans" panose="020B0503030202020304" pitchFamily="34" charset="0"/>
              <a:cs typeface="Clear Sans" panose="020B0503030202020304" pitchFamily="34" charset="0"/>
            </a:endParaRPr>
          </a:p>
          <a:p>
            <a:pPr marL="457200" lvl="1" indent="0">
              <a:buNone/>
            </a:pPr>
            <a:endParaRPr lang="nb-NO" altLang="nb-NO" sz="2400" dirty="0">
              <a:latin typeface="Clear Sans" panose="020B0503030202020304" pitchFamily="34" charset="0"/>
              <a:cs typeface="Clear Sans" panose="020B0503030202020304" pitchFamily="34" charset="0"/>
            </a:endParaRPr>
          </a:p>
          <a:p>
            <a:pPr marL="457200" lvl="1" indent="0">
              <a:buNone/>
            </a:pPr>
            <a:r>
              <a:rPr lang="nb-NO" altLang="nb-NO">
                <a:latin typeface="Clear Sans"/>
                <a:cs typeface="Clear Sans" panose="020B0503030202020304" pitchFamily="34" charset="0"/>
              </a:rPr>
              <a:t>Telefon 93 64 74 91 </a:t>
            </a:r>
            <a:endParaRPr lang="nb-NO" altLang="nb-NO" dirty="0">
              <a:latin typeface="Clear Sans" panose="020B0503030202020304" pitchFamily="34" charset="0"/>
              <a:cs typeface="Clear Sans" panose="020B0503030202020304" pitchFamily="34" charset="0"/>
            </a:endParaRPr>
          </a:p>
        </p:txBody>
      </p:sp>
      <p:grpSp>
        <p:nvGrpSpPr>
          <p:cNvPr id="10" name="Gruppe 9">
            <a:extLst>
              <a:ext uri="{FF2B5EF4-FFF2-40B4-BE49-F238E27FC236}">
                <a16:creationId xmlns:a16="http://schemas.microsoft.com/office/drawing/2014/main" id="{099EAA70-87AD-F71A-69F0-371C0DFEDCCF}"/>
              </a:ext>
            </a:extLst>
          </p:cNvPr>
          <p:cNvGrpSpPr/>
          <p:nvPr/>
        </p:nvGrpSpPr>
        <p:grpSpPr>
          <a:xfrm>
            <a:off x="0" y="6032204"/>
            <a:ext cx="12191999" cy="825795"/>
            <a:chOff x="0" y="6032204"/>
            <a:chExt cx="12191999" cy="825795"/>
          </a:xfrm>
        </p:grpSpPr>
        <p:sp>
          <p:nvSpPr>
            <p:cNvPr id="9" name="Rektangel 8">
              <a:extLst>
                <a:ext uri="{FF2B5EF4-FFF2-40B4-BE49-F238E27FC236}">
                  <a16:creationId xmlns:a16="http://schemas.microsoft.com/office/drawing/2014/main" id="{01EEB990-45D2-29D3-11ED-75447FC45E43}"/>
                </a:ext>
              </a:extLst>
            </p:cNvPr>
            <p:cNvSpPr/>
            <p:nvPr/>
          </p:nvSpPr>
          <p:spPr>
            <a:xfrm>
              <a:off x="0" y="6032204"/>
              <a:ext cx="12191999" cy="8257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a:extLst>
                <a:ext uri="{FF2B5EF4-FFF2-40B4-BE49-F238E27FC236}">
                  <a16:creationId xmlns:a16="http://schemas.microsoft.com/office/drawing/2014/main" id="{3F24A475-D6AD-DBF2-C947-A55F653AB0DA}"/>
                </a:ext>
              </a:extLst>
            </p:cNvPr>
            <p:cNvPicPr>
              <a:picLocks noChangeAspect="1"/>
            </p:cNvPicPr>
            <p:nvPr/>
          </p:nvPicPr>
          <p:blipFill>
            <a:blip r:embed="rId3"/>
            <a:stretch>
              <a:fillRect/>
            </a:stretch>
          </p:blipFill>
          <p:spPr>
            <a:xfrm>
              <a:off x="8524158" y="6222516"/>
              <a:ext cx="3433411" cy="445462"/>
            </a:xfrm>
            <a:prstGeom prst="rect">
              <a:avLst/>
            </a:prstGeom>
          </p:spPr>
        </p:pic>
        <p:pic>
          <p:nvPicPr>
            <p:cNvPr id="7" name="Bilde 6">
              <a:extLst>
                <a:ext uri="{FF2B5EF4-FFF2-40B4-BE49-F238E27FC236}">
                  <a16:creationId xmlns:a16="http://schemas.microsoft.com/office/drawing/2014/main" id="{D91D7B7F-D07C-FDF4-DCE9-486F8DD49D68}"/>
                </a:ext>
              </a:extLst>
            </p:cNvPr>
            <p:cNvPicPr>
              <a:picLocks noChangeAspect="1"/>
            </p:cNvPicPr>
            <p:nvPr/>
          </p:nvPicPr>
          <p:blipFill>
            <a:blip r:embed="rId4"/>
            <a:stretch>
              <a:fillRect/>
            </a:stretch>
          </p:blipFill>
          <p:spPr>
            <a:xfrm>
              <a:off x="54069" y="6086998"/>
              <a:ext cx="2663045" cy="720009"/>
            </a:xfrm>
            <a:prstGeom prst="rect">
              <a:avLst/>
            </a:prstGeom>
          </p:spPr>
        </p:pic>
      </p:grpSp>
    </p:spTree>
    <p:extLst>
      <p:ext uri="{BB962C8B-B14F-4D97-AF65-F5344CB8AC3E}">
        <p14:creationId xmlns:p14="http://schemas.microsoft.com/office/powerpoint/2010/main" val="2550822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74371-C198-3D8F-2E1C-3DBDC9E7E043}"/>
            </a:ext>
          </a:extLst>
        </p:cNvPr>
        <p:cNvGrpSpPr/>
        <p:nvPr/>
      </p:nvGrpSpPr>
      <p:grpSpPr>
        <a:xfrm>
          <a:off x="0" y="0"/>
          <a:ext cx="0" cy="0"/>
          <a:chOff x="0" y="0"/>
          <a:chExt cx="0" cy="0"/>
        </a:xfrm>
      </p:grpSpPr>
      <p:pic>
        <p:nvPicPr>
          <p:cNvPr id="14" name="Bilde 13" descr="Et bilde som inneholder Menneskeansikt, person, smil, klær&#10;&#10;Automatisk generert beskrivelse">
            <a:extLst>
              <a:ext uri="{FF2B5EF4-FFF2-40B4-BE49-F238E27FC236}">
                <a16:creationId xmlns:a16="http://schemas.microsoft.com/office/drawing/2014/main" id="{7F65C4E5-8DBF-7C5A-C94D-DC6BAC988E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8" cy="6857999"/>
          </a:xfrm>
          <a:prstGeom prst="rect">
            <a:avLst/>
          </a:prstGeom>
        </p:spPr>
      </p:pic>
      <p:sp>
        <p:nvSpPr>
          <p:cNvPr id="2" name="Tittel 1">
            <a:extLst>
              <a:ext uri="{FF2B5EF4-FFF2-40B4-BE49-F238E27FC236}">
                <a16:creationId xmlns:a16="http://schemas.microsoft.com/office/drawing/2014/main" id="{0DA5DBEA-B7F0-9F83-8EBE-B6F9356BF0AE}"/>
              </a:ext>
            </a:extLst>
          </p:cNvPr>
          <p:cNvSpPr>
            <a:spLocks noGrp="1"/>
          </p:cNvSpPr>
          <p:nvPr>
            <p:ph type="title"/>
          </p:nvPr>
        </p:nvSpPr>
        <p:spPr/>
        <p:txBody>
          <a:bodyPr>
            <a:normAutofit/>
          </a:bodyPr>
          <a:lstStyle/>
          <a:p>
            <a:r>
              <a:rPr lang="nb-NO" sz="3600" dirty="0">
                <a:solidFill>
                  <a:schemeClr val="bg1"/>
                </a:solidFill>
                <a:latin typeface="Nunito" panose="00000500000000000000" pitchFamily="2" charset="0"/>
                <a:ea typeface="ADLaM Display" panose="020F0502020204030204" pitchFamily="2" charset="0"/>
                <a:cs typeface="ADLaM Display" panose="020F0502020204030204" pitchFamily="2" charset="0"/>
              </a:rPr>
              <a:t>Gå i front </a:t>
            </a:r>
          </a:p>
        </p:txBody>
      </p:sp>
      <p:sp>
        <p:nvSpPr>
          <p:cNvPr id="4" name="Plassholder for innhold 3">
            <a:extLst>
              <a:ext uri="{FF2B5EF4-FFF2-40B4-BE49-F238E27FC236}">
                <a16:creationId xmlns:a16="http://schemas.microsoft.com/office/drawing/2014/main" id="{5F5508CB-14F4-2378-E64D-99E09B86737D}"/>
              </a:ext>
            </a:extLst>
          </p:cNvPr>
          <p:cNvSpPr>
            <a:spLocks noGrp="1"/>
          </p:cNvSpPr>
          <p:nvPr>
            <p:ph idx="1"/>
          </p:nvPr>
        </p:nvSpPr>
        <p:spPr/>
        <p:txBody>
          <a:bodyPr>
            <a:normAutofit/>
          </a:bodyPr>
          <a:lstStyle/>
          <a:p>
            <a:r>
              <a:rPr lang="nb-NO" sz="2400" dirty="0">
                <a:solidFill>
                  <a:schemeClr val="bg1"/>
                </a:solidFill>
                <a:latin typeface="Clear Sans" panose="020B0503030202020304" pitchFamily="34" charset="0"/>
                <a:cs typeface="Clear Sans" panose="020B0503030202020304" pitchFamily="34" charset="0"/>
              </a:rPr>
              <a:t>For trygge lokalsamfunn</a:t>
            </a:r>
          </a:p>
        </p:txBody>
      </p:sp>
      <p:grpSp>
        <p:nvGrpSpPr>
          <p:cNvPr id="10" name="Gruppe 9">
            <a:extLst>
              <a:ext uri="{FF2B5EF4-FFF2-40B4-BE49-F238E27FC236}">
                <a16:creationId xmlns:a16="http://schemas.microsoft.com/office/drawing/2014/main" id="{099EAA70-87AD-F71A-69F0-371C0DFEDCCF}"/>
              </a:ext>
            </a:extLst>
          </p:cNvPr>
          <p:cNvGrpSpPr/>
          <p:nvPr/>
        </p:nvGrpSpPr>
        <p:grpSpPr>
          <a:xfrm>
            <a:off x="-1" y="6032205"/>
            <a:ext cx="12191999" cy="825795"/>
            <a:chOff x="0" y="6032204"/>
            <a:chExt cx="12191999" cy="825795"/>
          </a:xfrm>
        </p:grpSpPr>
        <p:sp>
          <p:nvSpPr>
            <p:cNvPr id="9" name="Rektangel 8">
              <a:extLst>
                <a:ext uri="{FF2B5EF4-FFF2-40B4-BE49-F238E27FC236}">
                  <a16:creationId xmlns:a16="http://schemas.microsoft.com/office/drawing/2014/main" id="{01EEB990-45D2-29D3-11ED-75447FC45E43}"/>
                </a:ext>
              </a:extLst>
            </p:cNvPr>
            <p:cNvSpPr/>
            <p:nvPr/>
          </p:nvSpPr>
          <p:spPr>
            <a:xfrm>
              <a:off x="0" y="6032204"/>
              <a:ext cx="12191999" cy="8257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a:extLst>
                <a:ext uri="{FF2B5EF4-FFF2-40B4-BE49-F238E27FC236}">
                  <a16:creationId xmlns:a16="http://schemas.microsoft.com/office/drawing/2014/main" id="{3F24A475-D6AD-DBF2-C947-A55F653AB0DA}"/>
                </a:ext>
              </a:extLst>
            </p:cNvPr>
            <p:cNvPicPr>
              <a:picLocks noChangeAspect="1"/>
            </p:cNvPicPr>
            <p:nvPr/>
          </p:nvPicPr>
          <p:blipFill>
            <a:blip r:embed="rId4"/>
            <a:stretch>
              <a:fillRect/>
            </a:stretch>
          </p:blipFill>
          <p:spPr>
            <a:xfrm>
              <a:off x="8524158" y="6222516"/>
              <a:ext cx="3433411" cy="445462"/>
            </a:xfrm>
            <a:prstGeom prst="rect">
              <a:avLst/>
            </a:prstGeom>
          </p:spPr>
        </p:pic>
        <p:pic>
          <p:nvPicPr>
            <p:cNvPr id="7" name="Bilde 6">
              <a:extLst>
                <a:ext uri="{FF2B5EF4-FFF2-40B4-BE49-F238E27FC236}">
                  <a16:creationId xmlns:a16="http://schemas.microsoft.com/office/drawing/2014/main" id="{D91D7B7F-D07C-FDF4-DCE9-486F8DD49D68}"/>
                </a:ext>
              </a:extLst>
            </p:cNvPr>
            <p:cNvPicPr>
              <a:picLocks noChangeAspect="1"/>
            </p:cNvPicPr>
            <p:nvPr/>
          </p:nvPicPr>
          <p:blipFill>
            <a:blip r:embed="rId5"/>
            <a:stretch>
              <a:fillRect/>
            </a:stretch>
          </p:blipFill>
          <p:spPr>
            <a:xfrm>
              <a:off x="54069" y="6086998"/>
              <a:ext cx="2663045" cy="720009"/>
            </a:xfrm>
            <a:prstGeom prst="rect">
              <a:avLst/>
            </a:prstGeom>
          </p:spPr>
        </p:pic>
      </p:grpSp>
    </p:spTree>
    <p:extLst>
      <p:ext uri="{BB962C8B-B14F-4D97-AF65-F5344CB8AC3E}">
        <p14:creationId xmlns:p14="http://schemas.microsoft.com/office/powerpoint/2010/main" val="2273730234"/>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21C6B5-C781-1D48-BD44-46DF5CBE37D5}"/>
              </a:ext>
            </a:extLst>
          </p:cNvPr>
          <p:cNvSpPr>
            <a:spLocks noGrp="1"/>
          </p:cNvSpPr>
          <p:nvPr>
            <p:ph type="ctrTitle"/>
          </p:nvPr>
        </p:nvSpPr>
        <p:spPr/>
        <p:txBody>
          <a:bodyPr/>
          <a:lstStyle/>
          <a:p>
            <a:endParaRPr lang="nb-NO">
              <a:latin typeface="Nunito" panose="00000500000000000000" pitchFamily="2" charset="0"/>
            </a:endParaRPr>
          </a:p>
        </p:txBody>
      </p:sp>
      <p:sp>
        <p:nvSpPr>
          <p:cNvPr id="3" name="Undertittel 2">
            <a:extLst>
              <a:ext uri="{FF2B5EF4-FFF2-40B4-BE49-F238E27FC236}">
                <a16:creationId xmlns:a16="http://schemas.microsoft.com/office/drawing/2014/main" id="{8DDF8ED8-11A0-D3A8-5E13-558882896977}"/>
              </a:ext>
            </a:extLst>
          </p:cNvPr>
          <p:cNvSpPr>
            <a:spLocks noGrp="1"/>
          </p:cNvSpPr>
          <p:nvPr>
            <p:ph type="subTitle" idx="1"/>
          </p:nvPr>
        </p:nvSpPr>
        <p:spPr/>
        <p:txBody>
          <a:bodyPr/>
          <a:lstStyle/>
          <a:p>
            <a:endParaRPr lang="nb-NO"/>
          </a:p>
        </p:txBody>
      </p:sp>
      <p:grpSp>
        <p:nvGrpSpPr>
          <p:cNvPr id="7" name="Gruppe 6">
            <a:extLst>
              <a:ext uri="{FF2B5EF4-FFF2-40B4-BE49-F238E27FC236}">
                <a16:creationId xmlns:a16="http://schemas.microsoft.com/office/drawing/2014/main" id="{E764D115-5979-D60B-FCEE-F575751695BC}"/>
              </a:ext>
            </a:extLst>
          </p:cNvPr>
          <p:cNvGrpSpPr/>
          <p:nvPr/>
        </p:nvGrpSpPr>
        <p:grpSpPr>
          <a:xfrm>
            <a:off x="0" y="6032205"/>
            <a:ext cx="12191999" cy="825795"/>
            <a:chOff x="0" y="6032204"/>
            <a:chExt cx="12191999" cy="825795"/>
          </a:xfrm>
        </p:grpSpPr>
        <p:sp>
          <p:nvSpPr>
            <p:cNvPr id="9" name="Rektangel 8">
              <a:extLst>
                <a:ext uri="{FF2B5EF4-FFF2-40B4-BE49-F238E27FC236}">
                  <a16:creationId xmlns:a16="http://schemas.microsoft.com/office/drawing/2014/main" id="{FDAB7036-1FE4-07C0-1EDD-88A0C644D3DD}"/>
                </a:ext>
              </a:extLst>
            </p:cNvPr>
            <p:cNvSpPr/>
            <p:nvPr/>
          </p:nvSpPr>
          <p:spPr>
            <a:xfrm>
              <a:off x="0" y="6032204"/>
              <a:ext cx="12191999" cy="8257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Bilde 9" descr="Et bilde som inneholder Font, Grafikk, grafisk design, skjermbilde&#10;&#10;Automatisk generert beskrivelse">
              <a:extLst>
                <a:ext uri="{FF2B5EF4-FFF2-40B4-BE49-F238E27FC236}">
                  <a16:creationId xmlns:a16="http://schemas.microsoft.com/office/drawing/2014/main" id="{B41970FF-5066-CBF7-C7D9-E84518858ACB}"/>
                </a:ext>
              </a:extLst>
            </p:cNvPr>
            <p:cNvPicPr>
              <a:picLocks noChangeAspect="1"/>
            </p:cNvPicPr>
            <p:nvPr/>
          </p:nvPicPr>
          <p:blipFill rotWithShape="1">
            <a:blip r:embed="rId2">
              <a:extLst>
                <a:ext uri="{28A0092B-C50C-407E-A947-70E740481C1C}">
                  <a14:useLocalDpi xmlns:a14="http://schemas.microsoft.com/office/drawing/2010/main" val="0"/>
                </a:ext>
              </a:extLst>
            </a:blip>
            <a:srcRect r="13266"/>
            <a:stretch/>
          </p:blipFill>
          <p:spPr>
            <a:xfrm>
              <a:off x="9087294" y="6222546"/>
              <a:ext cx="2995291" cy="447397"/>
            </a:xfrm>
            <a:prstGeom prst="rect">
              <a:avLst/>
            </a:prstGeom>
          </p:spPr>
        </p:pic>
        <p:pic>
          <p:nvPicPr>
            <p:cNvPr id="11" name="Bilde 10">
              <a:extLst>
                <a:ext uri="{FF2B5EF4-FFF2-40B4-BE49-F238E27FC236}">
                  <a16:creationId xmlns:a16="http://schemas.microsoft.com/office/drawing/2014/main" id="{9E8330F0-9FF9-3066-AFD2-546A6C945CFF}"/>
                </a:ext>
              </a:extLst>
            </p:cNvPr>
            <p:cNvPicPr>
              <a:picLocks noChangeAspect="1"/>
            </p:cNvPicPr>
            <p:nvPr/>
          </p:nvPicPr>
          <p:blipFill>
            <a:blip r:embed="rId3"/>
            <a:stretch>
              <a:fillRect/>
            </a:stretch>
          </p:blipFill>
          <p:spPr>
            <a:xfrm>
              <a:off x="54069" y="6086998"/>
              <a:ext cx="2663045" cy="720009"/>
            </a:xfrm>
            <a:prstGeom prst="rect">
              <a:avLst/>
            </a:prstGeom>
          </p:spPr>
        </p:pic>
      </p:grpSp>
      <p:pic>
        <p:nvPicPr>
          <p:cNvPr id="5" name="Bilde 4">
            <a:extLst>
              <a:ext uri="{FF2B5EF4-FFF2-40B4-BE49-F238E27FC236}">
                <a16:creationId xmlns:a16="http://schemas.microsoft.com/office/drawing/2014/main" id="{EFED03E8-3CA7-DF5A-8A00-24425B04D888}"/>
              </a:ext>
            </a:extLst>
          </p:cNvPr>
          <p:cNvPicPr>
            <a:picLocks noChangeAspect="1"/>
          </p:cNvPicPr>
          <p:nvPr/>
        </p:nvPicPr>
        <p:blipFill>
          <a:blip r:embed="rId4"/>
          <a:stretch>
            <a:fillRect/>
          </a:stretch>
        </p:blipFill>
        <p:spPr>
          <a:xfrm>
            <a:off x="2287671" y="501219"/>
            <a:ext cx="7612625" cy="5536456"/>
          </a:xfrm>
          <a:prstGeom prst="rect">
            <a:avLst/>
          </a:prstGeom>
        </p:spPr>
      </p:pic>
    </p:spTree>
    <p:extLst>
      <p:ext uri="{BB962C8B-B14F-4D97-AF65-F5344CB8AC3E}">
        <p14:creationId xmlns:p14="http://schemas.microsoft.com/office/powerpoint/2010/main" val="3239946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536A3-7E73-F299-01E7-BBD679A75D0E}"/>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F8D55025-6BA6-FA11-50B7-E071433946C2}"/>
              </a:ext>
            </a:extLst>
          </p:cNvPr>
          <p:cNvSpPr>
            <a:spLocks noGrp="1"/>
          </p:cNvSpPr>
          <p:nvPr>
            <p:ph type="title"/>
          </p:nvPr>
        </p:nvSpPr>
        <p:spPr/>
        <p:txBody>
          <a:bodyPr>
            <a:normAutofit/>
          </a:bodyPr>
          <a:lstStyle/>
          <a:p>
            <a:r>
              <a:rPr lang="nb-NO" sz="3600">
                <a:latin typeface="Nunito" panose="00000500000000000000" pitchFamily="2" charset="0"/>
                <a:ea typeface="ADLaM Display" panose="020F0502020204030204" pitchFamily="2" charset="0"/>
                <a:cs typeface="ADLaM Display" panose="020F0502020204030204" pitchFamily="2" charset="0"/>
              </a:rPr>
              <a:t>Trygghetstreff med brannsikkerhet som fokus. </a:t>
            </a:r>
            <a:endParaRPr lang="nb-NO" sz="3600">
              <a:latin typeface="Nunito" panose="00000500000000000000" pitchFamily="2" charset="0"/>
            </a:endParaRPr>
          </a:p>
        </p:txBody>
      </p:sp>
      <p:sp>
        <p:nvSpPr>
          <p:cNvPr id="4" name="Plassholder for innhold 3">
            <a:extLst>
              <a:ext uri="{FF2B5EF4-FFF2-40B4-BE49-F238E27FC236}">
                <a16:creationId xmlns:a16="http://schemas.microsoft.com/office/drawing/2014/main" id="{04BBC98F-B103-3C75-4E22-12E31A77D584}"/>
              </a:ext>
            </a:extLst>
          </p:cNvPr>
          <p:cNvSpPr>
            <a:spLocks noGrp="1"/>
          </p:cNvSpPr>
          <p:nvPr>
            <p:ph sz="half" idx="1"/>
          </p:nvPr>
        </p:nvSpPr>
        <p:spPr>
          <a:xfrm>
            <a:off x="838200" y="1253331"/>
            <a:ext cx="10383078" cy="4351338"/>
          </a:xfrm>
        </p:spPr>
        <p:txBody>
          <a:bodyPr vert="horz" lIns="91440" tIns="45720" rIns="91440" bIns="45720" rtlCol="0" anchor="t">
            <a:normAutofit lnSpcReduction="10000"/>
          </a:bodyPr>
          <a:lstStyle/>
          <a:p>
            <a:pPr marL="0" indent="0">
              <a:buNone/>
            </a:pPr>
            <a:r>
              <a:rPr lang="nb-NO" sz="2400" dirty="0">
                <a:latin typeface="Clear Sans" panose="020B0503030202020304" pitchFamily="34" charset="0"/>
                <a:cs typeface="Clear Sans" panose="020B0503030202020304" pitchFamily="34" charset="0"/>
              </a:rPr>
              <a:t>Sosial møteplass med forebyggende arbeid for brannsikkerhet. </a:t>
            </a:r>
          </a:p>
          <a:p>
            <a:endParaRPr lang="nb-NO" sz="2400" dirty="0">
              <a:latin typeface="Clear Sans" panose="020B0503030202020304" pitchFamily="34" charset="0"/>
              <a:cs typeface="Clear Sans" panose="020B0503030202020304" pitchFamily="34" charset="0"/>
            </a:endParaRPr>
          </a:p>
          <a:p>
            <a:pPr marL="0" indent="0">
              <a:buNone/>
            </a:pPr>
            <a:r>
              <a:rPr lang="nb-NO" sz="2400" dirty="0">
                <a:latin typeface="Clear Sans" panose="020B0503030202020304" pitchFamily="34" charset="0"/>
                <a:cs typeface="Clear Sans" panose="020B0503030202020304" pitchFamily="34" charset="0"/>
              </a:rPr>
              <a:t>Bakgrunn: </a:t>
            </a:r>
          </a:p>
          <a:p>
            <a:pPr marL="0" indent="0">
              <a:buNone/>
            </a:pPr>
            <a:r>
              <a:rPr lang="nb-NO" sz="2000" dirty="0"/>
              <a:t>Norske Kvinners Sanitetsforening (N.K.S.) er Norges største kvinneorganisasjon med 44 000 medlemmer og 550 lokalforeninger. Vår strategi mot 2030 er at vi skal bidra til trygge lokalsamfunn gjennom aktiv frivillig innsats over hele landet. Våre beredskapsfrivillige er organisert i omsorgsberedskapsgrupper i 150 kommuner med 500o frivillige. </a:t>
            </a:r>
            <a:endParaRPr lang="nb-NO" sz="2000" dirty="0">
              <a:latin typeface="Clear Sans" panose="020B0503030202020304" pitchFamily="34" charset="0"/>
              <a:cs typeface="Clear Sans" panose="020B0503030202020304" pitchFamily="34" charset="0"/>
            </a:endParaRPr>
          </a:p>
          <a:p>
            <a:pPr marL="0" indent="0">
              <a:buNone/>
            </a:pPr>
            <a:r>
              <a:rPr lang="nb-NO" sz="2000" dirty="0"/>
              <a:t>Utviklingen av Trygghetstreff startet i 2021 da Sanitetskvinnene sammen med brannvesenet i Nedre Romerike tok initiativ til et sosialt treff der man satte brannsikkerhet for risikoutsatte grupper på agendaen. Treffene ble testet ut i flere kommuner i Akershus i 2021 med evaluering og lokale tilpasninger. </a:t>
            </a:r>
          </a:p>
          <a:p>
            <a:pPr marL="0" indent="0">
              <a:buNone/>
            </a:pPr>
            <a:r>
              <a:rPr lang="nb-NO" sz="2000" b="1" dirty="0"/>
              <a:t>Det har vært en stor suksess og det er gjennomført over 100 Trygghetstreff over hele landet de siste to årene med over 4000 deltakere.</a:t>
            </a:r>
            <a:endParaRPr lang="nb-NO" sz="2000" b="1" dirty="0">
              <a:latin typeface="Clear Sans" panose="020B0503030202020304" pitchFamily="34" charset="0"/>
              <a:cs typeface="Clear Sans" panose="020B0503030202020304" pitchFamily="34" charset="0"/>
            </a:endParaRPr>
          </a:p>
          <a:p>
            <a:endParaRPr lang="nb-NO" sz="2400" dirty="0">
              <a:latin typeface="Clear Sans" panose="020B0503030202020304" pitchFamily="34" charset="0"/>
              <a:cs typeface="Clear Sans" panose="020B0503030202020304" pitchFamily="34" charset="0"/>
            </a:endParaRPr>
          </a:p>
        </p:txBody>
      </p:sp>
      <p:grpSp>
        <p:nvGrpSpPr>
          <p:cNvPr id="13" name="Gruppe 12">
            <a:extLst>
              <a:ext uri="{FF2B5EF4-FFF2-40B4-BE49-F238E27FC236}">
                <a16:creationId xmlns:a16="http://schemas.microsoft.com/office/drawing/2014/main" id="{2C556AB9-B1D4-A7CE-AAC0-55A1D2E8FA15}"/>
              </a:ext>
            </a:extLst>
          </p:cNvPr>
          <p:cNvGrpSpPr/>
          <p:nvPr/>
        </p:nvGrpSpPr>
        <p:grpSpPr>
          <a:xfrm>
            <a:off x="0" y="6032204"/>
            <a:ext cx="12191999" cy="825795"/>
            <a:chOff x="0" y="6032204"/>
            <a:chExt cx="12191999" cy="825795"/>
          </a:xfrm>
        </p:grpSpPr>
        <p:sp>
          <p:nvSpPr>
            <p:cNvPr id="8" name="Rektangel 7">
              <a:extLst>
                <a:ext uri="{FF2B5EF4-FFF2-40B4-BE49-F238E27FC236}">
                  <a16:creationId xmlns:a16="http://schemas.microsoft.com/office/drawing/2014/main" id="{4B4527AB-74EC-9ACF-F6D3-592E6D20672C}"/>
                </a:ext>
              </a:extLst>
            </p:cNvPr>
            <p:cNvSpPr/>
            <p:nvPr/>
          </p:nvSpPr>
          <p:spPr>
            <a:xfrm>
              <a:off x="0" y="6032204"/>
              <a:ext cx="12191999" cy="8257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Bilde 6" descr="Et bilde som inneholder Font, Grafikk, grafisk design, skjermbilde&#10;&#10;Automatisk generert beskrivelse">
              <a:extLst>
                <a:ext uri="{FF2B5EF4-FFF2-40B4-BE49-F238E27FC236}">
                  <a16:creationId xmlns:a16="http://schemas.microsoft.com/office/drawing/2014/main" id="{FA87DA02-3B55-E4D2-6127-286C238119A3}"/>
                </a:ext>
              </a:extLst>
            </p:cNvPr>
            <p:cNvPicPr>
              <a:picLocks noChangeAspect="1"/>
            </p:cNvPicPr>
            <p:nvPr/>
          </p:nvPicPr>
          <p:blipFill rotWithShape="1">
            <a:blip r:embed="rId2">
              <a:extLst>
                <a:ext uri="{28A0092B-C50C-407E-A947-70E740481C1C}">
                  <a14:useLocalDpi xmlns:a14="http://schemas.microsoft.com/office/drawing/2010/main" val="0"/>
                </a:ext>
              </a:extLst>
            </a:blip>
            <a:srcRect r="14984"/>
            <a:stretch/>
          </p:blipFill>
          <p:spPr>
            <a:xfrm>
              <a:off x="9206293" y="6222546"/>
              <a:ext cx="2931638" cy="447397"/>
            </a:xfrm>
            <a:prstGeom prst="rect">
              <a:avLst/>
            </a:prstGeom>
          </p:spPr>
        </p:pic>
        <p:pic>
          <p:nvPicPr>
            <p:cNvPr id="6" name="Bilde 5">
              <a:extLst>
                <a:ext uri="{FF2B5EF4-FFF2-40B4-BE49-F238E27FC236}">
                  <a16:creationId xmlns:a16="http://schemas.microsoft.com/office/drawing/2014/main" id="{9D163391-0A36-D7A9-CF65-237E8402ED2F}"/>
                </a:ext>
              </a:extLst>
            </p:cNvPr>
            <p:cNvPicPr>
              <a:picLocks noChangeAspect="1"/>
            </p:cNvPicPr>
            <p:nvPr/>
          </p:nvPicPr>
          <p:blipFill>
            <a:blip r:embed="rId3"/>
            <a:stretch>
              <a:fillRect/>
            </a:stretch>
          </p:blipFill>
          <p:spPr>
            <a:xfrm>
              <a:off x="54069" y="6086998"/>
              <a:ext cx="2663045" cy="720009"/>
            </a:xfrm>
            <a:prstGeom prst="rect">
              <a:avLst/>
            </a:prstGeom>
          </p:spPr>
        </p:pic>
      </p:grpSp>
    </p:spTree>
    <p:extLst>
      <p:ext uri="{BB962C8B-B14F-4D97-AF65-F5344CB8AC3E}">
        <p14:creationId xmlns:p14="http://schemas.microsoft.com/office/powerpoint/2010/main" val="1913957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536A3-7E73-F299-01E7-BBD679A75D0E}"/>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F8D55025-6BA6-FA11-50B7-E071433946C2}"/>
              </a:ext>
            </a:extLst>
          </p:cNvPr>
          <p:cNvSpPr>
            <a:spLocks noGrp="1"/>
          </p:cNvSpPr>
          <p:nvPr>
            <p:ph type="title"/>
          </p:nvPr>
        </p:nvSpPr>
        <p:spPr/>
        <p:txBody>
          <a:bodyPr>
            <a:normAutofit/>
          </a:bodyPr>
          <a:lstStyle/>
          <a:p>
            <a:pPr algn="ctr"/>
            <a:r>
              <a:rPr lang="nb-NO" sz="3600">
                <a:latin typeface="Nunito"/>
                <a:ea typeface="ADLaM Display"/>
                <a:cs typeface="ADLaM Display"/>
              </a:rPr>
              <a:t>Harstad 105 deltakere sommeren 2024</a:t>
            </a:r>
            <a:endParaRPr lang="nb-NO"/>
          </a:p>
        </p:txBody>
      </p:sp>
      <p:sp>
        <p:nvSpPr>
          <p:cNvPr id="4" name="Plassholder for innhold 3">
            <a:extLst>
              <a:ext uri="{FF2B5EF4-FFF2-40B4-BE49-F238E27FC236}">
                <a16:creationId xmlns:a16="http://schemas.microsoft.com/office/drawing/2014/main" id="{04BBC98F-B103-3C75-4E22-12E31A77D584}"/>
              </a:ext>
            </a:extLst>
          </p:cNvPr>
          <p:cNvSpPr>
            <a:spLocks noGrp="1"/>
          </p:cNvSpPr>
          <p:nvPr>
            <p:ph sz="half" idx="1"/>
          </p:nvPr>
        </p:nvSpPr>
        <p:spPr>
          <a:xfrm>
            <a:off x="838200" y="1253331"/>
            <a:ext cx="10383078" cy="4351338"/>
          </a:xfrm>
        </p:spPr>
        <p:txBody>
          <a:bodyPr vert="horz" lIns="91440" tIns="45720" rIns="91440" bIns="45720" rtlCol="0" anchor="t">
            <a:normAutofit/>
          </a:bodyPr>
          <a:lstStyle/>
          <a:p>
            <a:endParaRPr lang="nb-NO" sz="2400" dirty="0">
              <a:latin typeface="Clear Sans" panose="020B0503030202020304" pitchFamily="34" charset="0"/>
              <a:cs typeface="Clear Sans" panose="020B0503030202020304" pitchFamily="34" charset="0"/>
            </a:endParaRPr>
          </a:p>
          <a:p>
            <a:pPr marL="0" indent="0">
              <a:buNone/>
            </a:pPr>
            <a:endParaRPr lang="nb-NO" sz="2000" b="1" dirty="0">
              <a:latin typeface="Aptos"/>
              <a:cs typeface="Clear Sans" panose="020B0503030202020304" pitchFamily="34" charset="0"/>
            </a:endParaRPr>
          </a:p>
          <a:p>
            <a:endParaRPr lang="nb-NO" sz="2400" dirty="0">
              <a:latin typeface="Clear Sans" panose="020B0503030202020304" pitchFamily="34" charset="0"/>
              <a:cs typeface="Clear Sans" panose="020B0503030202020304" pitchFamily="34" charset="0"/>
            </a:endParaRPr>
          </a:p>
        </p:txBody>
      </p:sp>
      <p:grpSp>
        <p:nvGrpSpPr>
          <p:cNvPr id="13" name="Gruppe 12">
            <a:extLst>
              <a:ext uri="{FF2B5EF4-FFF2-40B4-BE49-F238E27FC236}">
                <a16:creationId xmlns:a16="http://schemas.microsoft.com/office/drawing/2014/main" id="{2C556AB9-B1D4-A7CE-AAC0-55A1D2E8FA15}"/>
              </a:ext>
            </a:extLst>
          </p:cNvPr>
          <p:cNvGrpSpPr/>
          <p:nvPr/>
        </p:nvGrpSpPr>
        <p:grpSpPr>
          <a:xfrm>
            <a:off x="0" y="6032204"/>
            <a:ext cx="12191999" cy="825795"/>
            <a:chOff x="0" y="6032204"/>
            <a:chExt cx="12191999" cy="825795"/>
          </a:xfrm>
        </p:grpSpPr>
        <p:sp>
          <p:nvSpPr>
            <p:cNvPr id="8" name="Rektangel 7">
              <a:extLst>
                <a:ext uri="{FF2B5EF4-FFF2-40B4-BE49-F238E27FC236}">
                  <a16:creationId xmlns:a16="http://schemas.microsoft.com/office/drawing/2014/main" id="{4B4527AB-74EC-9ACF-F6D3-592E6D20672C}"/>
                </a:ext>
              </a:extLst>
            </p:cNvPr>
            <p:cNvSpPr/>
            <p:nvPr/>
          </p:nvSpPr>
          <p:spPr>
            <a:xfrm>
              <a:off x="0" y="6032204"/>
              <a:ext cx="12191999" cy="8257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Bilde 6" descr="Et bilde som inneholder Font, Grafikk, grafisk design, skjermbilde&#10;&#10;Automatisk generert beskrivelse">
              <a:extLst>
                <a:ext uri="{FF2B5EF4-FFF2-40B4-BE49-F238E27FC236}">
                  <a16:creationId xmlns:a16="http://schemas.microsoft.com/office/drawing/2014/main" id="{FA87DA02-3B55-E4D2-6127-286C238119A3}"/>
                </a:ext>
              </a:extLst>
            </p:cNvPr>
            <p:cNvPicPr>
              <a:picLocks noChangeAspect="1"/>
            </p:cNvPicPr>
            <p:nvPr/>
          </p:nvPicPr>
          <p:blipFill rotWithShape="1">
            <a:blip r:embed="rId2">
              <a:extLst>
                <a:ext uri="{28A0092B-C50C-407E-A947-70E740481C1C}">
                  <a14:useLocalDpi xmlns:a14="http://schemas.microsoft.com/office/drawing/2010/main" val="0"/>
                </a:ext>
              </a:extLst>
            </a:blip>
            <a:srcRect r="14984"/>
            <a:stretch/>
          </p:blipFill>
          <p:spPr>
            <a:xfrm>
              <a:off x="9206293" y="6222546"/>
              <a:ext cx="2931638" cy="447397"/>
            </a:xfrm>
            <a:prstGeom prst="rect">
              <a:avLst/>
            </a:prstGeom>
          </p:spPr>
        </p:pic>
        <p:pic>
          <p:nvPicPr>
            <p:cNvPr id="6" name="Bilde 5">
              <a:extLst>
                <a:ext uri="{FF2B5EF4-FFF2-40B4-BE49-F238E27FC236}">
                  <a16:creationId xmlns:a16="http://schemas.microsoft.com/office/drawing/2014/main" id="{9D163391-0A36-D7A9-CF65-237E8402ED2F}"/>
                </a:ext>
              </a:extLst>
            </p:cNvPr>
            <p:cNvPicPr>
              <a:picLocks noChangeAspect="1"/>
            </p:cNvPicPr>
            <p:nvPr/>
          </p:nvPicPr>
          <p:blipFill>
            <a:blip r:embed="rId3"/>
            <a:stretch>
              <a:fillRect/>
            </a:stretch>
          </p:blipFill>
          <p:spPr>
            <a:xfrm>
              <a:off x="54069" y="6086998"/>
              <a:ext cx="2663045" cy="720009"/>
            </a:xfrm>
            <a:prstGeom prst="rect">
              <a:avLst/>
            </a:prstGeom>
          </p:spPr>
        </p:pic>
      </p:grpSp>
      <p:pic>
        <p:nvPicPr>
          <p:cNvPr id="5" name="Bilde 4" descr="Et bilde som inneholder klær, person, innendørs, sko&#10;&#10;Automatisk generert beskrivelse">
            <a:extLst>
              <a:ext uri="{FF2B5EF4-FFF2-40B4-BE49-F238E27FC236}">
                <a16:creationId xmlns:a16="http://schemas.microsoft.com/office/drawing/2014/main" id="{B1718AFE-D414-357C-17E2-6268C28E3A12}"/>
              </a:ext>
            </a:extLst>
          </p:cNvPr>
          <p:cNvPicPr>
            <a:picLocks noChangeAspect="1"/>
          </p:cNvPicPr>
          <p:nvPr/>
        </p:nvPicPr>
        <p:blipFill>
          <a:blip r:embed="rId4"/>
          <a:stretch>
            <a:fillRect/>
          </a:stretch>
        </p:blipFill>
        <p:spPr>
          <a:xfrm>
            <a:off x="2140074" y="1371600"/>
            <a:ext cx="3644652" cy="4114800"/>
          </a:xfrm>
          <a:prstGeom prst="rect">
            <a:avLst/>
          </a:prstGeom>
        </p:spPr>
      </p:pic>
      <p:pic>
        <p:nvPicPr>
          <p:cNvPr id="9" name="Bilde 8" descr="Et bilde som inneholder klær, innendørs, person, mat&#10;&#10;Automatisk generert beskrivelse">
            <a:extLst>
              <a:ext uri="{FF2B5EF4-FFF2-40B4-BE49-F238E27FC236}">
                <a16:creationId xmlns:a16="http://schemas.microsoft.com/office/drawing/2014/main" id="{D907F497-5BA7-57F4-C5DF-C5FA0FC519F1}"/>
              </a:ext>
            </a:extLst>
          </p:cNvPr>
          <p:cNvPicPr>
            <a:picLocks noChangeAspect="1"/>
          </p:cNvPicPr>
          <p:nvPr/>
        </p:nvPicPr>
        <p:blipFill>
          <a:blip r:embed="rId5"/>
          <a:stretch>
            <a:fillRect/>
          </a:stretch>
        </p:blipFill>
        <p:spPr>
          <a:xfrm>
            <a:off x="6251121" y="1371600"/>
            <a:ext cx="3086100" cy="4114800"/>
          </a:xfrm>
          <a:prstGeom prst="rect">
            <a:avLst/>
          </a:prstGeom>
        </p:spPr>
      </p:pic>
    </p:spTree>
    <p:extLst>
      <p:ext uri="{BB962C8B-B14F-4D97-AF65-F5344CB8AC3E}">
        <p14:creationId xmlns:p14="http://schemas.microsoft.com/office/powerpoint/2010/main" val="816029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21C6B5-C781-1D48-BD44-46DF5CBE37D5}"/>
              </a:ext>
            </a:extLst>
          </p:cNvPr>
          <p:cNvSpPr>
            <a:spLocks noGrp="1"/>
          </p:cNvSpPr>
          <p:nvPr>
            <p:ph type="ctrTitle"/>
          </p:nvPr>
        </p:nvSpPr>
        <p:spPr>
          <a:xfrm>
            <a:off x="1523999" y="868363"/>
            <a:ext cx="9144000" cy="1896102"/>
          </a:xfrm>
        </p:spPr>
        <p:txBody>
          <a:bodyPr>
            <a:normAutofit fontScale="90000"/>
          </a:bodyPr>
          <a:lstStyle/>
          <a:p>
            <a:r>
              <a:rPr lang="nb-NO" sz="5000" dirty="0">
                <a:latin typeface="Nunito" panose="00000500000000000000" pitchFamily="2" charset="0"/>
              </a:rPr>
              <a:t>Sanitetskvinnene skal bidra til å forebygge brann hos eldre hjemmeboende</a:t>
            </a:r>
          </a:p>
        </p:txBody>
      </p:sp>
      <p:sp>
        <p:nvSpPr>
          <p:cNvPr id="3" name="Undertittel 2">
            <a:extLst>
              <a:ext uri="{FF2B5EF4-FFF2-40B4-BE49-F238E27FC236}">
                <a16:creationId xmlns:a16="http://schemas.microsoft.com/office/drawing/2014/main" id="{8DDF8ED8-11A0-D3A8-5E13-558882896977}"/>
              </a:ext>
            </a:extLst>
          </p:cNvPr>
          <p:cNvSpPr>
            <a:spLocks noGrp="1"/>
          </p:cNvSpPr>
          <p:nvPr>
            <p:ph type="subTitle" idx="1"/>
          </p:nvPr>
        </p:nvSpPr>
        <p:spPr>
          <a:xfrm>
            <a:off x="1190847" y="3085078"/>
            <a:ext cx="9477152" cy="2296905"/>
          </a:xfrm>
        </p:spPr>
        <p:txBody>
          <a:bodyPr>
            <a:normAutofit fontScale="92500" lnSpcReduction="20000"/>
          </a:bodyPr>
          <a:lstStyle/>
          <a:p>
            <a:pPr algn="l"/>
            <a:r>
              <a:rPr lang="nb-NO" b="0" i="0" dirty="0">
                <a:solidFill>
                  <a:srgbClr val="0A0A0A"/>
                </a:solidFill>
                <a:effectLst/>
                <a:highlight>
                  <a:srgbClr val="FEFEFE"/>
                </a:highlight>
                <a:latin typeface="Clear Sans" panose="020B0503030202020304" pitchFamily="34" charset="0"/>
                <a:cs typeface="Clear Sans" panose="020B0503030202020304" pitchFamily="34" charset="0"/>
              </a:rPr>
              <a:t>Omkomne i brann så langt i 2024:</a:t>
            </a:r>
          </a:p>
          <a:p>
            <a:pPr algn="l"/>
            <a:r>
              <a:rPr lang="nb-NO" b="0" i="0" dirty="0">
                <a:solidFill>
                  <a:srgbClr val="0A0A0A"/>
                </a:solidFill>
                <a:effectLst/>
                <a:highlight>
                  <a:srgbClr val="FEFEFE"/>
                </a:highlight>
                <a:latin typeface="Clear Sans" panose="020B0503030202020304" pitchFamily="34" charset="0"/>
                <a:cs typeface="Clear Sans" panose="020B0503030202020304" pitchFamily="34" charset="0"/>
              </a:rPr>
              <a:t>Så langt i år har 17 personer (12 menn og 5 kvinner) omkommet i brann (per 11. juni 2024).</a:t>
            </a:r>
          </a:p>
          <a:p>
            <a:pPr algn="l"/>
            <a:r>
              <a:rPr lang="nb-NO" b="0" i="0" dirty="0">
                <a:solidFill>
                  <a:srgbClr val="0A0A0A"/>
                </a:solidFill>
                <a:effectLst/>
                <a:highlight>
                  <a:srgbClr val="FEFEFE"/>
                </a:highlight>
                <a:latin typeface="Clear Sans" panose="020B0503030202020304" pitchFamily="34" charset="0"/>
                <a:cs typeface="Clear Sans" panose="020B0503030202020304" pitchFamily="34" charset="0"/>
              </a:rPr>
              <a:t>Eldre og pleietrengende, personer med nedsatt funksjonsevne og rusavhengige er spesielt utsatt. Tall fra DSB viser at cirka 75 prosent av dem som omkommer i brann er i disse gruppene. Personer over 70 år har fire til fem ganger høyere risiko for å omkomme i brann sammenlignet med resten av befolkningen. </a:t>
            </a:r>
            <a:r>
              <a:rPr lang="nb-NO" sz="1400" dirty="0">
                <a:hlinkClick r:id="rId2"/>
              </a:rPr>
              <a:t>Omkomne i brann så langt i 2024 – Brennaktuelt</a:t>
            </a:r>
            <a:r>
              <a:rPr lang="nb-NO" sz="1400" dirty="0"/>
              <a:t> Schiøtz 04. juli 2024</a:t>
            </a:r>
            <a:endParaRPr lang="nb-NO" sz="1400" b="0" i="0" dirty="0">
              <a:solidFill>
                <a:srgbClr val="0A0A0A"/>
              </a:solidFill>
              <a:effectLst/>
              <a:highlight>
                <a:srgbClr val="FEFEFE"/>
              </a:highlight>
              <a:latin typeface="Clear Sans" panose="020B0503030202020304" pitchFamily="34" charset="0"/>
              <a:cs typeface="Clear Sans" panose="020B0503030202020304" pitchFamily="34" charset="0"/>
            </a:endParaRPr>
          </a:p>
          <a:p>
            <a:pPr algn="l"/>
            <a:endParaRPr lang="nb-NO" b="0" i="0" dirty="0">
              <a:solidFill>
                <a:srgbClr val="0A0A0A"/>
              </a:solidFill>
              <a:effectLst/>
              <a:highlight>
                <a:srgbClr val="FEFEFE"/>
              </a:highlight>
              <a:latin typeface="Clear Sans" panose="020B0503030202020304" pitchFamily="34" charset="0"/>
              <a:cs typeface="Clear Sans" panose="020B0503030202020304" pitchFamily="34" charset="0"/>
            </a:endParaRPr>
          </a:p>
          <a:p>
            <a:endParaRPr lang="nb-NO" b="0" i="0" dirty="0">
              <a:solidFill>
                <a:srgbClr val="0A0A0A"/>
              </a:solidFill>
              <a:effectLst/>
              <a:highlight>
                <a:srgbClr val="FEFEFE"/>
              </a:highlight>
              <a:latin typeface="Playfair Display" panose="020F0502020204030204" pitchFamily="2" charset="0"/>
            </a:endParaRPr>
          </a:p>
        </p:txBody>
      </p:sp>
      <p:grpSp>
        <p:nvGrpSpPr>
          <p:cNvPr id="7" name="Gruppe 6">
            <a:extLst>
              <a:ext uri="{FF2B5EF4-FFF2-40B4-BE49-F238E27FC236}">
                <a16:creationId xmlns:a16="http://schemas.microsoft.com/office/drawing/2014/main" id="{E764D115-5979-D60B-FCEE-F575751695BC}"/>
              </a:ext>
            </a:extLst>
          </p:cNvPr>
          <p:cNvGrpSpPr/>
          <p:nvPr/>
        </p:nvGrpSpPr>
        <p:grpSpPr>
          <a:xfrm>
            <a:off x="0" y="6032205"/>
            <a:ext cx="12191999" cy="825795"/>
            <a:chOff x="0" y="6032204"/>
            <a:chExt cx="12191999" cy="825795"/>
          </a:xfrm>
        </p:grpSpPr>
        <p:sp>
          <p:nvSpPr>
            <p:cNvPr id="9" name="Rektangel 8">
              <a:extLst>
                <a:ext uri="{FF2B5EF4-FFF2-40B4-BE49-F238E27FC236}">
                  <a16:creationId xmlns:a16="http://schemas.microsoft.com/office/drawing/2014/main" id="{FDAB7036-1FE4-07C0-1EDD-88A0C644D3DD}"/>
                </a:ext>
              </a:extLst>
            </p:cNvPr>
            <p:cNvSpPr/>
            <p:nvPr/>
          </p:nvSpPr>
          <p:spPr>
            <a:xfrm>
              <a:off x="0" y="6032204"/>
              <a:ext cx="12191999" cy="8257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Bilde 9" descr="Et bilde som inneholder Font, Grafikk, grafisk design, skjermbilde&#10;&#10;Automatisk generert beskrivelse">
              <a:extLst>
                <a:ext uri="{FF2B5EF4-FFF2-40B4-BE49-F238E27FC236}">
                  <a16:creationId xmlns:a16="http://schemas.microsoft.com/office/drawing/2014/main" id="{B41970FF-5066-CBF7-C7D9-E84518858ACB}"/>
                </a:ext>
              </a:extLst>
            </p:cNvPr>
            <p:cNvPicPr>
              <a:picLocks noChangeAspect="1"/>
            </p:cNvPicPr>
            <p:nvPr/>
          </p:nvPicPr>
          <p:blipFill rotWithShape="1">
            <a:blip r:embed="rId3">
              <a:extLst>
                <a:ext uri="{28A0092B-C50C-407E-A947-70E740481C1C}">
                  <a14:useLocalDpi xmlns:a14="http://schemas.microsoft.com/office/drawing/2010/main" val="0"/>
                </a:ext>
              </a:extLst>
            </a:blip>
            <a:srcRect r="13266"/>
            <a:stretch/>
          </p:blipFill>
          <p:spPr>
            <a:xfrm>
              <a:off x="9087294" y="6222546"/>
              <a:ext cx="2995291" cy="447397"/>
            </a:xfrm>
            <a:prstGeom prst="rect">
              <a:avLst/>
            </a:prstGeom>
          </p:spPr>
        </p:pic>
        <p:pic>
          <p:nvPicPr>
            <p:cNvPr id="11" name="Bilde 10">
              <a:extLst>
                <a:ext uri="{FF2B5EF4-FFF2-40B4-BE49-F238E27FC236}">
                  <a16:creationId xmlns:a16="http://schemas.microsoft.com/office/drawing/2014/main" id="{9E8330F0-9FF9-3066-AFD2-546A6C945CFF}"/>
                </a:ext>
              </a:extLst>
            </p:cNvPr>
            <p:cNvPicPr>
              <a:picLocks noChangeAspect="1"/>
            </p:cNvPicPr>
            <p:nvPr/>
          </p:nvPicPr>
          <p:blipFill>
            <a:blip r:embed="rId4"/>
            <a:stretch>
              <a:fillRect/>
            </a:stretch>
          </p:blipFill>
          <p:spPr>
            <a:xfrm>
              <a:off x="54069" y="6086998"/>
              <a:ext cx="2663045" cy="720009"/>
            </a:xfrm>
            <a:prstGeom prst="rect">
              <a:avLst/>
            </a:prstGeom>
          </p:spPr>
        </p:pic>
      </p:grpSp>
    </p:spTree>
    <p:extLst>
      <p:ext uri="{BB962C8B-B14F-4D97-AF65-F5344CB8AC3E}">
        <p14:creationId xmlns:p14="http://schemas.microsoft.com/office/powerpoint/2010/main" val="1778310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74371-C198-3D8F-2E1C-3DBDC9E7E043}"/>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0DA5DBEA-B7F0-9F83-8EBE-B6F9356BF0AE}"/>
              </a:ext>
            </a:extLst>
          </p:cNvPr>
          <p:cNvSpPr>
            <a:spLocks noGrp="1"/>
          </p:cNvSpPr>
          <p:nvPr>
            <p:ph type="title"/>
          </p:nvPr>
        </p:nvSpPr>
        <p:spPr/>
        <p:txBody>
          <a:bodyPr>
            <a:normAutofit/>
          </a:bodyPr>
          <a:lstStyle/>
          <a:p>
            <a:r>
              <a:rPr lang="nb-NO" sz="3600" dirty="0">
                <a:latin typeface="Nunito" panose="00000500000000000000" pitchFamily="2" charset="0"/>
                <a:ea typeface="ADLaM Display" panose="020F0502020204030204" pitchFamily="2" charset="0"/>
                <a:cs typeface="ADLaM Display" panose="020F0502020204030204" pitchFamily="2" charset="0"/>
              </a:rPr>
              <a:t>Prosjekt 2024-2026.</a:t>
            </a:r>
            <a:endParaRPr lang="nb-NO" sz="3600" dirty="0">
              <a:latin typeface="Nunito" panose="00000500000000000000" pitchFamily="2" charset="0"/>
            </a:endParaRPr>
          </a:p>
        </p:txBody>
      </p:sp>
      <p:sp>
        <p:nvSpPr>
          <p:cNvPr id="4" name="Plassholder for innhold 3">
            <a:extLst>
              <a:ext uri="{FF2B5EF4-FFF2-40B4-BE49-F238E27FC236}">
                <a16:creationId xmlns:a16="http://schemas.microsoft.com/office/drawing/2014/main" id="{5F5508CB-14F4-2378-E64D-99E09B86737D}"/>
              </a:ext>
            </a:extLst>
          </p:cNvPr>
          <p:cNvSpPr>
            <a:spLocks noGrp="1"/>
          </p:cNvSpPr>
          <p:nvPr>
            <p:ph idx="1"/>
          </p:nvPr>
        </p:nvSpPr>
        <p:spPr>
          <a:xfrm>
            <a:off x="838200" y="1585710"/>
            <a:ext cx="10515600" cy="4351338"/>
          </a:xfrm>
        </p:spPr>
        <p:txBody>
          <a:bodyPr vert="horz" lIns="91440" tIns="45720" rIns="91440" bIns="45720" rtlCol="0" anchor="t">
            <a:normAutofit lnSpcReduction="10000"/>
          </a:bodyPr>
          <a:lstStyle/>
          <a:p>
            <a:pPr marL="457200" lvl="1" indent="0" eaLnBrk="1" hangingPunct="1">
              <a:buNone/>
            </a:pPr>
            <a:r>
              <a:rPr lang="nb-NO" dirty="0">
                <a:latin typeface="Clear Sans" panose="020B0503030202020304" pitchFamily="34" charset="0"/>
                <a:cs typeface="Clear Sans" panose="020B0503030202020304" pitchFamily="34" charset="0"/>
              </a:rPr>
              <a:t>Økonomisk støtte fra Gjensidigestiftelsen ut 2026</a:t>
            </a:r>
            <a:endParaRPr lang="nb-NO" sz="2400" b="0" i="0" dirty="0">
              <a:effectLst/>
              <a:latin typeface="Clear Sans" panose="020B0503030202020304" pitchFamily="34" charset="0"/>
              <a:cs typeface="Clear Sans" panose="020B0503030202020304" pitchFamily="34" charset="0"/>
            </a:endParaRPr>
          </a:p>
          <a:p>
            <a:pPr marL="457200" lvl="1" indent="0" eaLnBrk="1" hangingPunct="1">
              <a:buNone/>
            </a:pPr>
            <a:endParaRPr lang="nb-NO" dirty="0">
              <a:latin typeface="Clear Sans" panose="020B0503030202020304" pitchFamily="34" charset="0"/>
              <a:cs typeface="Clear Sans" panose="020B0503030202020304" pitchFamily="34" charset="0"/>
            </a:endParaRPr>
          </a:p>
          <a:p>
            <a:pPr marL="457200" lvl="1" indent="0" eaLnBrk="1" hangingPunct="1">
              <a:buNone/>
            </a:pPr>
            <a:r>
              <a:rPr lang="nb-NO" sz="2400" b="0" i="0" dirty="0">
                <a:effectLst/>
                <a:latin typeface="Clear Sans" panose="020B0503030202020304" pitchFamily="34" charset="0"/>
                <a:cs typeface="Clear Sans" panose="020B0503030202020304" pitchFamily="34" charset="0"/>
              </a:rPr>
              <a:t>Formål: </a:t>
            </a:r>
          </a:p>
          <a:p>
            <a:pPr marL="914400" lvl="1" indent="-457200">
              <a:buFont typeface="+mj-lt"/>
              <a:buAutoNum type="arabicPeriod"/>
            </a:pPr>
            <a:r>
              <a:rPr lang="nb-NO" dirty="0">
                <a:latin typeface="Clear Sans"/>
                <a:cs typeface="Clear Sans" panose="020B0503030202020304" pitchFamily="34" charset="0"/>
              </a:rPr>
              <a:t>Å</a:t>
            </a:r>
            <a:r>
              <a:rPr lang="nb-NO" sz="2400" b="0" i="0" dirty="0">
                <a:effectLst/>
                <a:latin typeface="Clear Sans"/>
                <a:cs typeface="Clear Sans" panose="020B0503030202020304" pitchFamily="34" charset="0"/>
              </a:rPr>
              <a:t> undersøke om Trygghetstreff bidrar til økt kunnskap om brannsikkerhet hos hjemmeboende eldre, som igjen kan bidra til handling og endring i adferd. </a:t>
            </a:r>
          </a:p>
          <a:p>
            <a:pPr marL="914400" lvl="1" indent="-457200" eaLnBrk="1" hangingPunct="1">
              <a:buFont typeface="+mj-lt"/>
              <a:buAutoNum type="arabicPeriod"/>
            </a:pPr>
            <a:r>
              <a:rPr lang="nb-NO" dirty="0">
                <a:latin typeface="Clear Sans"/>
                <a:cs typeface="Clear Sans" panose="020B0503030202020304" pitchFamily="34" charset="0"/>
              </a:rPr>
              <a:t>Hvilken erfaring har brannvesen med Trygghetstreff blir det bedre samarbeid med brannvesen og kommune og andre?</a:t>
            </a:r>
          </a:p>
          <a:p>
            <a:pPr marL="914400" lvl="1" indent="-457200" eaLnBrk="1" hangingPunct="1">
              <a:buFont typeface="+mj-lt"/>
              <a:buAutoNum type="arabicPeriod"/>
            </a:pPr>
            <a:r>
              <a:rPr lang="nb-NO" dirty="0">
                <a:latin typeface="Clear Sans"/>
                <a:cs typeface="Clear Sans" panose="020B0503030202020304" pitchFamily="34" charset="0"/>
              </a:rPr>
              <a:t>Hvilken erfaring har omsorgsberedskapsgruppene med trygghetstreff?</a:t>
            </a:r>
            <a:endParaRPr lang="nb-NO" dirty="0">
              <a:latin typeface="Clear Sans" panose="020B0503030202020304" pitchFamily="34" charset="0"/>
              <a:cs typeface="Clear Sans" panose="020B0503030202020304" pitchFamily="34" charset="0"/>
            </a:endParaRPr>
          </a:p>
          <a:p>
            <a:pPr marL="914400" lvl="1" indent="-457200" eaLnBrk="1" hangingPunct="1">
              <a:buFont typeface="+mj-lt"/>
              <a:buAutoNum type="arabicPeriod"/>
            </a:pPr>
            <a:endParaRPr lang="nb-NO" dirty="0">
              <a:latin typeface="Clear Sans" panose="020B0503030202020304" pitchFamily="34" charset="0"/>
              <a:cs typeface="Clear Sans" panose="020B0503030202020304" pitchFamily="34" charset="0"/>
            </a:endParaRPr>
          </a:p>
          <a:p>
            <a:pPr marL="457200" lvl="1" indent="0" eaLnBrk="1" hangingPunct="1">
              <a:buNone/>
            </a:pPr>
            <a:r>
              <a:rPr lang="nb-NO" sz="2400" b="0" i="0" dirty="0">
                <a:effectLst/>
                <a:latin typeface="Clear Sans" panose="020B0503030202020304" pitchFamily="34" charset="0"/>
                <a:cs typeface="Clear Sans" panose="020B0503030202020304" pitchFamily="34" charset="0"/>
              </a:rPr>
              <a:t>Ved å forebygge branntilløp og øke målgruppens kunnskap til både forebygging og krisehåndtering skaper vi </a:t>
            </a:r>
            <a:r>
              <a:rPr lang="nb-NO" sz="2400" b="0" i="0" u="sng" dirty="0">
                <a:effectLst/>
                <a:latin typeface="Clear Sans" panose="020B0503030202020304" pitchFamily="34" charset="0"/>
                <a:cs typeface="Clear Sans" panose="020B0503030202020304" pitchFamily="34" charset="0"/>
              </a:rPr>
              <a:t>trygge lokalsamfunn</a:t>
            </a:r>
            <a:r>
              <a:rPr lang="nb-NO" sz="2400" b="0" i="0" dirty="0">
                <a:effectLst/>
                <a:latin typeface="Clear Sans" panose="020B0503030202020304" pitchFamily="34" charset="0"/>
                <a:cs typeface="Clear Sans" panose="020B0503030202020304" pitchFamily="34" charset="0"/>
              </a:rPr>
              <a:t>. </a:t>
            </a:r>
          </a:p>
        </p:txBody>
      </p:sp>
      <p:grpSp>
        <p:nvGrpSpPr>
          <p:cNvPr id="10" name="Gruppe 9">
            <a:extLst>
              <a:ext uri="{FF2B5EF4-FFF2-40B4-BE49-F238E27FC236}">
                <a16:creationId xmlns:a16="http://schemas.microsoft.com/office/drawing/2014/main" id="{099EAA70-87AD-F71A-69F0-371C0DFEDCCF}"/>
              </a:ext>
            </a:extLst>
          </p:cNvPr>
          <p:cNvGrpSpPr/>
          <p:nvPr/>
        </p:nvGrpSpPr>
        <p:grpSpPr>
          <a:xfrm>
            <a:off x="0" y="6032204"/>
            <a:ext cx="12191999" cy="825795"/>
            <a:chOff x="0" y="6032204"/>
            <a:chExt cx="12191999" cy="825795"/>
          </a:xfrm>
        </p:grpSpPr>
        <p:sp>
          <p:nvSpPr>
            <p:cNvPr id="9" name="Rektangel 8">
              <a:extLst>
                <a:ext uri="{FF2B5EF4-FFF2-40B4-BE49-F238E27FC236}">
                  <a16:creationId xmlns:a16="http://schemas.microsoft.com/office/drawing/2014/main" id="{01EEB990-45D2-29D3-11ED-75447FC45E43}"/>
                </a:ext>
              </a:extLst>
            </p:cNvPr>
            <p:cNvSpPr/>
            <p:nvPr/>
          </p:nvSpPr>
          <p:spPr>
            <a:xfrm>
              <a:off x="0" y="6032204"/>
              <a:ext cx="12191999" cy="8257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a:extLst>
                <a:ext uri="{FF2B5EF4-FFF2-40B4-BE49-F238E27FC236}">
                  <a16:creationId xmlns:a16="http://schemas.microsoft.com/office/drawing/2014/main" id="{3F24A475-D6AD-DBF2-C947-A55F653AB0DA}"/>
                </a:ext>
              </a:extLst>
            </p:cNvPr>
            <p:cNvPicPr>
              <a:picLocks noChangeAspect="1"/>
            </p:cNvPicPr>
            <p:nvPr/>
          </p:nvPicPr>
          <p:blipFill>
            <a:blip r:embed="rId2"/>
            <a:stretch>
              <a:fillRect/>
            </a:stretch>
          </p:blipFill>
          <p:spPr>
            <a:xfrm>
              <a:off x="8524158" y="6222516"/>
              <a:ext cx="3433411" cy="445462"/>
            </a:xfrm>
            <a:prstGeom prst="rect">
              <a:avLst/>
            </a:prstGeom>
          </p:spPr>
        </p:pic>
        <p:pic>
          <p:nvPicPr>
            <p:cNvPr id="7" name="Bilde 6">
              <a:extLst>
                <a:ext uri="{FF2B5EF4-FFF2-40B4-BE49-F238E27FC236}">
                  <a16:creationId xmlns:a16="http://schemas.microsoft.com/office/drawing/2014/main" id="{D91D7B7F-D07C-FDF4-DCE9-486F8DD49D68}"/>
                </a:ext>
              </a:extLst>
            </p:cNvPr>
            <p:cNvPicPr>
              <a:picLocks noChangeAspect="1"/>
            </p:cNvPicPr>
            <p:nvPr/>
          </p:nvPicPr>
          <p:blipFill>
            <a:blip r:embed="rId3"/>
            <a:stretch>
              <a:fillRect/>
            </a:stretch>
          </p:blipFill>
          <p:spPr>
            <a:xfrm>
              <a:off x="54069" y="6086998"/>
              <a:ext cx="2663045" cy="720009"/>
            </a:xfrm>
            <a:prstGeom prst="rect">
              <a:avLst/>
            </a:prstGeom>
          </p:spPr>
        </p:pic>
      </p:grpSp>
    </p:spTree>
    <p:extLst>
      <p:ext uri="{BB962C8B-B14F-4D97-AF65-F5344CB8AC3E}">
        <p14:creationId xmlns:p14="http://schemas.microsoft.com/office/powerpoint/2010/main" val="2446367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74371-C198-3D8F-2E1C-3DBDC9E7E043}"/>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0DA5DBEA-B7F0-9F83-8EBE-B6F9356BF0AE}"/>
              </a:ext>
            </a:extLst>
          </p:cNvPr>
          <p:cNvSpPr>
            <a:spLocks noGrp="1"/>
          </p:cNvSpPr>
          <p:nvPr>
            <p:ph type="title"/>
          </p:nvPr>
        </p:nvSpPr>
        <p:spPr/>
        <p:txBody>
          <a:bodyPr>
            <a:normAutofit/>
          </a:bodyPr>
          <a:lstStyle/>
          <a:p>
            <a:r>
              <a:rPr lang="nb-NO" sz="3600" dirty="0">
                <a:latin typeface="Nunito" panose="00000500000000000000" pitchFamily="2" charset="0"/>
                <a:ea typeface="ADLaM Display" panose="020F0502020204030204" pitchFamily="2" charset="0"/>
                <a:cs typeface="ADLaM Display" panose="020F0502020204030204" pitchFamily="2" charset="0"/>
              </a:rPr>
              <a:t>Hvem er målgruppen for trygghetstreffene?</a:t>
            </a:r>
            <a:endParaRPr lang="nb-NO" sz="3600" dirty="0">
              <a:latin typeface="Nunito" panose="00000500000000000000" pitchFamily="2" charset="0"/>
            </a:endParaRPr>
          </a:p>
        </p:txBody>
      </p:sp>
      <p:sp>
        <p:nvSpPr>
          <p:cNvPr id="4" name="Plassholder for innhold 3">
            <a:extLst>
              <a:ext uri="{FF2B5EF4-FFF2-40B4-BE49-F238E27FC236}">
                <a16:creationId xmlns:a16="http://schemas.microsoft.com/office/drawing/2014/main" id="{5F5508CB-14F4-2378-E64D-99E09B86737D}"/>
              </a:ext>
            </a:extLst>
          </p:cNvPr>
          <p:cNvSpPr>
            <a:spLocks noGrp="1"/>
          </p:cNvSpPr>
          <p:nvPr>
            <p:ph idx="1"/>
          </p:nvPr>
        </p:nvSpPr>
        <p:spPr/>
        <p:txBody>
          <a:bodyPr>
            <a:normAutofit/>
          </a:bodyPr>
          <a:lstStyle/>
          <a:p>
            <a:pPr marL="285750" indent="-285750">
              <a:buFont typeface="Arial" panose="020B0604020202020204" pitchFamily="34" charset="0"/>
              <a:buChar char="•"/>
            </a:pPr>
            <a:r>
              <a:rPr lang="nb-NO" sz="2400" b="0" i="0">
                <a:effectLst/>
                <a:latin typeface="Clear Sans" panose="020B0503030202020304" pitchFamily="34" charset="0"/>
                <a:cs typeface="Clear Sans" panose="020B0503030202020304" pitchFamily="34" charset="0"/>
              </a:rPr>
              <a:t>Målgruppen for Trygghetstreff er </a:t>
            </a:r>
            <a:r>
              <a:rPr lang="nb-NO" sz="2400" b="1" i="0" u="sng">
                <a:effectLst/>
                <a:latin typeface="Clear Sans" panose="020B0503030202020304" pitchFamily="34" charset="0"/>
                <a:cs typeface="Clear Sans" panose="020B0503030202020304" pitchFamily="34" charset="0"/>
              </a:rPr>
              <a:t>hjemmeboende eldre</a:t>
            </a:r>
            <a:r>
              <a:rPr lang="nb-NO" sz="2400" i="0">
                <a:effectLst/>
                <a:latin typeface="Clear Sans" panose="020B0503030202020304" pitchFamily="34" charset="0"/>
                <a:cs typeface="Clear Sans" panose="020B0503030202020304" pitchFamily="34" charset="0"/>
              </a:rPr>
              <a:t> som er spesielt risikoutsatte for dødsbranner.</a:t>
            </a:r>
            <a:endParaRPr lang="nb-NO" sz="2400" b="0" i="0">
              <a:effectLst/>
              <a:latin typeface="Clear Sans" panose="020B0503030202020304" pitchFamily="34" charset="0"/>
              <a:cs typeface="Clear Sans" panose="020B0503030202020304" pitchFamily="34" charset="0"/>
            </a:endParaRPr>
          </a:p>
          <a:p>
            <a:pPr marL="285750" indent="-285750">
              <a:buFont typeface="Arial" panose="020B0604020202020204" pitchFamily="34" charset="0"/>
              <a:buChar char="•"/>
            </a:pPr>
            <a:r>
              <a:rPr lang="nb-NO" sz="2400" b="0" i="0">
                <a:effectLst/>
                <a:latin typeface="Clear Sans" panose="020B0503030202020304" pitchFamily="34" charset="0"/>
                <a:cs typeface="Clear Sans" panose="020B0503030202020304" pitchFamily="34" charset="0"/>
              </a:rPr>
              <a:t>Vi ønsker å bidra til </a:t>
            </a:r>
            <a:r>
              <a:rPr lang="nb-NO" sz="2400" b="1" i="0" u="sng">
                <a:effectLst/>
                <a:latin typeface="Clear Sans" panose="020B0503030202020304" pitchFamily="34" charset="0"/>
                <a:cs typeface="Clear Sans" panose="020B0503030202020304" pitchFamily="34" charset="0"/>
              </a:rPr>
              <a:t>bevisstgjøring</a:t>
            </a:r>
            <a:r>
              <a:rPr lang="nb-NO" sz="2400" b="0" i="0">
                <a:effectLst/>
                <a:latin typeface="Clear Sans" panose="020B0503030202020304" pitchFamily="34" charset="0"/>
                <a:cs typeface="Clear Sans" panose="020B0503030202020304" pitchFamily="34" charset="0"/>
              </a:rPr>
              <a:t> for gjestene, både som enkeltpersoner og gruppe. Samt gi en god </a:t>
            </a:r>
            <a:r>
              <a:rPr lang="nb-NO" sz="2400" b="1" i="0" u="sng">
                <a:effectLst/>
                <a:latin typeface="Clear Sans" panose="020B0503030202020304" pitchFamily="34" charset="0"/>
                <a:cs typeface="Clear Sans" panose="020B0503030202020304" pitchFamily="34" charset="0"/>
              </a:rPr>
              <a:t>sosial møteplass –</a:t>
            </a:r>
          </a:p>
          <a:p>
            <a:pPr marL="285750" indent="-285750">
              <a:buFont typeface="Arial" panose="020B0604020202020204" pitchFamily="34" charset="0"/>
              <a:buChar char="•"/>
            </a:pPr>
            <a:r>
              <a:rPr lang="nb-NO" sz="2400" b="0" i="0">
                <a:effectLst/>
                <a:latin typeface="Clear Sans" panose="020B0503030202020304" pitchFamily="34" charset="0"/>
                <a:cs typeface="Clear Sans" panose="020B0503030202020304" pitchFamily="34" charset="0"/>
              </a:rPr>
              <a:t>Målet er at gjestene skal sitte igjen med tydelig forståelse av </a:t>
            </a:r>
            <a:r>
              <a:rPr lang="nb-NO" sz="2400" b="1" i="0" u="sng">
                <a:effectLst/>
                <a:latin typeface="Clear Sans" panose="020B0503030202020304" pitchFamily="34" charset="0"/>
                <a:cs typeface="Clear Sans" panose="020B0503030202020304" pitchFamily="34" charset="0"/>
              </a:rPr>
              <a:t>hvordan de selv kan bedre egen brannsikkerhet</a:t>
            </a:r>
            <a:r>
              <a:rPr lang="nb-NO" sz="2400" b="0" i="0">
                <a:effectLst/>
                <a:latin typeface="Clear Sans" panose="020B0503030202020304" pitchFamily="34" charset="0"/>
                <a:cs typeface="Clear Sans" panose="020B0503030202020304" pitchFamily="34" charset="0"/>
              </a:rPr>
              <a:t>. </a:t>
            </a:r>
          </a:p>
        </p:txBody>
      </p:sp>
      <p:grpSp>
        <p:nvGrpSpPr>
          <p:cNvPr id="10" name="Gruppe 9">
            <a:extLst>
              <a:ext uri="{FF2B5EF4-FFF2-40B4-BE49-F238E27FC236}">
                <a16:creationId xmlns:a16="http://schemas.microsoft.com/office/drawing/2014/main" id="{099EAA70-87AD-F71A-69F0-371C0DFEDCCF}"/>
              </a:ext>
            </a:extLst>
          </p:cNvPr>
          <p:cNvGrpSpPr/>
          <p:nvPr/>
        </p:nvGrpSpPr>
        <p:grpSpPr>
          <a:xfrm>
            <a:off x="0" y="6032204"/>
            <a:ext cx="12191999" cy="825795"/>
            <a:chOff x="0" y="6032204"/>
            <a:chExt cx="12191999" cy="825795"/>
          </a:xfrm>
        </p:grpSpPr>
        <p:sp>
          <p:nvSpPr>
            <p:cNvPr id="9" name="Rektangel 8">
              <a:extLst>
                <a:ext uri="{FF2B5EF4-FFF2-40B4-BE49-F238E27FC236}">
                  <a16:creationId xmlns:a16="http://schemas.microsoft.com/office/drawing/2014/main" id="{01EEB990-45D2-29D3-11ED-75447FC45E43}"/>
                </a:ext>
              </a:extLst>
            </p:cNvPr>
            <p:cNvSpPr/>
            <p:nvPr/>
          </p:nvSpPr>
          <p:spPr>
            <a:xfrm>
              <a:off x="0" y="6032204"/>
              <a:ext cx="12191999" cy="8257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a:extLst>
                <a:ext uri="{FF2B5EF4-FFF2-40B4-BE49-F238E27FC236}">
                  <a16:creationId xmlns:a16="http://schemas.microsoft.com/office/drawing/2014/main" id="{3F24A475-D6AD-DBF2-C947-A55F653AB0DA}"/>
                </a:ext>
              </a:extLst>
            </p:cNvPr>
            <p:cNvPicPr>
              <a:picLocks noChangeAspect="1"/>
            </p:cNvPicPr>
            <p:nvPr/>
          </p:nvPicPr>
          <p:blipFill>
            <a:blip r:embed="rId2"/>
            <a:stretch>
              <a:fillRect/>
            </a:stretch>
          </p:blipFill>
          <p:spPr>
            <a:xfrm>
              <a:off x="8524158" y="6222516"/>
              <a:ext cx="3433411" cy="445462"/>
            </a:xfrm>
            <a:prstGeom prst="rect">
              <a:avLst/>
            </a:prstGeom>
          </p:spPr>
        </p:pic>
        <p:pic>
          <p:nvPicPr>
            <p:cNvPr id="7" name="Bilde 6">
              <a:extLst>
                <a:ext uri="{FF2B5EF4-FFF2-40B4-BE49-F238E27FC236}">
                  <a16:creationId xmlns:a16="http://schemas.microsoft.com/office/drawing/2014/main" id="{D91D7B7F-D07C-FDF4-DCE9-486F8DD49D68}"/>
                </a:ext>
              </a:extLst>
            </p:cNvPr>
            <p:cNvPicPr>
              <a:picLocks noChangeAspect="1"/>
            </p:cNvPicPr>
            <p:nvPr/>
          </p:nvPicPr>
          <p:blipFill>
            <a:blip r:embed="rId3"/>
            <a:stretch>
              <a:fillRect/>
            </a:stretch>
          </p:blipFill>
          <p:spPr>
            <a:xfrm>
              <a:off x="54069" y="6086998"/>
              <a:ext cx="2663045" cy="720009"/>
            </a:xfrm>
            <a:prstGeom prst="rect">
              <a:avLst/>
            </a:prstGeom>
          </p:spPr>
        </p:pic>
      </p:grpSp>
    </p:spTree>
    <p:extLst>
      <p:ext uri="{BB962C8B-B14F-4D97-AF65-F5344CB8AC3E}">
        <p14:creationId xmlns:p14="http://schemas.microsoft.com/office/powerpoint/2010/main" val="217600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74371-C198-3D8F-2E1C-3DBDC9E7E043}"/>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0DA5DBEA-B7F0-9F83-8EBE-B6F9356BF0AE}"/>
              </a:ext>
            </a:extLst>
          </p:cNvPr>
          <p:cNvSpPr>
            <a:spLocks noGrp="1"/>
          </p:cNvSpPr>
          <p:nvPr>
            <p:ph type="title"/>
          </p:nvPr>
        </p:nvSpPr>
        <p:spPr/>
        <p:txBody>
          <a:bodyPr>
            <a:normAutofit/>
          </a:bodyPr>
          <a:lstStyle/>
          <a:p>
            <a:r>
              <a:rPr lang="nb-NO" sz="3600">
                <a:latin typeface="Nunito" panose="00000500000000000000" pitchFamily="2" charset="0"/>
                <a:ea typeface="ADLaM Display" panose="020F0502020204030204" pitchFamily="2" charset="0"/>
                <a:cs typeface="ADLaM Display" panose="020F0502020204030204" pitchFamily="2" charset="0"/>
              </a:rPr>
              <a:t>Mål</a:t>
            </a:r>
            <a:endParaRPr lang="nb-NO" sz="3600">
              <a:latin typeface="Nunito" panose="00000500000000000000" pitchFamily="2" charset="0"/>
            </a:endParaRPr>
          </a:p>
        </p:txBody>
      </p:sp>
      <p:sp>
        <p:nvSpPr>
          <p:cNvPr id="4" name="Plassholder for innhold 3">
            <a:extLst>
              <a:ext uri="{FF2B5EF4-FFF2-40B4-BE49-F238E27FC236}">
                <a16:creationId xmlns:a16="http://schemas.microsoft.com/office/drawing/2014/main" id="{5F5508CB-14F4-2378-E64D-99E09B86737D}"/>
              </a:ext>
            </a:extLst>
          </p:cNvPr>
          <p:cNvSpPr>
            <a:spLocks noGrp="1"/>
          </p:cNvSpPr>
          <p:nvPr>
            <p:ph idx="1"/>
          </p:nvPr>
        </p:nvSpPr>
        <p:spPr>
          <a:xfrm>
            <a:off x="838200" y="1382280"/>
            <a:ext cx="10515600" cy="4351338"/>
          </a:xfrm>
        </p:spPr>
        <p:txBody>
          <a:bodyPr vert="horz" lIns="91440" tIns="45720" rIns="91440" bIns="45720" rtlCol="0" anchor="t">
            <a:normAutofit/>
          </a:bodyPr>
          <a:lstStyle/>
          <a:p>
            <a:pPr marL="457200" lvl="1" indent="0" eaLnBrk="1" hangingPunct="1">
              <a:buNone/>
            </a:pPr>
            <a:r>
              <a:rPr lang="nb-NO" altLang="nb-NO" sz="2200" dirty="0">
                <a:latin typeface="Clear Sans" panose="020B0503030202020304" pitchFamily="34" charset="0"/>
                <a:cs typeface="Clear Sans" panose="020B0503030202020304" pitchFamily="34" charset="0"/>
              </a:rPr>
              <a:t>- Vi ønsker å måle effekten av Trygghetstreff. I hovedsak legger vi opp til å kartlegge og vurdere effekt for tre grupper:  </a:t>
            </a:r>
          </a:p>
          <a:p>
            <a:pPr lvl="1" eaLnBrk="1" hangingPunct="1">
              <a:spcBef>
                <a:spcPts val="0"/>
              </a:spcBef>
            </a:pPr>
            <a:r>
              <a:rPr lang="nb-NO" altLang="nb-NO" sz="2200" dirty="0">
                <a:latin typeface="Clear Sans" panose="020B0503030202020304" pitchFamily="34" charset="0"/>
                <a:cs typeface="Clear Sans" panose="020B0503030202020304" pitchFamily="34" charset="0"/>
              </a:rPr>
              <a:t>Deltakerne fra målgruppen hjemmeboende eldre (både friske og pleietrengende) </a:t>
            </a:r>
          </a:p>
          <a:p>
            <a:pPr lvl="1" eaLnBrk="1" hangingPunct="1">
              <a:spcBef>
                <a:spcPts val="0"/>
              </a:spcBef>
            </a:pPr>
            <a:r>
              <a:rPr lang="nb-NO" altLang="nb-NO" sz="2200" dirty="0">
                <a:latin typeface="Clear Sans" panose="020B0503030202020304" pitchFamily="34" charset="0"/>
                <a:cs typeface="Clear Sans" panose="020B0503030202020304" pitchFamily="34" charset="0"/>
              </a:rPr>
              <a:t>Det lokale brannvesenet </a:t>
            </a:r>
          </a:p>
          <a:p>
            <a:pPr lvl="1" eaLnBrk="1" hangingPunct="1">
              <a:spcBef>
                <a:spcPts val="0"/>
              </a:spcBef>
            </a:pPr>
            <a:r>
              <a:rPr lang="nb-NO" altLang="nb-NO" sz="2200" dirty="0">
                <a:latin typeface="Clear Sans" panose="020B0503030202020304" pitchFamily="34" charset="0"/>
                <a:cs typeface="Clear Sans" panose="020B0503030202020304" pitchFamily="34" charset="0"/>
              </a:rPr>
              <a:t>N.K.S. lokalt og sentralt, inkludert omsorgsberedskapsgrupper </a:t>
            </a:r>
          </a:p>
          <a:p>
            <a:pPr marL="457200" lvl="1" indent="0">
              <a:buNone/>
            </a:pPr>
            <a:r>
              <a:rPr lang="nb-NO" altLang="nb-NO" sz="2200" dirty="0">
                <a:latin typeface="Clear Sans" panose="020B0503030202020304" pitchFamily="34" charset="0"/>
                <a:cs typeface="Clear Sans" panose="020B0503030202020304" pitchFamily="34" charset="0"/>
              </a:rPr>
              <a:t>Vi er nysgjerrige på hvilken effekt Trygghetstreffene har hatt, og forventes å ha. Derfor ønsker vi å undersøke hva som har skjedd som følge av gjennomføring av Trygghetstreffene. Følgeevaluering gjennom Menon. </a:t>
            </a:r>
          </a:p>
          <a:p>
            <a:pPr marL="457200" lvl="1" indent="0" eaLnBrk="1" hangingPunct="1">
              <a:buNone/>
            </a:pPr>
            <a:endParaRPr lang="nb-NO" altLang="nb-NO" sz="2200" dirty="0">
              <a:latin typeface="Clear Sans" panose="020B0503030202020304" pitchFamily="34" charset="0"/>
              <a:cs typeface="Clear Sans" panose="020B0503030202020304" pitchFamily="34" charset="0"/>
            </a:endParaRPr>
          </a:p>
          <a:p>
            <a:pPr lvl="1" fontAlgn="base">
              <a:spcBef>
                <a:spcPts val="0"/>
              </a:spcBef>
            </a:pPr>
            <a:r>
              <a:rPr lang="nb-NO" sz="2200" dirty="0">
                <a:latin typeface="Clear Sans" panose="020B0503030202020304" pitchFamily="34" charset="0"/>
                <a:cs typeface="Clear Sans" panose="020B0503030202020304" pitchFamily="34" charset="0"/>
              </a:rPr>
              <a:t> I løpet av prosjektperioden tar vi sikte på:</a:t>
            </a:r>
            <a:r>
              <a:rPr lang="en-US" sz="2200" dirty="0">
                <a:latin typeface="Clear Sans" panose="020B0503030202020304" pitchFamily="34" charset="0"/>
                <a:cs typeface="Clear Sans" panose="020B0503030202020304" pitchFamily="34" charset="0"/>
              </a:rPr>
              <a:t>​</a:t>
            </a:r>
          </a:p>
          <a:p>
            <a:pPr lvl="1" fontAlgn="base">
              <a:spcBef>
                <a:spcPts val="0"/>
              </a:spcBef>
            </a:pPr>
            <a:r>
              <a:rPr lang="nb-NO" sz="2200" dirty="0">
                <a:latin typeface="Clear Sans"/>
                <a:cs typeface="Clear Sans" panose="020B0503030202020304" pitchFamily="34" charset="0"/>
              </a:rPr>
              <a:t>75-125 Trygghetstreff </a:t>
            </a:r>
            <a:r>
              <a:rPr lang="en-US" sz="2200" dirty="0">
                <a:latin typeface="Clear Sans"/>
                <a:cs typeface="Clear Sans" panose="020B0503030202020304" pitchFamily="34" charset="0"/>
              </a:rPr>
              <a:t>​(</a:t>
            </a:r>
            <a:r>
              <a:rPr lang="en-US" sz="2200" dirty="0" err="1">
                <a:latin typeface="Clear Sans"/>
                <a:cs typeface="Clear Sans" panose="020B0503030202020304" pitchFamily="34" charset="0"/>
              </a:rPr>
              <a:t>mulig</a:t>
            </a:r>
            <a:r>
              <a:rPr lang="en-US" sz="2200" dirty="0">
                <a:latin typeface="Clear Sans"/>
                <a:cs typeface="Clear Sans" panose="020B0503030202020304" pitchFamily="34" charset="0"/>
              </a:rPr>
              <a:t> </a:t>
            </a:r>
            <a:r>
              <a:rPr lang="en-US" sz="2200" dirty="0" err="1">
                <a:latin typeface="Clear Sans"/>
                <a:cs typeface="Clear Sans" panose="020B0503030202020304" pitchFamily="34" charset="0"/>
              </a:rPr>
              <a:t>flere</a:t>
            </a:r>
            <a:r>
              <a:rPr lang="en-US" sz="2200" dirty="0">
                <a:latin typeface="Clear Sans"/>
                <a:cs typeface="Clear Sans" panose="020B0503030202020304" pitchFamily="34" charset="0"/>
              </a:rPr>
              <a:t>) </a:t>
            </a:r>
            <a:endParaRPr lang="en-US" sz="2200" dirty="0">
              <a:latin typeface="Clear Sans" panose="020B0503030202020304" pitchFamily="34" charset="0"/>
              <a:cs typeface="Clear Sans" panose="020B0503030202020304" pitchFamily="34" charset="0"/>
            </a:endParaRPr>
          </a:p>
          <a:p>
            <a:pPr lvl="1" fontAlgn="base">
              <a:spcBef>
                <a:spcPts val="0"/>
              </a:spcBef>
            </a:pPr>
            <a:r>
              <a:rPr lang="nb-NO" sz="2200" dirty="0">
                <a:latin typeface="Clear Sans" panose="020B0503030202020304" pitchFamily="34" charset="0"/>
                <a:cs typeface="Clear Sans" panose="020B0503030202020304" pitchFamily="34" charset="0"/>
              </a:rPr>
              <a:t>3750-6250 deltakere</a:t>
            </a:r>
          </a:p>
          <a:p>
            <a:pPr marL="457200" lvl="1" indent="0" eaLnBrk="1" hangingPunct="1">
              <a:buNone/>
            </a:pPr>
            <a:endParaRPr lang="nb-NO" altLang="nb-NO" sz="2200" dirty="0">
              <a:latin typeface="Clear Sans" panose="020B0503030202020304" pitchFamily="34" charset="0"/>
              <a:cs typeface="Clear Sans" panose="020B0503030202020304" pitchFamily="34" charset="0"/>
            </a:endParaRPr>
          </a:p>
        </p:txBody>
      </p:sp>
      <p:grpSp>
        <p:nvGrpSpPr>
          <p:cNvPr id="10" name="Gruppe 9">
            <a:extLst>
              <a:ext uri="{FF2B5EF4-FFF2-40B4-BE49-F238E27FC236}">
                <a16:creationId xmlns:a16="http://schemas.microsoft.com/office/drawing/2014/main" id="{099EAA70-87AD-F71A-69F0-371C0DFEDCCF}"/>
              </a:ext>
            </a:extLst>
          </p:cNvPr>
          <p:cNvGrpSpPr/>
          <p:nvPr/>
        </p:nvGrpSpPr>
        <p:grpSpPr>
          <a:xfrm>
            <a:off x="0" y="6032204"/>
            <a:ext cx="12191999" cy="825795"/>
            <a:chOff x="0" y="6032204"/>
            <a:chExt cx="12191999" cy="825795"/>
          </a:xfrm>
        </p:grpSpPr>
        <p:sp>
          <p:nvSpPr>
            <p:cNvPr id="9" name="Rektangel 8">
              <a:extLst>
                <a:ext uri="{FF2B5EF4-FFF2-40B4-BE49-F238E27FC236}">
                  <a16:creationId xmlns:a16="http://schemas.microsoft.com/office/drawing/2014/main" id="{01EEB990-45D2-29D3-11ED-75447FC45E43}"/>
                </a:ext>
              </a:extLst>
            </p:cNvPr>
            <p:cNvSpPr/>
            <p:nvPr/>
          </p:nvSpPr>
          <p:spPr>
            <a:xfrm>
              <a:off x="0" y="6032204"/>
              <a:ext cx="12191999" cy="8257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a:extLst>
                <a:ext uri="{FF2B5EF4-FFF2-40B4-BE49-F238E27FC236}">
                  <a16:creationId xmlns:a16="http://schemas.microsoft.com/office/drawing/2014/main" id="{3F24A475-D6AD-DBF2-C947-A55F653AB0DA}"/>
                </a:ext>
              </a:extLst>
            </p:cNvPr>
            <p:cNvPicPr>
              <a:picLocks noChangeAspect="1"/>
            </p:cNvPicPr>
            <p:nvPr/>
          </p:nvPicPr>
          <p:blipFill>
            <a:blip r:embed="rId2"/>
            <a:stretch>
              <a:fillRect/>
            </a:stretch>
          </p:blipFill>
          <p:spPr>
            <a:xfrm>
              <a:off x="8524158" y="6222516"/>
              <a:ext cx="3433411" cy="445462"/>
            </a:xfrm>
            <a:prstGeom prst="rect">
              <a:avLst/>
            </a:prstGeom>
          </p:spPr>
        </p:pic>
        <p:pic>
          <p:nvPicPr>
            <p:cNvPr id="7" name="Bilde 6">
              <a:extLst>
                <a:ext uri="{FF2B5EF4-FFF2-40B4-BE49-F238E27FC236}">
                  <a16:creationId xmlns:a16="http://schemas.microsoft.com/office/drawing/2014/main" id="{D91D7B7F-D07C-FDF4-DCE9-486F8DD49D68}"/>
                </a:ext>
              </a:extLst>
            </p:cNvPr>
            <p:cNvPicPr>
              <a:picLocks noChangeAspect="1"/>
            </p:cNvPicPr>
            <p:nvPr/>
          </p:nvPicPr>
          <p:blipFill>
            <a:blip r:embed="rId3"/>
            <a:stretch>
              <a:fillRect/>
            </a:stretch>
          </p:blipFill>
          <p:spPr>
            <a:xfrm>
              <a:off x="54069" y="6086998"/>
              <a:ext cx="2663045" cy="720009"/>
            </a:xfrm>
            <a:prstGeom prst="rect">
              <a:avLst/>
            </a:prstGeom>
          </p:spPr>
        </p:pic>
      </p:grpSp>
    </p:spTree>
    <p:extLst>
      <p:ext uri="{BB962C8B-B14F-4D97-AF65-F5344CB8AC3E}">
        <p14:creationId xmlns:p14="http://schemas.microsoft.com/office/powerpoint/2010/main" val="1403351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74371-C198-3D8F-2E1C-3DBDC9E7E043}"/>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0DA5DBEA-B7F0-9F83-8EBE-B6F9356BF0AE}"/>
              </a:ext>
            </a:extLst>
          </p:cNvPr>
          <p:cNvSpPr>
            <a:spLocks noGrp="1"/>
          </p:cNvSpPr>
          <p:nvPr>
            <p:ph type="title"/>
          </p:nvPr>
        </p:nvSpPr>
        <p:spPr>
          <a:xfrm>
            <a:off x="542261" y="365125"/>
            <a:ext cx="11415308" cy="1325563"/>
          </a:xfrm>
        </p:spPr>
        <p:txBody>
          <a:bodyPr>
            <a:normAutofit/>
          </a:bodyPr>
          <a:lstStyle/>
          <a:p>
            <a:r>
              <a:rPr lang="nb-NO" sz="3600" dirty="0">
                <a:latin typeface="Nunito"/>
                <a:ea typeface="ADLaM Display"/>
                <a:cs typeface="ADLaM Display"/>
              </a:rPr>
              <a:t>Omsorgsberedskapsgruppens samarbeidspartnere</a:t>
            </a:r>
            <a:endParaRPr lang="nb-NO" sz="3600" b="1" dirty="0">
              <a:latin typeface="Nunito"/>
              <a:ea typeface="ADLaM Display"/>
              <a:cs typeface="ADLaM Display"/>
            </a:endParaRPr>
          </a:p>
        </p:txBody>
      </p:sp>
      <p:sp>
        <p:nvSpPr>
          <p:cNvPr id="4" name="Plassholder for innhold 3">
            <a:extLst>
              <a:ext uri="{FF2B5EF4-FFF2-40B4-BE49-F238E27FC236}">
                <a16:creationId xmlns:a16="http://schemas.microsoft.com/office/drawing/2014/main" id="{5F5508CB-14F4-2378-E64D-99E09B86737D}"/>
              </a:ext>
            </a:extLst>
          </p:cNvPr>
          <p:cNvSpPr>
            <a:spLocks noGrp="1"/>
          </p:cNvSpPr>
          <p:nvPr>
            <p:ph idx="1"/>
          </p:nvPr>
        </p:nvSpPr>
        <p:spPr>
          <a:xfrm>
            <a:off x="838200" y="1716768"/>
            <a:ext cx="10515600" cy="4351338"/>
          </a:xfrm>
        </p:spPr>
        <p:txBody>
          <a:bodyPr vert="horz" lIns="91440" tIns="45720" rIns="91440" bIns="45720" rtlCol="0" anchor="t">
            <a:normAutofit/>
          </a:bodyPr>
          <a:lstStyle/>
          <a:p>
            <a:pPr marL="457200" lvl="1" indent="0" eaLnBrk="1" hangingPunct="1">
              <a:buNone/>
            </a:pPr>
            <a:r>
              <a:rPr lang="nb-NO" altLang="nb-NO" sz="2800" dirty="0">
                <a:latin typeface="Clear Sans" panose="020B0503030202020304" pitchFamily="34" charset="0"/>
                <a:cs typeface="Clear Sans" panose="020B0503030202020304" pitchFamily="34" charset="0"/>
              </a:rPr>
              <a:t>Må være:</a:t>
            </a:r>
          </a:p>
          <a:p>
            <a:pPr lvl="1" eaLnBrk="1" hangingPunct="1">
              <a:buFontTx/>
              <a:buChar char="-"/>
            </a:pPr>
            <a:r>
              <a:rPr lang="nb-NO" altLang="nb-NO" sz="2400" dirty="0">
                <a:latin typeface="Clear Sans" panose="020B0503030202020304" pitchFamily="34" charset="0"/>
                <a:cs typeface="Clear Sans" panose="020B0503030202020304" pitchFamily="34" charset="0"/>
              </a:rPr>
              <a:t>Det lokale brannvesen</a:t>
            </a:r>
          </a:p>
          <a:p>
            <a:pPr marL="457200" lvl="1" indent="0" eaLnBrk="1" hangingPunct="1">
              <a:buNone/>
            </a:pPr>
            <a:r>
              <a:rPr lang="nb-NO" altLang="nb-NO" sz="2400" dirty="0">
                <a:latin typeface="Clear Sans" panose="020B0503030202020304" pitchFamily="34" charset="0"/>
                <a:cs typeface="Clear Sans" panose="020B0503030202020304" pitchFamily="34" charset="0"/>
              </a:rPr>
              <a:t>Kan gjerne være:</a:t>
            </a:r>
          </a:p>
          <a:p>
            <a:pPr marL="457200" lvl="1" indent="0" eaLnBrk="1" hangingPunct="1">
              <a:buNone/>
            </a:pPr>
            <a:r>
              <a:rPr lang="nb-NO" altLang="nb-NO" sz="2400" dirty="0">
                <a:latin typeface="Clear Sans" panose="020B0503030202020304" pitchFamily="34" charset="0"/>
                <a:cs typeface="Clear Sans" panose="020B0503030202020304" pitchFamily="34" charset="0"/>
              </a:rPr>
              <a:t>- Kommunen ved hjemmetjenesten</a:t>
            </a:r>
          </a:p>
          <a:p>
            <a:pPr marL="457200" lvl="1" indent="0" eaLnBrk="1" hangingPunct="1">
              <a:buNone/>
            </a:pPr>
            <a:r>
              <a:rPr lang="nb-NO" altLang="nb-NO" sz="2400" dirty="0">
                <a:latin typeface="Clear Sans" panose="020B0503030202020304" pitchFamily="34" charset="0"/>
                <a:cs typeface="Clear Sans" panose="020B0503030202020304" pitchFamily="34" charset="0"/>
              </a:rPr>
              <a:t>- Livsglede for eldre</a:t>
            </a:r>
          </a:p>
          <a:p>
            <a:pPr marL="457200" lvl="1" indent="0" eaLnBrk="1" hangingPunct="1">
              <a:buNone/>
            </a:pPr>
            <a:r>
              <a:rPr lang="nb-NO" altLang="nb-NO" sz="2400" dirty="0">
                <a:latin typeface="Clear Sans" panose="020B0503030202020304" pitchFamily="34" charset="0"/>
                <a:cs typeface="Clear Sans" panose="020B0503030202020304" pitchFamily="34" charset="0"/>
              </a:rPr>
              <a:t>- Pensjonistforbundet</a:t>
            </a:r>
          </a:p>
          <a:p>
            <a:pPr marL="457200" lvl="1" indent="0" eaLnBrk="1" hangingPunct="1">
              <a:buNone/>
            </a:pPr>
            <a:r>
              <a:rPr lang="nb-NO" altLang="nb-NO" dirty="0">
                <a:latin typeface="Clear Sans"/>
                <a:cs typeface="Clear Sans" panose="020B0503030202020304" pitchFamily="34" charset="0"/>
              </a:rPr>
              <a:t>-</a:t>
            </a:r>
            <a:r>
              <a:rPr lang="nb-NO" altLang="nb-NO" sz="2400" dirty="0">
                <a:latin typeface="Clear Sans"/>
                <a:cs typeface="Clear Sans" panose="020B0503030202020304" pitchFamily="34" charset="0"/>
              </a:rPr>
              <a:t> Andre frivillige organisasjoner som ønsker samarbeid</a:t>
            </a:r>
            <a:endParaRPr lang="nb-NO" altLang="nb-NO" sz="2400" dirty="0">
              <a:solidFill>
                <a:srgbClr val="FF0000"/>
              </a:solidFill>
              <a:latin typeface="Clear Sans"/>
              <a:cs typeface="Clear Sans" panose="020B0503030202020304" pitchFamily="34" charset="0"/>
            </a:endParaRPr>
          </a:p>
          <a:p>
            <a:pPr marL="457200" lvl="1" indent="0" eaLnBrk="1" hangingPunct="1">
              <a:buNone/>
            </a:pPr>
            <a:endParaRPr lang="nb-NO" altLang="nb-NO" sz="2400" dirty="0">
              <a:latin typeface="Clear Sans" panose="020B0503030202020304" pitchFamily="34" charset="0"/>
              <a:cs typeface="Clear Sans" panose="020B0503030202020304" pitchFamily="34" charset="0"/>
            </a:endParaRPr>
          </a:p>
          <a:p>
            <a:pPr marL="457200" lvl="1" indent="0" eaLnBrk="1" hangingPunct="1">
              <a:buNone/>
            </a:pPr>
            <a:r>
              <a:rPr lang="nb-NO" altLang="nb-NO" sz="2400" dirty="0">
                <a:latin typeface="Clear Sans" panose="020B0503030202020304" pitchFamily="34" charset="0"/>
                <a:cs typeface="Clear Sans" panose="020B0503030202020304" pitchFamily="34" charset="0"/>
              </a:rPr>
              <a:t>Samarbeidspartnere kan bidra med å spre informasjon til sine kontakter, delta på treffene, spre informasjon om aktuelle tilbud/tjenester som bidrar til økt brannsikkerhet mm. </a:t>
            </a:r>
          </a:p>
          <a:p>
            <a:pPr marL="457200" lvl="1" indent="0" eaLnBrk="1" hangingPunct="1">
              <a:buNone/>
            </a:pPr>
            <a:endParaRPr lang="nb-NO" altLang="nb-NO" sz="2400" dirty="0">
              <a:latin typeface="Clear Sans" panose="020B0503030202020304" pitchFamily="34" charset="0"/>
              <a:cs typeface="Clear Sans" panose="020B0503030202020304" pitchFamily="34" charset="0"/>
            </a:endParaRPr>
          </a:p>
        </p:txBody>
      </p:sp>
      <p:grpSp>
        <p:nvGrpSpPr>
          <p:cNvPr id="10" name="Gruppe 9">
            <a:extLst>
              <a:ext uri="{FF2B5EF4-FFF2-40B4-BE49-F238E27FC236}">
                <a16:creationId xmlns:a16="http://schemas.microsoft.com/office/drawing/2014/main" id="{099EAA70-87AD-F71A-69F0-371C0DFEDCCF}"/>
              </a:ext>
            </a:extLst>
          </p:cNvPr>
          <p:cNvGrpSpPr/>
          <p:nvPr/>
        </p:nvGrpSpPr>
        <p:grpSpPr>
          <a:xfrm>
            <a:off x="0" y="6032204"/>
            <a:ext cx="12191999" cy="825795"/>
            <a:chOff x="0" y="6032204"/>
            <a:chExt cx="12191999" cy="825795"/>
          </a:xfrm>
        </p:grpSpPr>
        <p:sp>
          <p:nvSpPr>
            <p:cNvPr id="9" name="Rektangel 8">
              <a:extLst>
                <a:ext uri="{FF2B5EF4-FFF2-40B4-BE49-F238E27FC236}">
                  <a16:creationId xmlns:a16="http://schemas.microsoft.com/office/drawing/2014/main" id="{01EEB990-45D2-29D3-11ED-75447FC45E43}"/>
                </a:ext>
              </a:extLst>
            </p:cNvPr>
            <p:cNvSpPr/>
            <p:nvPr/>
          </p:nvSpPr>
          <p:spPr>
            <a:xfrm>
              <a:off x="0" y="6032204"/>
              <a:ext cx="12191999" cy="8257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a:extLst>
                <a:ext uri="{FF2B5EF4-FFF2-40B4-BE49-F238E27FC236}">
                  <a16:creationId xmlns:a16="http://schemas.microsoft.com/office/drawing/2014/main" id="{3F24A475-D6AD-DBF2-C947-A55F653AB0DA}"/>
                </a:ext>
              </a:extLst>
            </p:cNvPr>
            <p:cNvPicPr>
              <a:picLocks noChangeAspect="1"/>
            </p:cNvPicPr>
            <p:nvPr/>
          </p:nvPicPr>
          <p:blipFill>
            <a:blip r:embed="rId2"/>
            <a:stretch>
              <a:fillRect/>
            </a:stretch>
          </p:blipFill>
          <p:spPr>
            <a:xfrm>
              <a:off x="8524158" y="6222516"/>
              <a:ext cx="3433411" cy="445462"/>
            </a:xfrm>
            <a:prstGeom prst="rect">
              <a:avLst/>
            </a:prstGeom>
          </p:spPr>
        </p:pic>
        <p:pic>
          <p:nvPicPr>
            <p:cNvPr id="7" name="Bilde 6">
              <a:extLst>
                <a:ext uri="{FF2B5EF4-FFF2-40B4-BE49-F238E27FC236}">
                  <a16:creationId xmlns:a16="http://schemas.microsoft.com/office/drawing/2014/main" id="{D91D7B7F-D07C-FDF4-DCE9-486F8DD49D68}"/>
                </a:ext>
              </a:extLst>
            </p:cNvPr>
            <p:cNvPicPr>
              <a:picLocks noChangeAspect="1"/>
            </p:cNvPicPr>
            <p:nvPr/>
          </p:nvPicPr>
          <p:blipFill>
            <a:blip r:embed="rId3"/>
            <a:stretch>
              <a:fillRect/>
            </a:stretch>
          </p:blipFill>
          <p:spPr>
            <a:xfrm>
              <a:off x="54069" y="6086998"/>
              <a:ext cx="2663045" cy="720009"/>
            </a:xfrm>
            <a:prstGeom prst="rect">
              <a:avLst/>
            </a:prstGeom>
          </p:spPr>
        </p:pic>
      </p:grpSp>
    </p:spTree>
    <p:extLst>
      <p:ext uri="{BB962C8B-B14F-4D97-AF65-F5344CB8AC3E}">
        <p14:creationId xmlns:p14="http://schemas.microsoft.com/office/powerpoint/2010/main" val="77888216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å i front ppt malECIT(1).pptx" id="{31F0AF3E-0716-48D4-8C75-D407D099C95C}" vid="{8A387419-83A1-4599-A8DC-99CD52D2B616}"/>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9549a16-2681-4d5f-a123-33c52a9135b0" xsi:nil="true"/>
    <lcf76f155ced4ddcb4097134ff3c332f xmlns="7f98f2cc-03d8-4c22-9c8d-5169327a06a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54CAC5F11C73442B03AF4203AFFB91D" ma:contentTypeVersion="15" ma:contentTypeDescription="Create a new document." ma:contentTypeScope="" ma:versionID="34d9c0f0b485d997b0af00a0efce10e3">
  <xsd:schema xmlns:xsd="http://www.w3.org/2001/XMLSchema" xmlns:xs="http://www.w3.org/2001/XMLSchema" xmlns:p="http://schemas.microsoft.com/office/2006/metadata/properties" xmlns:ns2="7f98f2cc-03d8-4c22-9c8d-5169327a06a7" xmlns:ns3="89549a16-2681-4d5f-a123-33c52a9135b0" targetNamespace="http://schemas.microsoft.com/office/2006/metadata/properties" ma:root="true" ma:fieldsID="29daf2ef677ac5ee460b107cb4c9ab08" ns2:_="" ns3:_="">
    <xsd:import namespace="7f98f2cc-03d8-4c22-9c8d-5169327a06a7"/>
    <xsd:import namespace="89549a16-2681-4d5f-a123-33c52a9135b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98f2cc-03d8-4c22-9c8d-5169327a06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Location" ma:index="17" nillable="true" ma:displayName="Location" ma:indexed="true"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8b570837-867a-4a0f-886c-a56d4a8aff20"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549a16-2681-4d5f-a123-33c52a9135b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8c1a888e-7e8a-4da5-80d6-79976cd5a7de}" ma:internalName="TaxCatchAll" ma:showField="CatchAllData" ma:web="89549a16-2681-4d5f-a123-33c52a9135b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6FFDD6-99EF-49A9-81A5-807D9A67A7CB}">
  <ds:schemaRefs>
    <ds:schemaRef ds:uri="http://www.w3.org/XML/1998/namespace"/>
    <ds:schemaRef ds:uri="http://schemas.microsoft.com/office/2006/metadata/properties"/>
    <ds:schemaRef ds:uri="http://purl.org/dc/elements/1.1/"/>
    <ds:schemaRef ds:uri="http://purl.org/dc/dcmitype/"/>
    <ds:schemaRef ds:uri="http://schemas.microsoft.com/office/2006/documentManagement/types"/>
    <ds:schemaRef ds:uri="http://purl.org/dc/terms/"/>
    <ds:schemaRef ds:uri="7f98f2cc-03d8-4c22-9c8d-5169327a06a7"/>
    <ds:schemaRef ds:uri="http://schemas.microsoft.com/office/infopath/2007/PartnerControls"/>
    <ds:schemaRef ds:uri="http://schemas.openxmlformats.org/package/2006/metadata/core-properties"/>
    <ds:schemaRef ds:uri="89549a16-2681-4d5f-a123-33c52a9135b0"/>
  </ds:schemaRefs>
</ds:datastoreItem>
</file>

<file path=customXml/itemProps2.xml><?xml version="1.0" encoding="utf-8"?>
<ds:datastoreItem xmlns:ds="http://schemas.openxmlformats.org/officeDocument/2006/customXml" ds:itemID="{2BC824C7-B44D-4F20-893A-224A1FE4DEE1}">
  <ds:schemaRefs>
    <ds:schemaRef ds:uri="http://schemas.microsoft.com/sharepoint/v3/contenttype/forms"/>
  </ds:schemaRefs>
</ds:datastoreItem>
</file>

<file path=customXml/itemProps3.xml><?xml version="1.0" encoding="utf-8"?>
<ds:datastoreItem xmlns:ds="http://schemas.openxmlformats.org/officeDocument/2006/customXml" ds:itemID="{31CD18AB-AD8B-4BBD-AD3A-2A509DE5751A}">
  <ds:schemaRefs>
    <ds:schemaRef ds:uri="7f98f2cc-03d8-4c22-9c8d-5169327a06a7"/>
    <ds:schemaRef ds:uri="89549a16-2681-4d5f-a123-33c52a9135b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Gå i front mal</Template>
  <TotalTime>23</TotalTime>
  <Words>710</Words>
  <Application>Microsoft Office PowerPoint</Application>
  <PresentationFormat>Widescreen</PresentationFormat>
  <Paragraphs>72</Paragraphs>
  <Slides>14</Slides>
  <Notes>0</Notes>
  <HiddenSlides>0</HiddenSlides>
  <MMClips>0</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14</vt:i4>
      </vt:variant>
    </vt:vector>
  </HeadingPairs>
  <TitlesOfParts>
    <vt:vector size="22" baseType="lpstr">
      <vt:lpstr>Aptos</vt:lpstr>
      <vt:lpstr>Aptos Display</vt:lpstr>
      <vt:lpstr>Arial</vt:lpstr>
      <vt:lpstr>Clear Sans</vt:lpstr>
      <vt:lpstr>Nunito</vt:lpstr>
      <vt:lpstr>Playfair Display</vt:lpstr>
      <vt:lpstr>Symbol</vt:lpstr>
      <vt:lpstr>Office-tema</vt:lpstr>
      <vt:lpstr>Trygghetstreff</vt:lpstr>
      <vt:lpstr>PowerPoint-presentasjon</vt:lpstr>
      <vt:lpstr>Trygghetstreff med brannsikkerhet som fokus. </vt:lpstr>
      <vt:lpstr>Harstad 105 deltakere sommeren 2024</vt:lpstr>
      <vt:lpstr>Sanitetskvinnene skal bidra til å forebygge brann hos eldre hjemmeboende</vt:lpstr>
      <vt:lpstr>Prosjekt 2024-2026.</vt:lpstr>
      <vt:lpstr>Hvem er målgruppen for trygghetstreffene?</vt:lpstr>
      <vt:lpstr>Mål</vt:lpstr>
      <vt:lpstr>Omsorgsberedskapsgruppens samarbeidspartnere</vt:lpstr>
      <vt:lpstr>Lørenskog 2021</vt:lpstr>
      <vt:lpstr>Gjennomføring</vt:lpstr>
      <vt:lpstr>Vårt arbeid er synlig:</vt:lpstr>
      <vt:lpstr>Kontaktinfo prosjektleder: </vt:lpstr>
      <vt:lpstr>Gå i front </vt:lpstr>
    </vt:vector>
  </TitlesOfParts>
  <Company>Norske Kvinners Sanitetsforening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Trygghetstreff</dc:title>
  <dc:creator>Solveig Baarli Grindalen</dc:creator>
  <cp:lastModifiedBy>Solveig Baarli Grindalen</cp:lastModifiedBy>
  <cp:revision>85</cp:revision>
  <dcterms:created xsi:type="dcterms:W3CDTF">2024-06-18T10:57:03Z</dcterms:created>
  <dcterms:modified xsi:type="dcterms:W3CDTF">2024-08-16T13:13:32Z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0x010100554CAC5F11C73442B03AF4203AFFB91D</vt:lpwstr>
  </property>
  <property fmtid="{D5CDD505-2E9C-101B-9397-08002B2CF9AE}" pid="3" name="MediaServiceImageTags">
    <vt:lpwstr/>
  </property>
</Properties>
</file>