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7" r:id="rId5"/>
    <p:sldId id="277" r:id="rId6"/>
    <p:sldId id="272" r:id="rId7"/>
    <p:sldId id="276" r:id="rId8"/>
    <p:sldId id="266" r:id="rId9"/>
    <p:sldId id="283" r:id="rId10"/>
    <p:sldId id="286" r:id="rId11"/>
    <p:sldId id="278" r:id="rId12"/>
    <p:sldId id="282" r:id="rId13"/>
    <p:sldId id="285" r:id="rId14"/>
    <p:sldId id="281" r:id="rId15"/>
    <p:sldId id="269" r:id="rId16"/>
    <p:sldId id="268" r:id="rId17"/>
    <p:sldId id="287" r:id="rId18"/>
    <p:sldId id="288" r:id="rId19"/>
    <p:sldId id="296" r:id="rId20"/>
    <p:sldId id="301" r:id="rId21"/>
    <p:sldId id="294" r:id="rId22"/>
    <p:sldId id="297" r:id="rId23"/>
    <p:sldId id="298" r:id="rId24"/>
    <p:sldId id="299" r:id="rId25"/>
    <p:sldId id="300" r:id="rId26"/>
    <p:sldId id="293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662"/>
    <a:srgbClr val="197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DD781-E4AA-4F80-A222-3986453B44DF}" v="1" dt="2023-11-07T13:42:5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61134" autoAdjust="0"/>
  </p:normalViewPr>
  <p:slideViewPr>
    <p:cSldViewPr snapToGrid="0" snapToObjects="1">
      <p:cViewPr varScale="1">
        <p:scale>
          <a:sx n="45" d="100"/>
          <a:sy n="45" d="100"/>
        </p:scale>
        <p:origin x="131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2A4B-21FE-374A-81AA-B2D2194F8CC2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DE04-638B-8540-BF98-649E4DA1C2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24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Ønske velkommen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Presenter deg / 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Kort presentasjon av Norske Kvinners Sanitetsforening, si gjerne noe om hva vi gjør lokalt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Si gjerne kort hva som skal gjennomgås, hvor lang tid det tar og om mulighet til å stille spørsmål underveis eller på slutten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92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fleste forbinder hjerteinfarkt med sterke brystsmerter som ofte får utstråling til venstre arm.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får brystsmerter ved hjerteinfarkt, men ikke alle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 regner med at 40 % av alle kvinner ikke får sterke brystsmerter ved hjerteinfarkt, det gjelder også en del skrøpelige eldre.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Husk at også menn kan få hjerteinfarkt uten sterke brystsmerter, men det er vanligere hos kvinner.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73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skal nå gå gjennom noen symptomer som </a:t>
            </a:r>
            <a:r>
              <a:rPr lang="nb-NO" b="1" i="1" dirty="0"/>
              <a:t>kan</a:t>
            </a:r>
            <a:r>
              <a:rPr lang="nb-NO" dirty="0"/>
              <a:t> være tegn på hjerteinfarkt hos dem som ikke får sterke brystsmerter.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vil si at dette er mest typisk hos kvinner og skrøpelige eldre, men kan også sees hos noen menn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50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finnes en del symptomer som ofte kommer når noen blir akutt og alvorlig syk. Det er for eksempel kaldsvette, kvalme og uvelhet, svimmelhet og slapphet.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Får du noe av dette betyr det ikke at du har hjerteinfarkt, men flere av disse symptomene samtidig betyr ofte at det er noe i veien.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opplever trykkende eller brennende smerter (de trenger ikke være veldig kraftige) som kan oppstå i hele overkroppen, også i nakke og rygg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Kortpustethet (noen sier tungpustethet) er det symptomet som veldig ofte oppstår ved akutt hjertesykdom. Det vil </a:t>
            </a:r>
            <a:r>
              <a:rPr lang="nb-NO" dirty="0" err="1"/>
              <a:t>f.eks</a:t>
            </a:r>
            <a:r>
              <a:rPr lang="nb-NO" dirty="0"/>
              <a:t> være umulig å gå i en trapp. </a:t>
            </a:r>
            <a:r>
              <a:rPr lang="nb-NO" b="1" dirty="0"/>
              <a:t>Akutt tung pust skal alltid tas på alvor.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Kontakt alltid 113 ved mistanke om hjerteinfarkt / akutt hjertesykdom, selv om du er i tvil!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49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Hjerneslag er en samlebetegnelse på hjerneblødning og hjerneinfarkt (blodpropp)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mange forskjellige symptomer på hjerneslag, også mer dramatiske, men hos mange kan det være ganske diffuse symptomer i starten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Bare </a:t>
            </a:r>
            <a:r>
              <a:rPr lang="nb-NO" dirty="0" err="1"/>
              <a:t>ca</a:t>
            </a:r>
            <a:r>
              <a:rPr lang="nb-NO" dirty="0"/>
              <a:t> 43 % ringer 113 ved symptomer på hjerneslag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kan få behandling som bevarer mye av funksjonsnivået om man kommer raskt til sykehus. Helst innen 1 time, men i hvert fall innen et tidsvindu på </a:t>
            </a:r>
            <a:r>
              <a:rPr lang="nb-NO" dirty="0" err="1"/>
              <a:t>ca</a:t>
            </a:r>
            <a:r>
              <a:rPr lang="nb-NO" dirty="0"/>
              <a:t> 4 timer.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som ikke får behandling tidsnok får permanent funksjonsnedsettelse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mange måter hjerneslag kan debutere på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85 % får </a:t>
            </a:r>
            <a:r>
              <a:rPr lang="nb-NO" dirty="0" err="1"/>
              <a:t>halvsidig</a:t>
            </a:r>
            <a:r>
              <a:rPr lang="nb-NO" dirty="0"/>
              <a:t> lammelse, lammelse av halve ansiktet eller plutselige talevansker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Hvis man opplever slike symptomer hos seg selv eller andre: </a:t>
            </a:r>
            <a:r>
              <a:rPr lang="nb-NO" b="1" dirty="0"/>
              <a:t>IKKE VENT OG SE – RING 113!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«Drypp» eller TIA, er symptomer på hjerneslag som går over innen 24 timer. Man skal likevel ALDRI vente og se om symptomene går over– det er viktig å komme så raskt som mulig til undersøkelse og behandling! Drypp er også ofte et forvarsel.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69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har gått på førstehjelpskurs en gang og har lært hva man skal gjøre hvis man kommer over en bevisstløs person, eller noen plutselig besvimer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fleste sliter med å huske rekkefølgen i tiltakene som skal settes inn.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oppleves ofte dramatisk at noen mister bevisstheten, det er helt vanlig å bli stresset i en slik situasjon. Det kan også gjøre at det er vanskelig å huske detaljer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Hovedregelen er derfor: </a:t>
            </a:r>
            <a:r>
              <a:rPr lang="nb-NO" b="1" dirty="0"/>
              <a:t>RING ALLTID 113 VED BEVISSTLØSHET!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får snakke med noen som veileder deg trinn for trinn i hva du skal gjøre videre, i tillegg blir det ikke noen forsinkelse i responstid for ambulansen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30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Du har ringt 113, og har dem på høyttaler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har sjekket at du ikke får kontakt med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har sjekket at personen puster normalt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må nå legge personen i stabilt sideleie, hvis personen ligger på bakken eller gulv (eller seng). En som sitter i stol må vi prøve å få ned på gulvet.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Stabilt sideleie har vi bilde av på neste side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5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Vi har 113 på høyttaler på telefonen!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har en bevisstløs person som puster normalt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Personen ligger på gulv eller bakken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Sett deg ned og rull personen mot deg – det er ikke tungt, de fleste vil klare dette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Stabiliser med kne og arm som du ser på bildet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Så er det viktig å løfte opp haken så vi får frie luftveier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Personen skal overvåkes til ambulansen kommer, legg gjerne en jakke eller noe over personen for å unngå varmetap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Operatør fra 113 vil være med deg på telefonen helt til ambulansen kommer</a:t>
            </a:r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853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Ring 113 (IKKE VENT OG SE – RING 113),  sett telefonen på høyttaler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vil bli bedt om å forsøke å få kontakt med personen ved å riste i skuldrene og rope.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Får du ikke kontakt må du sjekke PUST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Legg kinnet ditt inntil personens munn og kjenn om du får varm pust på kinnet, se også om brystkassen hever seg.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skal nå gå gjennom hva vi skal gjøre hvis personen er bevisstløs men puster, og hva vi gjør hvis personen er bevisstløs men ikke puster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851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har ringt 113 og har dem på høyttaler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har sjekket at du ikke får kontakt med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du sjekker pust er det ikke tegn til pust, eller det er en gispende, rallende pust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må da anta at personen har hjertestans, og må utføre hjerte-lungeredning (HLR)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viktig å tilkalle hjelp fra flere om det er mulig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Er dere flere bør man delegere oppgaver, og bytte på å utføre HLR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Nærmere om HLR på neste bilde. Her kan det lønne seg å demonstrere på </a:t>
            </a:r>
            <a:r>
              <a:rPr lang="nb-NO" b="1" dirty="0" err="1"/>
              <a:t>MiniAnne</a:t>
            </a:r>
            <a:r>
              <a:rPr lang="nb-NO" b="1" dirty="0"/>
              <a:t>-dukken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9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Opplæringen Sammen redder vi liv – førstehjelp for eldre er en del av den nasjonale dugnaden Sammen redder vi liv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Dugnaden ble opprettet i 2017 av daværende regjering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frivillige organisasjoner er med i dugnaden (Røde Kors, Norsk Folkehjelp, Norsk Luftambulanse og mange flere)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Norske Kvinners Sanitetsforening har ansvaret for målgruppen eldre (alderspensjonister)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Målet med dugnaden er at flere mennesker skal overleve akutt sykdom og skade uten alvorlige funksjonstap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74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Demonstrer helst på </a:t>
            </a:r>
            <a:r>
              <a:rPr lang="nb-NO" b="1" dirty="0" err="1"/>
              <a:t>MiniAnne</a:t>
            </a:r>
            <a:r>
              <a:rPr lang="nb-NO" b="1" dirty="0"/>
              <a:t>-dukke</a:t>
            </a:r>
          </a:p>
          <a:p>
            <a:endParaRPr lang="nb-NO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HLR gjør vi for å holde sirkulasjonen i gang hos pasienten som har fått hjertestans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viktig å huske på at bare maks 25 % av dem som får hjertestans er i live etter 30 dager, selv med optimal innsats fra første stund. Det er likevel utrolig viktig å gjøre det du har mulighet og krefter til. Men du kan ikke gjøre noe galt i en slik situasjon. </a:t>
            </a:r>
            <a:r>
              <a:rPr lang="nb-NO" b="1" dirty="0"/>
              <a:t>Varsling til 113 er alltid det viktigste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Kompresjoner utføres med strake armer, sitt på kne så tett inntil personen som mulig. Kompresjoner krever stor kraft og vi må prøve å utføre 90 kompresjoner i minuttet (operatør fra 113 holder takten for deg). Det er helt vanlig at ribben knekker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Innblåsninger</a:t>
            </a:r>
            <a:r>
              <a:rPr lang="nb-NO" dirty="0"/>
              <a:t> gjøres ved at du løfter opp haken på personen, holder for nesen på personen og dekker personens munn helt med din. To </a:t>
            </a:r>
            <a:r>
              <a:rPr lang="nb-NO" dirty="0" err="1"/>
              <a:t>innblåsninger</a:t>
            </a:r>
            <a:r>
              <a:rPr lang="nb-NO" dirty="0"/>
              <a:t>, slik at du akkurat ser at brystkassen hever seg. Det er 30 kompresjoner og to </a:t>
            </a:r>
            <a:r>
              <a:rPr lang="nb-NO" dirty="0" err="1"/>
              <a:t>innblåsninger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Klarer du ikke utføre </a:t>
            </a:r>
            <a:r>
              <a:rPr lang="nb-NO" dirty="0" err="1"/>
              <a:t>innblåsninger</a:t>
            </a:r>
            <a:r>
              <a:rPr lang="nb-NO" dirty="0"/>
              <a:t>, eller det er forhold som gjør det vanskelig så kan </a:t>
            </a:r>
            <a:r>
              <a:rPr lang="nb-NO" dirty="0" err="1"/>
              <a:t>innblåsninger</a:t>
            </a:r>
            <a:r>
              <a:rPr lang="nb-NO" dirty="0"/>
              <a:t> unngås om ambulansen kommer innen 10 minutter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Er dere flere er det fint å bytte på, men bytt raskt, det er veldig viktig å holde hjertekompresjonene i gang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La deltagerne få prøve hjertekompresjon på førstehjelpshjertene og </a:t>
            </a:r>
            <a:r>
              <a:rPr lang="nb-NO" b="1" dirty="0" err="1"/>
              <a:t>MiniAnne</a:t>
            </a:r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41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Over 60 % sier de ikke ville tørre å bruke en hjertestarter selv om det finnes en i umiddelbar nærhet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Hjertestarter er veldig enkel å bruke, den har en stemme som aktiveres når du slår den på som forteller hva du skal gjøre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Bruk bare hjertestarter om dere er flere til stede og det er en hjertestarter i nærheten (dette ser dere i appen, eller får beskjed om fra operatør på 113)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Husk at noen alltid skal utføre HLR helt til hjertestarteren eventuelt vil gi støt. HLR er alltid det viktigste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Hjertestarterentas ut av etuiet / boksen, man trykker på på-knappen og så aktiveres stemmen som forklarer alt du skal gjøre. Det vil også operatøren fra 113 gjøre.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to </a:t>
            </a:r>
            <a:r>
              <a:rPr lang="nb-NO" dirty="0" err="1"/>
              <a:t>pads</a:t>
            </a:r>
            <a:r>
              <a:rPr lang="nb-NO" dirty="0"/>
              <a:t> som skal festes på bar hud, deretter analyserer hjertestarteren om det er mulig å gi støt (det er det ikke alltid). Utfør HLR til stemmen sier «ikke berør pasienten».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La </a:t>
            </a:r>
            <a:r>
              <a:rPr lang="nb-NO" dirty="0" err="1"/>
              <a:t>padsen</a:t>
            </a:r>
            <a:r>
              <a:rPr lang="nb-NO" dirty="0"/>
              <a:t> være på og hjertestarteren koblet til, utfør HLR i pausene mellom støt, helt til ambulansen kommer.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276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har gått gjennom en del symptomer som kan være tegn på akutt og alvorlig sykdom og som det er viktig å ta på alvor om de skulle oppstå hos deg selv eller andre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kan være vanskelig å huske alt, men mange av symptomene er listet opp på flyeren dere får med hjem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to viktigste tingene å huske på 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PLUTSELIGE ENDRINGER IKKE ER NORMALT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IKKE VENT OG SE – RING 113. SELV OM DU ER I TVIL!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85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Appen er utviklet av Norsk Luftambulanse på vegne av dugnaden Sammen redder vi liv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Appen er gratis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Ved å åpne appen kan man ringe alle nødetater, og nødetatene mottar da GPS-signaler om nøyaktig hvor du befinner deg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Appen viser også på kartet hvor nærmeste hjertestarter er (gitt at den er registrert hos Norsk hjertestarterregister)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sliter med å huske nødnummer i en krisesituasjon. Med appen trenger du ikke huske 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Informer om mulighet for å gi hjelp til </a:t>
            </a:r>
            <a:r>
              <a:rPr lang="nb-NO" dirty="0" err="1"/>
              <a:t>nedlasting</a:t>
            </a:r>
            <a:r>
              <a:rPr lang="nb-NO" dirty="0"/>
              <a:t> (hvis du / dere har mulighet til det)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2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Med alderen blir vi mer sårbare for akutte sykdommer og skade.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17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skal nå gå gjennom symptomer som kan være tegn på akutt og alvorlig sykdom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Symptomer på akutt og alvorlig sykdom kan være dramatiske, men de kan også være diffuse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viktig å ta symptomer på alvor, selv om de kan fremstå som diffuse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Husk: Ikke vent og se – ring 113. Også når du er i tvil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7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 gjerne frem flyeren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Avhengig av antall deltagere er det fint å gå gjennom alle symptomene beskrevet på flyeren og drøfte om man ville ringt 113 for hvert enkelt symptom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Flyeren er avbildet på neste ark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64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Her er en gjennomgang av en del symptomer som kan være tegn på akutt og alvorlig sykdom.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finnes også flere, men vi har listet opp en del symptomer som ofte blir oversett eller bagatellisert.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76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Akutt funksjonssvikt er svikt i evnen til å utføre dagligdagse funksjoner som utvikler seg over kort tid (dager, timer).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Rammer oftest skrøpelige eldre, det vil si de som har en eller flere sykdommer fra før.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 de skrøpelige eldre får en akutt sykdom på toppen av grunnsykdommene de har, så får de ofte ikke typiske symptomer på den akutte sykdommen, men får et brått fall i funksjonsnivå.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får også akutt forvirring. Da er man ofte ikke orientert for tid og sted, mange kan hallusinere. Mange snur døgnet og vandrer oppe om natten.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49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viktigste å huske når det gjelder akutt funksjonssvikt, men også de andre symptomene vi snakker om i dag er følgende: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PLUTSELIGE ENDRINGER ER IKKE NORMALT!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Med plutselig mener vi endringer som oppstår i løpet av minutter, timer eller få dager.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Husk at alltid i slike tilfeller gjelder: </a:t>
            </a:r>
            <a:r>
              <a:rPr lang="nb-NO" b="1" dirty="0"/>
              <a:t>IKKE VENT OG SE – RING 113!</a:t>
            </a:r>
            <a:r>
              <a:rPr lang="nb-NO" dirty="0"/>
              <a:t> </a:t>
            </a:r>
            <a:r>
              <a:rPr lang="nb-NO" b="1" i="1" dirty="0"/>
              <a:t>Også når du er i tvil!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DE04-638B-8540-BF98-649E4DA1C2C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8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4F3E4A-66BA-894F-A310-FB36D843A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80B641-FECB-E645-AB35-A8C931B24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AFC913-EC2D-1741-B487-53AD8C75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843E40-38BA-2A40-B0D1-32AAFF4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A5F84A-1739-ED4B-BC3D-DF22A97F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4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C8AAC5-27AF-8644-A2FE-430CE2F3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60EC05B-9420-5D4E-B3AC-DBF426394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9B09EA-9203-C74B-8BC9-0E88635D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AD71EB-53EF-C640-AEB8-20DCB40B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6A4D1D-61C4-0040-8CBB-86697827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31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C15C05C-800C-A546-956B-B0EDAA68E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F65A11B-D207-1444-819E-4E4C249B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AB5C1F-D0F0-4B49-A79C-F9C7F8A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44F49B-F27B-4B45-A694-166B25B3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C5EB24-C5CB-BF48-B944-76748D67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0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4FB76-B299-2A4F-9F54-AF77CE45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9EBBD-9879-1E49-9041-A0227743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407C73-636D-7E4A-9C7D-AB0FB399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39897C-3E43-F547-8228-036E524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4D51DB-018A-E44F-96C1-A3913095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80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E9945-EF8C-B948-A62A-082C92C6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C0ABFA-E766-5448-B0EC-8ECADE37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7E4104-3873-8541-B691-5AA97CA5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47B17A-4780-3540-B2CC-6052600E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D0193F-6691-AD46-BB5C-71ED0BC0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64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98F837-9678-064A-8278-E0E11160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51830-3E5D-0248-B7F4-6969BA094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4946F9-1882-7F48-8605-986F4E818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30F869-C208-DB4C-80C1-588B5DEB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83E95D-8D0B-6746-BB9B-856E534B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E4DA6E-848E-1C4A-9AA0-08D3D7BA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90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409B2-48A7-D34B-879B-81095D1B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2D28F8-14F2-4B47-9DCA-4F31AEAD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3F0FF-0D02-A344-A154-AE5AB015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3241E56-3C9C-1E4F-BC8D-A723C261A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DD4702-FF36-0C40-B2B8-BD26093AB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1E4DFBC-99CA-CC43-8E52-426C37B3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D4E5B9-8B19-4E49-B431-53641962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C776C2C-07C1-824E-A31F-1361A048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6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CD5E4A-A344-514A-8A92-6028FC44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4F48AAF-1D21-9947-A56C-C577CC2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40A1E0-1CD5-E244-9B9B-827708DF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1B085D-536C-F745-B1B9-C897106E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44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0E5785-C31F-C946-B771-4EF50635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34C196C-3BC3-334D-AD07-21A20316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E32F59-5CBD-FA41-A11D-2EEAE94D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6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046F95-DC8C-C548-9B9B-C11CD8C7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86BD07-107D-ED49-AF1D-5FA6CBA1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24A884-9FC1-B54C-ACA9-5C78AB0E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B5BFB8-49E1-B24B-9FE5-4AF9841A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C96940-E462-AB49-BF55-9AE9A5B9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5C0648-ADE6-FE40-888B-C9EE343D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9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B1BB3-5B14-6341-9A83-F1D060B5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EEF87C-8501-6F49-B7D2-B5D5ECACA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6E6EF2-DF82-E545-969F-A69B08A5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F00077-E3C1-7748-8C27-5BA956AF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11E2E8-269E-334C-ABE4-F7D75754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2CCEF9-B841-3A4A-ADF1-D6964476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42012E-13D2-CA4F-8B52-10F93409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1FA7B8-16BC-F740-98E2-239327BF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CF5A23-05A1-CF4E-80F8-1AED71232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C9A-99B6-7E47-86E8-D2BC6105C00F}" type="datetimeFigureOut">
              <a:rPr lang="nb-NO" smtClean="0"/>
              <a:t>14.06.2024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BCD6C5-7F3C-F644-A8AC-215ECDDBA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031674-B2E7-9A41-BDC5-20A1B3EAF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BAEA-4287-DE45-98D5-048B1018E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197B9D">
                <a:lumMod val="100000"/>
              </a:srgbClr>
            </a:gs>
            <a:gs pos="98000">
              <a:srgbClr val="197B9D">
                <a:lumMod val="100000"/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776B5CD-00FE-DC4A-874B-9102D360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357" y="1245141"/>
            <a:ext cx="9375047" cy="355378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A77904C-DFA0-4147-A563-87A26A059646}"/>
              </a:ext>
            </a:extLst>
          </p:cNvPr>
          <p:cNvSpPr txBox="1"/>
          <p:nvPr/>
        </p:nvSpPr>
        <p:spPr>
          <a:xfrm>
            <a:off x="20627" y="4503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>
                <a:solidFill>
                  <a:schemeClr val="bg1"/>
                </a:solidFill>
                <a:latin typeface="Nunito SemiBold" pitchFamily="2" charset="77"/>
              </a:rPr>
              <a:t>Akutt sykdom hos eldre – hva må du vite?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DD95B5F-6C33-4842-BCF2-20BB4AC5436B}"/>
              </a:ext>
            </a:extLst>
          </p:cNvPr>
          <p:cNvSpPr txBox="1"/>
          <p:nvPr/>
        </p:nvSpPr>
        <p:spPr>
          <a:xfrm>
            <a:off x="20627" y="48741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Sammen redder vi liv – førstehjelp for eldre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300CDA4-4603-0F44-AF97-29F7300D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922" y="5930931"/>
            <a:ext cx="3322155" cy="6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4D8155E-BCC0-D34D-8F1E-43DD35EBF9C7}"/>
              </a:ext>
            </a:extLst>
          </p:cNvPr>
          <p:cNvSpPr txBox="1"/>
          <p:nvPr/>
        </p:nvSpPr>
        <p:spPr>
          <a:xfrm>
            <a:off x="1846848" y="1385236"/>
            <a:ext cx="7220150" cy="133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6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Plutselige endringer</a:t>
            </a:r>
            <a:endParaRPr lang="nb-NO" sz="60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EF0EB2C-ACD0-E14C-8E6A-DA719525F147}"/>
              </a:ext>
            </a:extLst>
          </p:cNvPr>
          <p:cNvSpPr txBox="1"/>
          <p:nvPr/>
        </p:nvSpPr>
        <p:spPr>
          <a:xfrm>
            <a:off x="1846848" y="2569143"/>
            <a:ext cx="5988116" cy="133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6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er IKKE normalt! 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12254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"/>
            <a:ext cx="12192000" cy="68565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Hjerteinfarkt</a:t>
            </a:r>
          </a:p>
        </p:txBody>
      </p:sp>
    </p:spTree>
    <p:extLst>
      <p:ext uri="{BB962C8B-B14F-4D97-AF65-F5344CB8AC3E}">
        <p14:creationId xmlns:p14="http://schemas.microsoft.com/office/powerpoint/2010/main" val="5016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1"/>
            <a:ext cx="12191999" cy="68565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Symptomer på hjerteinfarkt</a:t>
            </a:r>
          </a:p>
        </p:txBody>
      </p:sp>
    </p:spTree>
    <p:extLst>
      <p:ext uri="{BB962C8B-B14F-4D97-AF65-F5344CB8AC3E}">
        <p14:creationId xmlns:p14="http://schemas.microsoft.com/office/powerpoint/2010/main" val="373262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2"/>
            <a:ext cx="12191999" cy="685655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F58A8D-6A19-CF4D-A8DF-F2954F81BC40}"/>
              </a:ext>
            </a:extLst>
          </p:cNvPr>
          <p:cNvSpPr txBox="1"/>
          <p:nvPr/>
        </p:nvSpPr>
        <p:spPr>
          <a:xfrm>
            <a:off x="7436197" y="679915"/>
            <a:ext cx="1111037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Svimmel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59A8C42-E06B-3242-A932-C9E45EF2840B}"/>
              </a:ext>
            </a:extLst>
          </p:cNvPr>
          <p:cNvSpPr txBox="1"/>
          <p:nvPr/>
        </p:nvSpPr>
        <p:spPr>
          <a:xfrm>
            <a:off x="3331729" y="679915"/>
            <a:ext cx="1309571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Kaldsvette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090260-E42F-4D44-8998-7B18EE586494}"/>
              </a:ext>
            </a:extLst>
          </p:cNvPr>
          <p:cNvSpPr txBox="1"/>
          <p:nvPr/>
        </p:nvSpPr>
        <p:spPr>
          <a:xfrm>
            <a:off x="7436197" y="1346197"/>
            <a:ext cx="269920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Smerte i skulder, nakke, </a:t>
            </a:r>
            <a:b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kjeve eller arm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5C68864-90CF-7D46-97FD-A61CDE4636EC}"/>
              </a:ext>
            </a:extLst>
          </p:cNvPr>
          <p:cNvSpPr txBox="1"/>
          <p:nvPr/>
        </p:nvSpPr>
        <p:spPr>
          <a:xfrm>
            <a:off x="2931963" y="1484696"/>
            <a:ext cx="168797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Kortpustethet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7C732EA-E448-E24D-89E8-AF7C5B765084}"/>
              </a:ext>
            </a:extLst>
          </p:cNvPr>
          <p:cNvSpPr txBox="1"/>
          <p:nvPr/>
        </p:nvSpPr>
        <p:spPr>
          <a:xfrm>
            <a:off x="7436196" y="2408728"/>
            <a:ext cx="2699205" cy="646331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Hjertebank, uregelmessig rytme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040820B-BD05-D140-AB8C-042C23BDF056}"/>
              </a:ext>
            </a:extLst>
          </p:cNvPr>
          <p:cNvSpPr txBox="1"/>
          <p:nvPr/>
        </p:nvSpPr>
        <p:spPr>
          <a:xfrm>
            <a:off x="3057091" y="2408728"/>
            <a:ext cx="1562843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Magesmerte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BB26E4-7176-FE44-B735-A81B47343F82}"/>
              </a:ext>
            </a:extLst>
          </p:cNvPr>
          <p:cNvSpPr txBox="1"/>
          <p:nvPr/>
        </p:nvSpPr>
        <p:spPr>
          <a:xfrm>
            <a:off x="7436197" y="3146971"/>
            <a:ext cx="2275694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Kvalme og oppkast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217173-2F3F-9143-9555-7BFC67EA0096}"/>
              </a:ext>
            </a:extLst>
          </p:cNvPr>
          <p:cNvSpPr txBox="1"/>
          <p:nvPr/>
        </p:nvSpPr>
        <p:spPr>
          <a:xfrm>
            <a:off x="2452157" y="3144183"/>
            <a:ext cx="2188484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Blek eller klam hud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D8254B9-AFAB-3E49-800B-ECEACF1DB363}"/>
              </a:ext>
            </a:extLst>
          </p:cNvPr>
          <p:cNvSpPr txBox="1"/>
          <p:nvPr/>
        </p:nvSpPr>
        <p:spPr>
          <a:xfrm>
            <a:off x="3750110" y="3879638"/>
            <a:ext cx="869824" cy="369332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Slapp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F8AFE84-5DA6-183D-E743-B630C4F15702}"/>
              </a:ext>
            </a:extLst>
          </p:cNvPr>
          <p:cNvSpPr txBox="1"/>
          <p:nvPr/>
        </p:nvSpPr>
        <p:spPr>
          <a:xfrm>
            <a:off x="7572068" y="3750590"/>
            <a:ext cx="186830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Sykdomsfølelse</a:t>
            </a:r>
          </a:p>
        </p:txBody>
      </p:sp>
    </p:spTree>
    <p:extLst>
      <p:ext uri="{BB962C8B-B14F-4D97-AF65-F5344CB8AC3E}">
        <p14:creationId xmlns:p14="http://schemas.microsoft.com/office/powerpoint/2010/main" val="28815551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42"/>
            <a:ext cx="12197638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Hjerneslag</a:t>
            </a:r>
          </a:p>
        </p:txBody>
      </p:sp>
    </p:spTree>
    <p:extLst>
      <p:ext uri="{BB962C8B-B14F-4D97-AF65-F5344CB8AC3E}">
        <p14:creationId xmlns:p14="http://schemas.microsoft.com/office/powerpoint/2010/main" val="26945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300"/>
            <a:ext cx="12191997" cy="685655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F58A8D-6A19-CF4D-A8DF-F2954F81BC40}"/>
              </a:ext>
            </a:extLst>
          </p:cNvPr>
          <p:cNvSpPr txBox="1"/>
          <p:nvPr/>
        </p:nvSpPr>
        <p:spPr>
          <a:xfrm>
            <a:off x="7618475" y="546901"/>
            <a:ext cx="3611500" cy="646331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1. PRATE</a:t>
            </a:r>
          </a:p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Si en sammenhengende setning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090260-E42F-4D44-8998-7B18EE586494}"/>
              </a:ext>
            </a:extLst>
          </p:cNvPr>
          <p:cNvSpPr txBox="1"/>
          <p:nvPr/>
        </p:nvSpPr>
        <p:spPr>
          <a:xfrm>
            <a:off x="8000850" y="2782669"/>
            <a:ext cx="3611500" cy="646331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2. SMILE</a:t>
            </a:r>
          </a:p>
          <a:p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Smil, le, eller vise tennene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217173-2F3F-9143-9555-7BFC67EA0096}"/>
              </a:ext>
            </a:extLst>
          </p:cNvPr>
          <p:cNvSpPr txBox="1"/>
          <p:nvPr/>
        </p:nvSpPr>
        <p:spPr>
          <a:xfrm>
            <a:off x="657224" y="421342"/>
            <a:ext cx="1768853" cy="923330"/>
          </a:xfrm>
          <a:prstGeom prst="rect">
            <a:avLst/>
          </a:prstGeom>
          <a:gradFill flip="none" rotWithShape="1">
            <a:gsLst>
              <a:gs pos="0">
                <a:srgbClr val="197B9D">
                  <a:shade val="30000"/>
                  <a:satMod val="115000"/>
                </a:srgbClr>
              </a:gs>
              <a:gs pos="50000">
                <a:srgbClr val="197B9D">
                  <a:shade val="67500"/>
                  <a:satMod val="115000"/>
                </a:srgbClr>
              </a:gs>
              <a:gs pos="100000">
                <a:srgbClr val="197B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3. LØFTE</a:t>
            </a:r>
          </a:p>
          <a:p>
            <a:pPr algn="r"/>
            <a:r>
              <a:rPr lang="nb-NO" dirty="0">
                <a:solidFill>
                  <a:schemeClr val="bg1"/>
                </a:solidFill>
                <a:latin typeface="Clear Sans Medium" panose="020B0503030202020304" pitchFamily="34" charset="0"/>
                <a:cs typeface="Clear Sans Medium" panose="020B0503030202020304" pitchFamily="34" charset="0"/>
              </a:rPr>
              <a:t>Løfte begge armene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B543FD-08B9-3C48-AFA2-12BD4ABCC43F}"/>
              </a:ext>
            </a:extLst>
          </p:cNvPr>
          <p:cNvSpPr txBox="1"/>
          <p:nvPr/>
        </p:nvSpPr>
        <p:spPr>
          <a:xfrm>
            <a:off x="7618475" y="1344672"/>
            <a:ext cx="361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Redusert taleevne: Snakker utydelig eller finner ikke riktige ord. Klarer å snakke, men forstår ikke andres tale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EF027DF-05F8-9240-9AD5-CAA46D80B23B}"/>
              </a:ext>
            </a:extLst>
          </p:cNvPr>
          <p:cNvSpPr txBox="1"/>
          <p:nvPr/>
        </p:nvSpPr>
        <p:spPr>
          <a:xfrm>
            <a:off x="8820258" y="3575888"/>
            <a:ext cx="279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Lammelser i halve ansiktet:</a:t>
            </a:r>
          </a:p>
          <a:p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Klarer bare å trekke opp den ene munnviken. Skjevt smil.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033C3F6-6DE7-9049-85DF-D4960D0AC164}"/>
              </a:ext>
            </a:extLst>
          </p:cNvPr>
          <p:cNvSpPr txBox="1"/>
          <p:nvPr/>
        </p:nvSpPr>
        <p:spPr>
          <a:xfrm>
            <a:off x="657224" y="1455351"/>
            <a:ext cx="176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Nedsatt førlighet:</a:t>
            </a:r>
          </a:p>
          <a:p>
            <a:pPr algn="r"/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Klarer ikke å løfte begge armene </a:t>
            </a:r>
            <a:b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nb-NO" sz="1400" dirty="0">
                <a:solidFill>
                  <a:srgbClr val="197B9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over hodet</a:t>
            </a:r>
          </a:p>
        </p:txBody>
      </p:sp>
    </p:spTree>
    <p:extLst>
      <p:ext uri="{BB962C8B-B14F-4D97-AF65-F5344CB8AC3E}">
        <p14:creationId xmlns:p14="http://schemas.microsoft.com/office/powerpoint/2010/main" val="118559020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35" y="1442"/>
            <a:ext cx="12191997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Bevisstløs person</a:t>
            </a:r>
          </a:p>
        </p:txBody>
      </p:sp>
    </p:spTree>
    <p:extLst>
      <p:ext uri="{BB962C8B-B14F-4D97-AF65-F5344CB8AC3E}">
        <p14:creationId xmlns:p14="http://schemas.microsoft.com/office/powerpoint/2010/main" val="285660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35" y="1442"/>
            <a:ext cx="12191997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Puster</a:t>
            </a:r>
          </a:p>
        </p:txBody>
      </p:sp>
    </p:spTree>
    <p:extLst>
      <p:ext uri="{BB962C8B-B14F-4D97-AF65-F5344CB8AC3E}">
        <p14:creationId xmlns:p14="http://schemas.microsoft.com/office/powerpoint/2010/main" val="8921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1"/>
            <a:ext cx="12191999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Stabilt sideleie</a:t>
            </a:r>
          </a:p>
        </p:txBody>
      </p:sp>
    </p:spTree>
    <p:extLst>
      <p:ext uri="{BB962C8B-B14F-4D97-AF65-F5344CB8AC3E}">
        <p14:creationId xmlns:p14="http://schemas.microsoft.com/office/powerpoint/2010/main" val="1634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42"/>
            <a:ext cx="12191997" cy="685655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7C14BAC-C8A5-984E-8A0D-9A0A6301D250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rgbClr val="197B9D"/>
                </a:solidFill>
                <a:latin typeface="Nunito SemiBold" pitchFamily="2" charset="77"/>
              </a:rPr>
              <a:t>Varsle – ring 113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254003C-D7AE-2D46-8DAB-FD8E35A9792B}"/>
              </a:ext>
            </a:extLst>
          </p:cNvPr>
          <p:cNvCxnSpPr/>
          <p:nvPr/>
        </p:nvCxnSpPr>
        <p:spPr>
          <a:xfrm>
            <a:off x="2862470" y="1299501"/>
            <a:ext cx="6732104" cy="0"/>
          </a:xfrm>
          <a:prstGeom prst="line">
            <a:avLst/>
          </a:prstGeom>
          <a:ln w="38100">
            <a:solidFill>
              <a:srgbClr val="197B9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e 6">
            <a:extLst>
              <a:ext uri="{FF2B5EF4-FFF2-40B4-BE49-F238E27FC236}">
                <a16:creationId xmlns:a16="http://schemas.microsoft.com/office/drawing/2014/main" id="{AC35A02E-9BDC-BF4D-9E5B-31E0C85902A2}"/>
              </a:ext>
            </a:extLst>
          </p:cNvPr>
          <p:cNvGrpSpPr/>
          <p:nvPr/>
        </p:nvGrpSpPr>
        <p:grpSpPr>
          <a:xfrm>
            <a:off x="2220434" y="1299501"/>
            <a:ext cx="1318509" cy="995426"/>
            <a:chOff x="2220434" y="1299501"/>
            <a:chExt cx="1318509" cy="995426"/>
          </a:xfrm>
        </p:grpSpPr>
        <p:sp>
          <p:nvSpPr>
            <p:cNvPr id="6" name="Pil ned 5">
              <a:extLst>
                <a:ext uri="{FF2B5EF4-FFF2-40B4-BE49-F238E27FC236}">
                  <a16:creationId xmlns:a16="http://schemas.microsoft.com/office/drawing/2014/main" id="{55DFAEA6-1FD1-8745-AE05-AFFEA3D070F1}"/>
                </a:ext>
              </a:extLst>
            </p:cNvPr>
            <p:cNvSpPr/>
            <p:nvPr/>
          </p:nvSpPr>
          <p:spPr>
            <a:xfrm>
              <a:off x="2856830" y="1299501"/>
              <a:ext cx="45719" cy="555803"/>
            </a:xfrm>
            <a:prstGeom prst="downArrow">
              <a:avLst/>
            </a:prstGeom>
            <a:solidFill>
              <a:srgbClr val="197B9D"/>
            </a:solidFill>
            <a:ln>
              <a:solidFill>
                <a:srgbClr val="197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6BC075AC-4DDA-0B4E-A7DF-5C73C0A0647A}"/>
                </a:ext>
              </a:extLst>
            </p:cNvPr>
            <p:cNvSpPr txBox="1"/>
            <p:nvPr/>
          </p:nvSpPr>
          <p:spPr>
            <a:xfrm>
              <a:off x="2220434" y="1833262"/>
              <a:ext cx="1318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b="1" dirty="0">
                  <a:solidFill>
                    <a:srgbClr val="197B9D"/>
                  </a:solidFill>
                  <a:latin typeface="Nunito SemiBold" pitchFamily="2" charset="77"/>
                </a:rPr>
                <a:t>Puster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48A23464-08BF-124B-BAF6-0B5427644017}"/>
              </a:ext>
            </a:extLst>
          </p:cNvPr>
          <p:cNvGrpSpPr/>
          <p:nvPr/>
        </p:nvGrpSpPr>
        <p:grpSpPr>
          <a:xfrm>
            <a:off x="1716810" y="2272884"/>
            <a:ext cx="2325756" cy="1067451"/>
            <a:chOff x="1716810" y="2272884"/>
            <a:chExt cx="2325756" cy="1067451"/>
          </a:xfrm>
        </p:grpSpPr>
        <p:sp>
          <p:nvSpPr>
            <p:cNvPr id="26" name="Pil ned 25">
              <a:extLst>
                <a:ext uri="{FF2B5EF4-FFF2-40B4-BE49-F238E27FC236}">
                  <a16:creationId xmlns:a16="http://schemas.microsoft.com/office/drawing/2014/main" id="{842FEA03-2640-064B-B00D-65621F0B916D}"/>
                </a:ext>
              </a:extLst>
            </p:cNvPr>
            <p:cNvSpPr/>
            <p:nvPr/>
          </p:nvSpPr>
          <p:spPr>
            <a:xfrm>
              <a:off x="2856830" y="2272884"/>
              <a:ext cx="45719" cy="555803"/>
            </a:xfrm>
            <a:prstGeom prst="downArrow">
              <a:avLst/>
            </a:prstGeom>
            <a:solidFill>
              <a:srgbClr val="197B9D"/>
            </a:solidFill>
            <a:ln>
              <a:solidFill>
                <a:srgbClr val="197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BC401690-4BB0-D54D-ACB7-73D52F49DA67}"/>
                </a:ext>
              </a:extLst>
            </p:cNvPr>
            <p:cNvSpPr txBox="1"/>
            <p:nvPr/>
          </p:nvSpPr>
          <p:spPr>
            <a:xfrm>
              <a:off x="1716810" y="2878670"/>
              <a:ext cx="2325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b="1" dirty="0">
                  <a:solidFill>
                    <a:srgbClr val="197B9D"/>
                  </a:solidFill>
                  <a:latin typeface="Nunito SemiBold" pitchFamily="2" charset="77"/>
                </a:rPr>
                <a:t>Stabilt sideleie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CEF05828-8E11-5840-8E73-EE3E5DC17ECB}"/>
              </a:ext>
            </a:extLst>
          </p:cNvPr>
          <p:cNvGrpSpPr/>
          <p:nvPr/>
        </p:nvGrpSpPr>
        <p:grpSpPr>
          <a:xfrm>
            <a:off x="8507896" y="1299501"/>
            <a:ext cx="2140890" cy="995426"/>
            <a:chOff x="1802296" y="1299501"/>
            <a:chExt cx="2140890" cy="995426"/>
          </a:xfrm>
        </p:grpSpPr>
        <p:sp>
          <p:nvSpPr>
            <p:cNvPr id="29" name="Pil ned 28">
              <a:extLst>
                <a:ext uri="{FF2B5EF4-FFF2-40B4-BE49-F238E27FC236}">
                  <a16:creationId xmlns:a16="http://schemas.microsoft.com/office/drawing/2014/main" id="{252E8761-A6DC-444C-9910-ED6728B27A9F}"/>
                </a:ext>
              </a:extLst>
            </p:cNvPr>
            <p:cNvSpPr/>
            <p:nvPr/>
          </p:nvSpPr>
          <p:spPr>
            <a:xfrm>
              <a:off x="2856830" y="1299501"/>
              <a:ext cx="45719" cy="555803"/>
            </a:xfrm>
            <a:prstGeom prst="downArrow">
              <a:avLst/>
            </a:prstGeom>
            <a:solidFill>
              <a:srgbClr val="197B9D"/>
            </a:solidFill>
            <a:ln>
              <a:solidFill>
                <a:srgbClr val="197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B0BF24B7-8A6D-3C49-A515-F07FAAC2D0F4}"/>
                </a:ext>
              </a:extLst>
            </p:cNvPr>
            <p:cNvSpPr txBox="1"/>
            <p:nvPr/>
          </p:nvSpPr>
          <p:spPr>
            <a:xfrm>
              <a:off x="1802296" y="1833262"/>
              <a:ext cx="214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b="1" dirty="0">
                  <a:solidFill>
                    <a:srgbClr val="D96662"/>
                  </a:solidFill>
                  <a:latin typeface="Nunito SemiBold" pitchFamily="2" charset="77"/>
                </a:rPr>
                <a:t>Puster ikke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E43FC997-4663-7046-A962-7F4B64E822C6}"/>
              </a:ext>
            </a:extLst>
          </p:cNvPr>
          <p:cNvGrpSpPr/>
          <p:nvPr/>
        </p:nvGrpSpPr>
        <p:grpSpPr>
          <a:xfrm>
            <a:off x="7702817" y="2279510"/>
            <a:ext cx="3810663" cy="1060825"/>
            <a:chOff x="986623" y="2272884"/>
            <a:chExt cx="3810663" cy="1060825"/>
          </a:xfrm>
        </p:grpSpPr>
        <p:sp>
          <p:nvSpPr>
            <p:cNvPr id="32" name="Pil ned 31">
              <a:extLst>
                <a:ext uri="{FF2B5EF4-FFF2-40B4-BE49-F238E27FC236}">
                  <a16:creationId xmlns:a16="http://schemas.microsoft.com/office/drawing/2014/main" id="{37719B02-06CE-5540-B1D6-ACF55D3D38DC}"/>
                </a:ext>
              </a:extLst>
            </p:cNvPr>
            <p:cNvSpPr/>
            <p:nvPr/>
          </p:nvSpPr>
          <p:spPr>
            <a:xfrm>
              <a:off x="2856830" y="2272884"/>
              <a:ext cx="45719" cy="555803"/>
            </a:xfrm>
            <a:prstGeom prst="downArrow">
              <a:avLst/>
            </a:prstGeom>
            <a:solidFill>
              <a:srgbClr val="D96662"/>
            </a:solidFill>
            <a:ln>
              <a:solidFill>
                <a:srgbClr val="D966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D9EA6404-50F5-754A-ABE1-5E7AD489C2EE}"/>
                </a:ext>
              </a:extLst>
            </p:cNvPr>
            <p:cNvSpPr txBox="1"/>
            <p:nvPr/>
          </p:nvSpPr>
          <p:spPr>
            <a:xfrm>
              <a:off x="986623" y="2872044"/>
              <a:ext cx="3810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b="1" dirty="0">
                  <a:solidFill>
                    <a:srgbClr val="D96662"/>
                  </a:solidFill>
                  <a:latin typeface="Nunito SemiBold" pitchFamily="2" charset="77"/>
                </a:rPr>
                <a:t>Hjerte,- lungeredning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E8CE8D1C-0DC4-F641-AE1E-B4159ACB403F}"/>
              </a:ext>
            </a:extLst>
          </p:cNvPr>
          <p:cNvGrpSpPr/>
          <p:nvPr/>
        </p:nvGrpSpPr>
        <p:grpSpPr>
          <a:xfrm>
            <a:off x="7702817" y="3253545"/>
            <a:ext cx="3810663" cy="1060825"/>
            <a:chOff x="986623" y="2272884"/>
            <a:chExt cx="3810663" cy="1060825"/>
          </a:xfrm>
        </p:grpSpPr>
        <p:sp>
          <p:nvSpPr>
            <p:cNvPr id="35" name="Pil ned 34">
              <a:extLst>
                <a:ext uri="{FF2B5EF4-FFF2-40B4-BE49-F238E27FC236}">
                  <a16:creationId xmlns:a16="http://schemas.microsoft.com/office/drawing/2014/main" id="{2BBA038A-47BD-F14F-8C06-BD2B3293B525}"/>
                </a:ext>
              </a:extLst>
            </p:cNvPr>
            <p:cNvSpPr/>
            <p:nvPr/>
          </p:nvSpPr>
          <p:spPr>
            <a:xfrm>
              <a:off x="2856830" y="2272884"/>
              <a:ext cx="45719" cy="555803"/>
            </a:xfrm>
            <a:prstGeom prst="downArrow">
              <a:avLst/>
            </a:prstGeom>
            <a:solidFill>
              <a:srgbClr val="D96662"/>
            </a:solidFill>
            <a:ln>
              <a:solidFill>
                <a:srgbClr val="D966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DCC51293-7111-294A-98C3-61A142D333E8}"/>
                </a:ext>
              </a:extLst>
            </p:cNvPr>
            <p:cNvSpPr txBox="1"/>
            <p:nvPr/>
          </p:nvSpPr>
          <p:spPr>
            <a:xfrm>
              <a:off x="986623" y="2872044"/>
              <a:ext cx="3810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b="1" dirty="0">
                  <a:solidFill>
                    <a:srgbClr val="D96662"/>
                  </a:solidFill>
                  <a:latin typeface="Nunito SemiBold" pitchFamily="2" charset="77"/>
                </a:rPr>
                <a:t>Eventuelt hjertestarter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2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En nasjonal dugnad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5586CF8-F89E-3748-A9E2-40EB2B07BC9C}"/>
              </a:ext>
            </a:extLst>
          </p:cNvPr>
          <p:cNvSpPr txBox="1"/>
          <p:nvPr/>
        </p:nvSpPr>
        <p:spPr>
          <a:xfrm>
            <a:off x="2910038" y="1828800"/>
            <a:ext cx="637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rgbClr val="197B9D"/>
                </a:solidFill>
                <a:latin typeface="Nunito SemiBold" pitchFamily="2" charset="77"/>
              </a:rPr>
              <a:t>Flere mennesker skal overleve akutt sykdom og skade, uten alvorlige funksjonstap</a:t>
            </a:r>
            <a:endParaRPr lang="nb-NO" sz="3200" dirty="0">
              <a:solidFill>
                <a:srgbClr val="197B9D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BB4EC10-8DD9-804E-AFC6-DA2F334C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41" y="3858327"/>
            <a:ext cx="4572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35" y="1442"/>
            <a:ext cx="12191997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D96662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Puster ikke</a:t>
            </a:r>
          </a:p>
        </p:txBody>
      </p:sp>
    </p:spTree>
    <p:extLst>
      <p:ext uri="{BB962C8B-B14F-4D97-AF65-F5344CB8AC3E}">
        <p14:creationId xmlns:p14="http://schemas.microsoft.com/office/powerpoint/2010/main" val="352644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35" y="1442"/>
            <a:ext cx="12191997" cy="685655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D96662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Hjerte,-lungeredning</a:t>
            </a:r>
          </a:p>
        </p:txBody>
      </p:sp>
    </p:spTree>
    <p:extLst>
      <p:ext uri="{BB962C8B-B14F-4D97-AF65-F5344CB8AC3E}">
        <p14:creationId xmlns:p14="http://schemas.microsoft.com/office/powerpoint/2010/main" val="15516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34" y="1442"/>
            <a:ext cx="12191995" cy="685655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5638" y="514671"/>
            <a:ext cx="12192000" cy="784830"/>
          </a:xfrm>
          <a:prstGeom prst="rect">
            <a:avLst/>
          </a:prstGeom>
          <a:solidFill>
            <a:srgbClr val="D96662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Hjertestarter</a:t>
            </a:r>
          </a:p>
        </p:txBody>
      </p:sp>
    </p:spTree>
    <p:extLst>
      <p:ext uri="{BB962C8B-B14F-4D97-AF65-F5344CB8AC3E}">
        <p14:creationId xmlns:p14="http://schemas.microsoft.com/office/powerpoint/2010/main" val="164903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4D8155E-BCC0-D34D-8F1E-43DD35EBF9C7}"/>
              </a:ext>
            </a:extLst>
          </p:cNvPr>
          <p:cNvSpPr txBox="1"/>
          <p:nvPr/>
        </p:nvSpPr>
        <p:spPr>
          <a:xfrm>
            <a:off x="0" y="1385236"/>
            <a:ext cx="12192000" cy="17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8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Ikke vent og se</a:t>
            </a:r>
            <a:endParaRPr lang="nb-NO" sz="80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EF0EB2C-ACD0-E14C-8E6A-DA719525F147}"/>
              </a:ext>
            </a:extLst>
          </p:cNvPr>
          <p:cNvSpPr txBox="1"/>
          <p:nvPr/>
        </p:nvSpPr>
        <p:spPr>
          <a:xfrm>
            <a:off x="-1" y="2857144"/>
            <a:ext cx="12191999" cy="17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80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– ring 113</a:t>
            </a:r>
            <a:endParaRPr lang="nb-NO" sz="8000" dirty="0"/>
          </a:p>
        </p:txBody>
      </p:sp>
    </p:spTree>
    <p:extLst>
      <p:ext uri="{BB962C8B-B14F-4D97-AF65-F5344CB8AC3E}">
        <p14:creationId xmlns:p14="http://schemas.microsoft.com/office/powerpoint/2010/main" val="31126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800"/>
            <a:ext cx="12192000" cy="684784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Last ned 113-appen</a:t>
            </a:r>
          </a:p>
        </p:txBody>
      </p:sp>
    </p:spTree>
    <p:extLst>
      <p:ext uri="{BB962C8B-B14F-4D97-AF65-F5344CB8AC3E}">
        <p14:creationId xmlns:p14="http://schemas.microsoft.com/office/powerpoint/2010/main" val="166330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4D8155E-BCC0-D34D-8F1E-43DD35EBF9C7}"/>
              </a:ext>
            </a:extLst>
          </p:cNvPr>
          <p:cNvSpPr txBox="1"/>
          <p:nvPr/>
        </p:nvSpPr>
        <p:spPr>
          <a:xfrm>
            <a:off x="1846847" y="1905000"/>
            <a:ext cx="9929035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Minst 12 000 hjerneslag i året, gjennomsnittsalder 75 år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7435B25-4679-9A42-B614-40B742FE8B03}"/>
              </a:ext>
            </a:extLst>
          </p:cNvPr>
          <p:cNvSpPr txBox="1"/>
          <p:nvPr/>
        </p:nvSpPr>
        <p:spPr>
          <a:xfrm>
            <a:off x="1846847" y="2805361"/>
            <a:ext cx="10151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Minst 12 000 hjerteinfarkt i året, gjennomsnittsalder 70 år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E069BCF-63AF-7D45-B55C-95E77F80C8F1}"/>
              </a:ext>
            </a:extLst>
          </p:cNvPr>
          <p:cNvSpPr txBox="1"/>
          <p:nvPr/>
        </p:nvSpPr>
        <p:spPr>
          <a:xfrm>
            <a:off x="1846848" y="3821024"/>
            <a:ext cx="915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 err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</a:t>
            </a: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3 500 hjertestans i året, gjennomsnittsalder 66 år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FD673E3-DA90-314C-84A8-0E9B82F16330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Over 1 million alderspensjonister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A3A4A2A-42DD-EF43-8677-95FC3A62CC38}"/>
              </a:ext>
            </a:extLst>
          </p:cNvPr>
          <p:cNvSpPr txBox="1"/>
          <p:nvPr/>
        </p:nvSpPr>
        <p:spPr>
          <a:xfrm>
            <a:off x="1924216" y="4836687"/>
            <a:ext cx="90774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Eldre er også utsatt for andre akuttmedisinske tilstander, akutt funksjonssvikt og akutte skader.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9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"/>
            <a:ext cx="12191999" cy="68565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Blålyssymptomene</a:t>
            </a:r>
          </a:p>
        </p:txBody>
      </p:sp>
    </p:spTree>
    <p:extLst>
      <p:ext uri="{BB962C8B-B14F-4D97-AF65-F5344CB8AC3E}">
        <p14:creationId xmlns:p14="http://schemas.microsoft.com/office/powerpoint/2010/main" val="3860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"/>
            <a:ext cx="12191999" cy="68565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Når ville du ringt 113?</a:t>
            </a:r>
          </a:p>
        </p:txBody>
      </p:sp>
    </p:spTree>
    <p:extLst>
      <p:ext uri="{BB962C8B-B14F-4D97-AF65-F5344CB8AC3E}">
        <p14:creationId xmlns:p14="http://schemas.microsoft.com/office/powerpoint/2010/main" val="40651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CA3AD3D-7C0F-554F-9D95-56D195985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1" t="3273" r="2297" b="2489"/>
          <a:stretch/>
        </p:blipFill>
        <p:spPr>
          <a:xfrm rot="383457">
            <a:off x="6016317" y="414711"/>
            <a:ext cx="4396331" cy="6028575"/>
          </a:xfrm>
          <a:prstGeom prst="rect">
            <a:avLst/>
          </a:prstGeom>
          <a:effectLst>
            <a:outerShdw blurRad="50800" dist="38100" sx="102118" sy="102118" algn="l" rotWithShape="0">
              <a:prstClr val="black">
                <a:alpha val="16880"/>
              </a:prst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77DD20E-61E0-6F48-8D1E-2C3E560FF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" t="3369" r="3621" b="3298"/>
          <a:stretch/>
        </p:blipFill>
        <p:spPr>
          <a:xfrm rot="383457">
            <a:off x="1635936" y="353950"/>
            <a:ext cx="4429920" cy="6150097"/>
          </a:xfrm>
          <a:prstGeom prst="rect">
            <a:avLst/>
          </a:prstGeom>
          <a:effectLst>
            <a:outerShdw blurRad="50800" dist="38100" sx="102118" sy="102118" algn="l" rotWithShape="0">
              <a:prstClr val="black">
                <a:alpha val="1688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81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B2852D-438D-344E-993E-64C2BF14F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"/>
            <a:ext cx="12191999" cy="68565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3CD929-28AE-A045-9F6A-BD71617666A8}"/>
              </a:ext>
            </a:extLst>
          </p:cNvPr>
          <p:cNvSpPr txBox="1"/>
          <p:nvPr/>
        </p:nvSpPr>
        <p:spPr>
          <a:xfrm>
            <a:off x="1378" y="514671"/>
            <a:ext cx="12192000" cy="784830"/>
          </a:xfrm>
          <a:prstGeom prst="rect">
            <a:avLst/>
          </a:prstGeom>
          <a:solidFill>
            <a:srgbClr val="197B9D">
              <a:alpha val="7961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500" b="1" dirty="0">
                <a:solidFill>
                  <a:schemeClr val="bg1"/>
                </a:solidFill>
                <a:latin typeface="Nunito SemiBold" pitchFamily="2" charset="77"/>
              </a:rPr>
              <a:t>Akutt funksjonssvikt</a:t>
            </a:r>
          </a:p>
        </p:txBody>
      </p:sp>
    </p:spTree>
    <p:extLst>
      <p:ext uri="{BB962C8B-B14F-4D97-AF65-F5344CB8AC3E}">
        <p14:creationId xmlns:p14="http://schemas.microsoft.com/office/powerpoint/2010/main" val="102947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97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4D8155E-BCC0-D34D-8F1E-43DD35EBF9C7}"/>
              </a:ext>
            </a:extLst>
          </p:cNvPr>
          <p:cNvSpPr txBox="1"/>
          <p:nvPr/>
        </p:nvSpPr>
        <p:spPr>
          <a:xfrm>
            <a:off x="1846848" y="1905000"/>
            <a:ext cx="10011476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Ikke typiske symptomer ved akutt sykdom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7435B25-4679-9A42-B614-40B742FE8B03}"/>
              </a:ext>
            </a:extLst>
          </p:cNvPr>
          <p:cNvSpPr txBox="1"/>
          <p:nvPr/>
        </p:nvSpPr>
        <p:spPr>
          <a:xfrm>
            <a:off x="1846847" y="2805361"/>
            <a:ext cx="97612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Svikt i evnen til å utføre dagliglivets funksjoner </a:t>
            </a:r>
            <a:b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som utvikler seg over kort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Akutt forvirring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44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4CAC5F11C73442B03AF4203AFFB91D" ma:contentTypeVersion="15" ma:contentTypeDescription="Opprett et nytt dokument." ma:contentTypeScope="" ma:versionID="d5a4487b846683dd75450e1f879bb68d">
  <xsd:schema xmlns:xsd="http://www.w3.org/2001/XMLSchema" xmlns:xs="http://www.w3.org/2001/XMLSchema" xmlns:p="http://schemas.microsoft.com/office/2006/metadata/properties" xmlns:ns2="7f98f2cc-03d8-4c22-9c8d-5169327a06a7" xmlns:ns3="89549a16-2681-4d5f-a123-33c52a9135b0" targetNamespace="http://schemas.microsoft.com/office/2006/metadata/properties" ma:root="true" ma:fieldsID="607e26c33e1eec5770dcfb9ad001ca0c" ns2:_="" ns3:_="">
    <xsd:import namespace="7f98f2cc-03d8-4c22-9c8d-5169327a06a7"/>
    <xsd:import namespace="89549a16-2681-4d5f-a123-33c52a913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8f2cc-03d8-4c22-9c8d-5169327a0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8b570837-867a-4a0f-886c-a56d4a8af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49a16-2681-4d5f-a123-33c52a913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1a888e-7e8a-4da5-80d6-79976cd5a7de}" ma:internalName="TaxCatchAll" ma:showField="CatchAllData" ma:web="89549a16-2681-4d5f-a123-33c52a913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549a16-2681-4d5f-a123-33c52a9135b0" xsi:nil="true"/>
    <lcf76f155ced4ddcb4097134ff3c332f xmlns="7f98f2cc-03d8-4c22-9c8d-5169327a06a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BD411-2659-4580-8573-EF3CD8377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8f2cc-03d8-4c22-9c8d-5169327a06a7"/>
    <ds:schemaRef ds:uri="89549a16-2681-4d5f-a123-33c52a913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E83606-2F34-4F6B-96C8-3290CA67895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89549a16-2681-4d5f-a123-33c52a9135b0"/>
    <ds:schemaRef ds:uri="7f98f2cc-03d8-4c22-9c8d-5169327a06a7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3941DF-4E7A-4B1C-A716-EDECEC27B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2208</Words>
  <Application>Microsoft Office PowerPoint</Application>
  <PresentationFormat>Widescreen</PresentationFormat>
  <Paragraphs>188</Paragraphs>
  <Slides>23</Slides>
  <Notes>22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Clear Sans</vt:lpstr>
      <vt:lpstr>Clear Sans Medium</vt:lpstr>
      <vt:lpstr>Nunito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Aspli</dc:creator>
  <cp:lastModifiedBy>Birte Skjelten</cp:lastModifiedBy>
  <cp:revision>40</cp:revision>
  <dcterms:created xsi:type="dcterms:W3CDTF">2022-03-10T17:04:02Z</dcterms:created>
  <dcterms:modified xsi:type="dcterms:W3CDTF">2024-06-14T09:09:00Z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0x010100554CAC5F11C73442B03AF4203AFFB91D</vt:lpwstr>
  </property>
</Properties>
</file>