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86"/>
  </p:notesMasterIdLst>
  <p:sldIdLst>
    <p:sldId id="384" r:id="rId2"/>
    <p:sldId id="256" r:id="rId3"/>
    <p:sldId id="385" r:id="rId4"/>
    <p:sldId id="386" r:id="rId5"/>
    <p:sldId id="321" r:id="rId6"/>
    <p:sldId id="322" r:id="rId7"/>
    <p:sldId id="339" r:id="rId8"/>
    <p:sldId id="333" r:id="rId9"/>
    <p:sldId id="350" r:id="rId10"/>
    <p:sldId id="285" r:id="rId11"/>
    <p:sldId id="332" r:id="rId12"/>
    <p:sldId id="383" r:id="rId13"/>
    <p:sldId id="378" r:id="rId14"/>
    <p:sldId id="379" r:id="rId15"/>
    <p:sldId id="380" r:id="rId16"/>
    <p:sldId id="389" r:id="rId17"/>
    <p:sldId id="390" r:id="rId18"/>
    <p:sldId id="391" r:id="rId19"/>
    <p:sldId id="381" r:id="rId20"/>
    <p:sldId id="382" r:id="rId21"/>
    <p:sldId id="377" r:id="rId22"/>
    <p:sldId id="387" r:id="rId23"/>
    <p:sldId id="376" r:id="rId24"/>
    <p:sldId id="375" r:id="rId25"/>
    <p:sldId id="280" r:id="rId26"/>
    <p:sldId id="289" r:id="rId27"/>
    <p:sldId id="299" r:id="rId28"/>
    <p:sldId id="300" r:id="rId29"/>
    <p:sldId id="303" r:id="rId30"/>
    <p:sldId id="301" r:id="rId31"/>
    <p:sldId id="325" r:id="rId32"/>
    <p:sldId id="319" r:id="rId33"/>
    <p:sldId id="304" r:id="rId34"/>
    <p:sldId id="340" r:id="rId35"/>
    <p:sldId id="305" r:id="rId36"/>
    <p:sldId id="295" r:id="rId37"/>
    <p:sldId id="291" r:id="rId38"/>
    <p:sldId id="306" r:id="rId39"/>
    <p:sldId id="311" r:id="rId40"/>
    <p:sldId id="313" r:id="rId41"/>
    <p:sldId id="312" r:id="rId42"/>
    <p:sldId id="342" r:id="rId43"/>
    <p:sldId id="335" r:id="rId44"/>
    <p:sldId id="337" r:id="rId45"/>
    <p:sldId id="263" r:id="rId46"/>
    <p:sldId id="307" r:id="rId47"/>
    <p:sldId id="309" r:id="rId48"/>
    <p:sldId id="316" r:id="rId49"/>
    <p:sldId id="317" r:id="rId50"/>
    <p:sldId id="341" r:id="rId51"/>
    <p:sldId id="296" r:id="rId52"/>
    <p:sldId id="292" r:id="rId53"/>
    <p:sldId id="310" r:id="rId54"/>
    <p:sldId id="324" r:id="rId55"/>
    <p:sldId id="360" r:id="rId56"/>
    <p:sldId id="320" r:id="rId57"/>
    <p:sldId id="326" r:id="rId58"/>
    <p:sldId id="308" r:id="rId59"/>
    <p:sldId id="359" r:id="rId60"/>
    <p:sldId id="361" r:id="rId61"/>
    <p:sldId id="323" r:id="rId62"/>
    <p:sldId id="327" r:id="rId63"/>
    <p:sldId id="343" r:id="rId64"/>
    <p:sldId id="294" r:id="rId65"/>
    <p:sldId id="293" r:id="rId66"/>
    <p:sldId id="328" r:id="rId67"/>
    <p:sldId id="345" r:id="rId68"/>
    <p:sldId id="346" r:id="rId69"/>
    <p:sldId id="347" r:id="rId70"/>
    <p:sldId id="352" r:id="rId71"/>
    <p:sldId id="348" r:id="rId72"/>
    <p:sldId id="349" r:id="rId73"/>
    <p:sldId id="388" r:id="rId74"/>
    <p:sldId id="329" r:id="rId75"/>
    <p:sldId id="330" r:id="rId76"/>
    <p:sldId id="354" r:id="rId77"/>
    <p:sldId id="353" r:id="rId78"/>
    <p:sldId id="344" r:id="rId79"/>
    <p:sldId id="357" r:id="rId80"/>
    <p:sldId id="392" r:id="rId81"/>
    <p:sldId id="356" r:id="rId82"/>
    <p:sldId id="336" r:id="rId83"/>
    <p:sldId id="338" r:id="rId84"/>
    <p:sldId id="290"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B1D"/>
    <a:srgbClr val="499C52"/>
    <a:srgbClr val="549E39"/>
    <a:srgbClr val="22358B"/>
    <a:srgbClr val="000000"/>
    <a:srgbClr val="83CA32"/>
    <a:srgbClr val="008500"/>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7" autoAdjust="0"/>
    <p:restoredTop sz="73094" autoAdjust="0"/>
  </p:normalViewPr>
  <p:slideViewPr>
    <p:cSldViewPr snapToGrid="0">
      <p:cViewPr varScale="1">
        <p:scale>
          <a:sx n="56" d="100"/>
          <a:sy n="56" d="100"/>
        </p:scale>
        <p:origin x="1386" y="7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0.png"/><Relationship Id="rId1" Type="http://schemas.openxmlformats.org/officeDocument/2006/relationships/image" Target="../media/image46.png"/><Relationship Id="rId4" Type="http://schemas.openxmlformats.org/officeDocument/2006/relationships/image" Target="../media/image48.png"/></Relationships>
</file>

<file path=ppt/diagrams/_rels/data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0.png"/><Relationship Id="rId1" Type="http://schemas.openxmlformats.org/officeDocument/2006/relationships/image" Target="../media/image46.png"/><Relationship Id="rId4" Type="http://schemas.openxmlformats.org/officeDocument/2006/relationships/image" Target="../media/image4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2CD02A-7E88-41F1-A0A1-6FF19E503C5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nb-NO"/>
        </a:p>
      </dgm:t>
    </dgm:pt>
    <dgm:pt modelId="{4464F053-0D20-4A46-AC62-E8977AC202EE}">
      <dgm:prSet phldrT="[Tekst]"/>
      <dgm:spPr/>
      <dgm:t>
        <a:bodyPr/>
        <a:lstStyle/>
        <a:p>
          <a:r>
            <a:rPr lang="nb-NO" u="sng" dirty="0">
              <a:latin typeface="Berlin Sans FB" panose="020E0602020502020306" pitchFamily="34" charset="0"/>
            </a:rPr>
            <a:t>Butikken</a:t>
          </a:r>
        </a:p>
      </dgm:t>
    </dgm:pt>
    <dgm:pt modelId="{05A2F767-66BD-4FAC-B99D-5638050822CB}" type="parTrans" cxnId="{7A3A10E3-1BFC-4A53-841E-812929C82BDA}">
      <dgm:prSet/>
      <dgm:spPr/>
      <dgm:t>
        <a:bodyPr/>
        <a:lstStyle/>
        <a:p>
          <a:endParaRPr lang="nb-NO"/>
        </a:p>
      </dgm:t>
    </dgm:pt>
    <dgm:pt modelId="{F7931C69-B84C-464E-BED4-760403E88782}" type="sibTrans" cxnId="{7A3A10E3-1BFC-4A53-841E-812929C82BDA}">
      <dgm:prSet/>
      <dgm:spPr/>
      <dgm:t>
        <a:bodyPr/>
        <a:lstStyle/>
        <a:p>
          <a:endParaRPr lang="nb-NO"/>
        </a:p>
      </dgm:t>
    </dgm:pt>
    <dgm:pt modelId="{555C2501-2BFF-4D8E-8A31-629EDFF0DD59}">
      <dgm:prSet phldrT="[Tekst]"/>
      <dgm:spPr/>
      <dgm:t>
        <a:bodyPr/>
        <a:lstStyle/>
        <a:p>
          <a:r>
            <a:rPr lang="nb-NO" dirty="0">
              <a:latin typeface="Berlin Sans FB" panose="020E0602020502020306" pitchFamily="34" charset="0"/>
            </a:rPr>
            <a:t>Hjemme</a:t>
          </a:r>
        </a:p>
      </dgm:t>
    </dgm:pt>
    <dgm:pt modelId="{651635B6-C6FC-41B3-BA33-F78C5920736C}" type="parTrans" cxnId="{0D3C23E3-3C01-4B79-827B-4FCAA495E689}">
      <dgm:prSet/>
      <dgm:spPr/>
      <dgm:t>
        <a:bodyPr/>
        <a:lstStyle/>
        <a:p>
          <a:endParaRPr lang="nb-NO"/>
        </a:p>
      </dgm:t>
    </dgm:pt>
    <dgm:pt modelId="{062DC174-79C4-4D7C-B987-AC576DE849D5}" type="sibTrans" cxnId="{0D3C23E3-3C01-4B79-827B-4FCAA495E689}">
      <dgm:prSet/>
      <dgm:spPr/>
      <dgm:t>
        <a:bodyPr/>
        <a:lstStyle/>
        <a:p>
          <a:endParaRPr lang="nb-NO"/>
        </a:p>
      </dgm:t>
    </dgm:pt>
    <dgm:pt modelId="{5E6C4927-8E2C-492E-BDEF-87FC21B7FE3F}">
      <dgm:prSet phldrT="[Tekst]"/>
      <dgm:spPr/>
      <dgm:t>
        <a:bodyPr/>
        <a:lstStyle/>
        <a:p>
          <a:r>
            <a:rPr lang="nb-NO" dirty="0">
              <a:latin typeface="Berlin Sans FB" panose="020E0602020502020306" pitchFamily="34" charset="0"/>
            </a:rPr>
            <a:t>Matlaging</a:t>
          </a:r>
        </a:p>
      </dgm:t>
    </dgm:pt>
    <dgm:pt modelId="{47153322-7C57-432A-AB19-38A78FC8CAB1}" type="parTrans" cxnId="{1A2E49A5-CEAB-45A0-AE28-E7682A281CE3}">
      <dgm:prSet/>
      <dgm:spPr/>
      <dgm:t>
        <a:bodyPr/>
        <a:lstStyle/>
        <a:p>
          <a:endParaRPr lang="nb-NO"/>
        </a:p>
      </dgm:t>
    </dgm:pt>
    <dgm:pt modelId="{9F34FD20-F2D3-4CD6-AEB7-B0BB636B9E53}" type="sibTrans" cxnId="{1A2E49A5-CEAB-45A0-AE28-E7682A281CE3}">
      <dgm:prSet/>
      <dgm:spPr/>
      <dgm:t>
        <a:bodyPr/>
        <a:lstStyle/>
        <a:p>
          <a:endParaRPr lang="nb-NO"/>
        </a:p>
      </dgm:t>
    </dgm:pt>
    <dgm:pt modelId="{098B6099-0807-44C8-85A9-241A414CC8E0}">
      <dgm:prSet phldrT="[Tekst]"/>
      <dgm:spPr/>
      <dgm:t>
        <a:bodyPr/>
        <a:lstStyle/>
        <a:p>
          <a:r>
            <a:rPr lang="nb-NO" dirty="0">
              <a:latin typeface="Berlin Sans FB" panose="020E0602020502020306" pitchFamily="34" charset="0"/>
            </a:rPr>
            <a:t>Helseeffekter</a:t>
          </a:r>
        </a:p>
      </dgm:t>
    </dgm:pt>
    <dgm:pt modelId="{7710B197-D8EF-4E78-879B-54BF84FE5C06}" type="parTrans" cxnId="{B9A84F5B-525B-43FB-9F80-70559F6D37F9}">
      <dgm:prSet/>
      <dgm:spPr/>
      <dgm:t>
        <a:bodyPr/>
        <a:lstStyle/>
        <a:p>
          <a:endParaRPr lang="nb-NO"/>
        </a:p>
      </dgm:t>
    </dgm:pt>
    <dgm:pt modelId="{910A83D9-5DBD-410A-A714-C6B6100A194A}" type="sibTrans" cxnId="{B9A84F5B-525B-43FB-9F80-70559F6D37F9}">
      <dgm:prSet/>
      <dgm:spPr/>
      <dgm:t>
        <a:bodyPr/>
        <a:lstStyle/>
        <a:p>
          <a:endParaRPr lang="nb-NO"/>
        </a:p>
      </dgm:t>
    </dgm:pt>
    <dgm:pt modelId="{C1FFB99C-3B50-49DE-AD1B-B6274C9D7D17}" type="pres">
      <dgm:prSet presAssocID="{E32CD02A-7E88-41F1-A0A1-6FF19E503C5C}" presName="Name0" presStyleCnt="0">
        <dgm:presLayoutVars>
          <dgm:dir/>
          <dgm:resizeHandles val="exact"/>
        </dgm:presLayoutVars>
      </dgm:prSet>
      <dgm:spPr/>
      <dgm:t>
        <a:bodyPr/>
        <a:lstStyle/>
        <a:p>
          <a:endParaRPr lang="nb-NO"/>
        </a:p>
      </dgm:t>
    </dgm:pt>
    <dgm:pt modelId="{0791983B-EF89-45CE-9E7C-91439F8F0AC0}" type="pres">
      <dgm:prSet presAssocID="{4464F053-0D20-4A46-AC62-E8977AC202EE}" presName="compNode" presStyleCnt="0"/>
      <dgm:spPr/>
    </dgm:pt>
    <dgm:pt modelId="{2F49D1C8-919C-4D25-9BB8-284BBE09CEDA}" type="pres">
      <dgm:prSet presAssocID="{4464F053-0D20-4A46-AC62-E8977AC202EE}" presName="pict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144B46A2-C6C1-4F3D-892D-F81DB3A8027C}" type="pres">
      <dgm:prSet presAssocID="{4464F053-0D20-4A46-AC62-E8977AC202EE}" presName="textRect" presStyleLbl="revTx" presStyleIdx="0" presStyleCnt="4">
        <dgm:presLayoutVars>
          <dgm:bulletEnabled val="1"/>
        </dgm:presLayoutVars>
      </dgm:prSet>
      <dgm:spPr/>
      <dgm:t>
        <a:bodyPr/>
        <a:lstStyle/>
        <a:p>
          <a:endParaRPr lang="nb-NO"/>
        </a:p>
      </dgm:t>
    </dgm:pt>
    <dgm:pt modelId="{532A1EE7-DAFA-4A25-86BB-10381EE81410}" type="pres">
      <dgm:prSet presAssocID="{F7931C69-B84C-464E-BED4-760403E88782}" presName="sibTrans" presStyleLbl="sibTrans2D1" presStyleIdx="0" presStyleCnt="0"/>
      <dgm:spPr/>
      <dgm:t>
        <a:bodyPr/>
        <a:lstStyle/>
        <a:p>
          <a:endParaRPr lang="nb-NO"/>
        </a:p>
      </dgm:t>
    </dgm:pt>
    <dgm:pt modelId="{D1AF7E3B-62BE-42BF-9DF1-14B5884F7C19}" type="pres">
      <dgm:prSet presAssocID="{555C2501-2BFF-4D8E-8A31-629EDFF0DD59}" presName="compNode" presStyleCnt="0"/>
      <dgm:spPr/>
    </dgm:pt>
    <dgm:pt modelId="{D57E2E3C-C370-4EDD-B7B7-4BC17F697F2F}" type="pres">
      <dgm:prSet presAssocID="{555C2501-2BFF-4D8E-8A31-629EDFF0DD59}" presName="pictRect" presStyleLbl="node1" presStyleIdx="1" presStyleCnt="4"/>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t="-2000" b="-2000"/>
          </a:stretch>
        </a:blipFill>
      </dgm:spPr>
      <dgm:t>
        <a:bodyPr/>
        <a:lstStyle/>
        <a:p>
          <a:endParaRPr lang="nb-NO"/>
        </a:p>
      </dgm:t>
    </dgm:pt>
    <dgm:pt modelId="{E4EB7884-BB10-404A-851C-9B386C161181}" type="pres">
      <dgm:prSet presAssocID="{555C2501-2BFF-4D8E-8A31-629EDFF0DD59}" presName="textRect" presStyleLbl="revTx" presStyleIdx="1" presStyleCnt="4">
        <dgm:presLayoutVars>
          <dgm:bulletEnabled val="1"/>
        </dgm:presLayoutVars>
      </dgm:prSet>
      <dgm:spPr/>
      <dgm:t>
        <a:bodyPr/>
        <a:lstStyle/>
        <a:p>
          <a:endParaRPr lang="nb-NO"/>
        </a:p>
      </dgm:t>
    </dgm:pt>
    <dgm:pt modelId="{3A5A4594-81D9-4B8C-AF75-36B0B460BBC8}" type="pres">
      <dgm:prSet presAssocID="{062DC174-79C4-4D7C-B987-AC576DE849D5}" presName="sibTrans" presStyleLbl="sibTrans2D1" presStyleIdx="0" presStyleCnt="0"/>
      <dgm:spPr/>
      <dgm:t>
        <a:bodyPr/>
        <a:lstStyle/>
        <a:p>
          <a:endParaRPr lang="nb-NO"/>
        </a:p>
      </dgm:t>
    </dgm:pt>
    <dgm:pt modelId="{C49F5141-2BD7-4CA1-9A59-5FE955327837}" type="pres">
      <dgm:prSet presAssocID="{5E6C4927-8E2C-492E-BDEF-87FC21B7FE3F}" presName="compNode" presStyleCnt="0"/>
      <dgm:spPr/>
    </dgm:pt>
    <dgm:pt modelId="{48F0A398-3C2A-4FB9-B5F3-8D53B86A14D5}" type="pres">
      <dgm:prSet presAssocID="{5E6C4927-8E2C-492E-BDEF-87FC21B7FE3F}" presName="pictRect" presStyleLbl="node1" presStyleIdx="2" presStyleCnt="4"/>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37870242-E533-4CC3-9E2C-AA34606284E1}" type="pres">
      <dgm:prSet presAssocID="{5E6C4927-8E2C-492E-BDEF-87FC21B7FE3F}" presName="textRect" presStyleLbl="revTx" presStyleIdx="2" presStyleCnt="4">
        <dgm:presLayoutVars>
          <dgm:bulletEnabled val="1"/>
        </dgm:presLayoutVars>
      </dgm:prSet>
      <dgm:spPr/>
      <dgm:t>
        <a:bodyPr/>
        <a:lstStyle/>
        <a:p>
          <a:endParaRPr lang="nb-NO"/>
        </a:p>
      </dgm:t>
    </dgm:pt>
    <dgm:pt modelId="{DAB18349-E231-4595-98EA-914A5D053D68}" type="pres">
      <dgm:prSet presAssocID="{9F34FD20-F2D3-4CD6-AEB7-B0BB636B9E53}" presName="sibTrans" presStyleLbl="sibTrans2D1" presStyleIdx="0" presStyleCnt="0"/>
      <dgm:spPr/>
      <dgm:t>
        <a:bodyPr/>
        <a:lstStyle/>
        <a:p>
          <a:endParaRPr lang="nb-NO"/>
        </a:p>
      </dgm:t>
    </dgm:pt>
    <dgm:pt modelId="{0E7D394C-86AA-4250-AB1E-5B9C844252F0}" type="pres">
      <dgm:prSet presAssocID="{098B6099-0807-44C8-85A9-241A414CC8E0}" presName="compNode" presStyleCnt="0"/>
      <dgm:spPr/>
    </dgm:pt>
    <dgm:pt modelId="{103BAE78-2E87-45F7-A557-2F967052D612}" type="pres">
      <dgm:prSet presAssocID="{098B6099-0807-44C8-85A9-241A414CC8E0}" presName="pictRect" presStyleLbl="node1" presStyleIdx="3" presStyleCnt="4"/>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A24851A9-F965-4548-A239-6FE71154BEC7}" type="pres">
      <dgm:prSet presAssocID="{098B6099-0807-44C8-85A9-241A414CC8E0}" presName="textRect" presStyleLbl="revTx" presStyleIdx="3" presStyleCnt="4">
        <dgm:presLayoutVars>
          <dgm:bulletEnabled val="1"/>
        </dgm:presLayoutVars>
      </dgm:prSet>
      <dgm:spPr/>
      <dgm:t>
        <a:bodyPr/>
        <a:lstStyle/>
        <a:p>
          <a:endParaRPr lang="nb-NO"/>
        </a:p>
      </dgm:t>
    </dgm:pt>
  </dgm:ptLst>
  <dgm:cxnLst>
    <dgm:cxn modelId="{8DD2BB42-2879-4759-B782-E9E735108121}" type="presOf" srcId="{E32CD02A-7E88-41F1-A0A1-6FF19E503C5C}" destId="{C1FFB99C-3B50-49DE-AD1B-B6274C9D7D17}" srcOrd="0" destOrd="0" presId="urn:microsoft.com/office/officeart/2005/8/layout/pList1"/>
    <dgm:cxn modelId="{7A3A10E3-1BFC-4A53-841E-812929C82BDA}" srcId="{E32CD02A-7E88-41F1-A0A1-6FF19E503C5C}" destId="{4464F053-0D20-4A46-AC62-E8977AC202EE}" srcOrd="0" destOrd="0" parTransId="{05A2F767-66BD-4FAC-B99D-5638050822CB}" sibTransId="{F7931C69-B84C-464E-BED4-760403E88782}"/>
    <dgm:cxn modelId="{9B2EEDFF-A0C8-4E87-86D1-5D4F7946CD78}" type="presOf" srcId="{5E6C4927-8E2C-492E-BDEF-87FC21B7FE3F}" destId="{37870242-E533-4CC3-9E2C-AA34606284E1}" srcOrd="0" destOrd="0" presId="urn:microsoft.com/office/officeart/2005/8/layout/pList1"/>
    <dgm:cxn modelId="{9C9EBB3B-27F6-4F94-B23F-176958BAD9CF}" type="presOf" srcId="{9F34FD20-F2D3-4CD6-AEB7-B0BB636B9E53}" destId="{DAB18349-E231-4595-98EA-914A5D053D68}" srcOrd="0" destOrd="0" presId="urn:microsoft.com/office/officeart/2005/8/layout/pList1"/>
    <dgm:cxn modelId="{5D1F3ECD-911E-426C-A2E0-BDCF90F377B6}" type="presOf" srcId="{F7931C69-B84C-464E-BED4-760403E88782}" destId="{532A1EE7-DAFA-4A25-86BB-10381EE81410}" srcOrd="0" destOrd="0" presId="urn:microsoft.com/office/officeart/2005/8/layout/pList1"/>
    <dgm:cxn modelId="{DEE65CF7-28DD-427B-AEE6-0D0F5D48490C}" type="presOf" srcId="{555C2501-2BFF-4D8E-8A31-629EDFF0DD59}" destId="{E4EB7884-BB10-404A-851C-9B386C161181}" srcOrd="0" destOrd="0" presId="urn:microsoft.com/office/officeart/2005/8/layout/pList1"/>
    <dgm:cxn modelId="{7D0E01C4-47AC-4D67-A567-6F2FE796D3DD}" type="presOf" srcId="{062DC174-79C4-4D7C-B987-AC576DE849D5}" destId="{3A5A4594-81D9-4B8C-AF75-36B0B460BBC8}" srcOrd="0" destOrd="0" presId="urn:microsoft.com/office/officeart/2005/8/layout/pList1"/>
    <dgm:cxn modelId="{896C8E1B-2FA4-4345-80A1-A98488840297}" type="presOf" srcId="{098B6099-0807-44C8-85A9-241A414CC8E0}" destId="{A24851A9-F965-4548-A239-6FE71154BEC7}" srcOrd="0" destOrd="0" presId="urn:microsoft.com/office/officeart/2005/8/layout/pList1"/>
    <dgm:cxn modelId="{B9A84F5B-525B-43FB-9F80-70559F6D37F9}" srcId="{E32CD02A-7E88-41F1-A0A1-6FF19E503C5C}" destId="{098B6099-0807-44C8-85A9-241A414CC8E0}" srcOrd="3" destOrd="0" parTransId="{7710B197-D8EF-4E78-879B-54BF84FE5C06}" sibTransId="{910A83D9-5DBD-410A-A714-C6B6100A194A}"/>
    <dgm:cxn modelId="{0D3C23E3-3C01-4B79-827B-4FCAA495E689}" srcId="{E32CD02A-7E88-41F1-A0A1-6FF19E503C5C}" destId="{555C2501-2BFF-4D8E-8A31-629EDFF0DD59}" srcOrd="1" destOrd="0" parTransId="{651635B6-C6FC-41B3-BA33-F78C5920736C}" sibTransId="{062DC174-79C4-4D7C-B987-AC576DE849D5}"/>
    <dgm:cxn modelId="{1A2E49A5-CEAB-45A0-AE28-E7682A281CE3}" srcId="{E32CD02A-7E88-41F1-A0A1-6FF19E503C5C}" destId="{5E6C4927-8E2C-492E-BDEF-87FC21B7FE3F}" srcOrd="2" destOrd="0" parTransId="{47153322-7C57-432A-AB19-38A78FC8CAB1}" sibTransId="{9F34FD20-F2D3-4CD6-AEB7-B0BB636B9E53}"/>
    <dgm:cxn modelId="{AFB28026-37A0-4A5D-AAE2-7B159C698915}" type="presOf" srcId="{4464F053-0D20-4A46-AC62-E8977AC202EE}" destId="{144B46A2-C6C1-4F3D-892D-F81DB3A8027C}" srcOrd="0" destOrd="0" presId="urn:microsoft.com/office/officeart/2005/8/layout/pList1"/>
    <dgm:cxn modelId="{295E8E26-22E1-491A-B64E-36551CFF0395}" type="presParOf" srcId="{C1FFB99C-3B50-49DE-AD1B-B6274C9D7D17}" destId="{0791983B-EF89-45CE-9E7C-91439F8F0AC0}" srcOrd="0" destOrd="0" presId="urn:microsoft.com/office/officeart/2005/8/layout/pList1"/>
    <dgm:cxn modelId="{C7BCE127-C18A-41C5-BBF9-ACA3E020E5A4}" type="presParOf" srcId="{0791983B-EF89-45CE-9E7C-91439F8F0AC0}" destId="{2F49D1C8-919C-4D25-9BB8-284BBE09CEDA}" srcOrd="0" destOrd="0" presId="urn:microsoft.com/office/officeart/2005/8/layout/pList1"/>
    <dgm:cxn modelId="{FABDAC6F-AD8B-432C-B301-4928476E63EE}" type="presParOf" srcId="{0791983B-EF89-45CE-9E7C-91439F8F0AC0}" destId="{144B46A2-C6C1-4F3D-892D-F81DB3A8027C}" srcOrd="1" destOrd="0" presId="urn:microsoft.com/office/officeart/2005/8/layout/pList1"/>
    <dgm:cxn modelId="{3EC372A1-F6D1-4301-BD97-B3FFDA14F3DF}" type="presParOf" srcId="{C1FFB99C-3B50-49DE-AD1B-B6274C9D7D17}" destId="{532A1EE7-DAFA-4A25-86BB-10381EE81410}" srcOrd="1" destOrd="0" presId="urn:microsoft.com/office/officeart/2005/8/layout/pList1"/>
    <dgm:cxn modelId="{6E01DB6B-663B-4CC7-8022-36199FC4977D}" type="presParOf" srcId="{C1FFB99C-3B50-49DE-AD1B-B6274C9D7D17}" destId="{D1AF7E3B-62BE-42BF-9DF1-14B5884F7C19}" srcOrd="2" destOrd="0" presId="urn:microsoft.com/office/officeart/2005/8/layout/pList1"/>
    <dgm:cxn modelId="{135C7E43-9980-4395-8DA3-A42E15EE473C}" type="presParOf" srcId="{D1AF7E3B-62BE-42BF-9DF1-14B5884F7C19}" destId="{D57E2E3C-C370-4EDD-B7B7-4BC17F697F2F}" srcOrd="0" destOrd="0" presId="urn:microsoft.com/office/officeart/2005/8/layout/pList1"/>
    <dgm:cxn modelId="{2A5D6B3E-35BF-4FB8-B272-14A53D544E69}" type="presParOf" srcId="{D1AF7E3B-62BE-42BF-9DF1-14B5884F7C19}" destId="{E4EB7884-BB10-404A-851C-9B386C161181}" srcOrd="1" destOrd="0" presId="urn:microsoft.com/office/officeart/2005/8/layout/pList1"/>
    <dgm:cxn modelId="{5EDE01CB-128C-4688-B0C7-D9A7B69B50C9}" type="presParOf" srcId="{C1FFB99C-3B50-49DE-AD1B-B6274C9D7D17}" destId="{3A5A4594-81D9-4B8C-AF75-36B0B460BBC8}" srcOrd="3" destOrd="0" presId="urn:microsoft.com/office/officeart/2005/8/layout/pList1"/>
    <dgm:cxn modelId="{E2634F58-897C-4633-B0F2-508395C23221}" type="presParOf" srcId="{C1FFB99C-3B50-49DE-AD1B-B6274C9D7D17}" destId="{C49F5141-2BD7-4CA1-9A59-5FE955327837}" srcOrd="4" destOrd="0" presId="urn:microsoft.com/office/officeart/2005/8/layout/pList1"/>
    <dgm:cxn modelId="{CFBB006A-30E8-4603-B8A9-86E145A3A1D7}" type="presParOf" srcId="{C49F5141-2BD7-4CA1-9A59-5FE955327837}" destId="{48F0A398-3C2A-4FB9-B5F3-8D53B86A14D5}" srcOrd="0" destOrd="0" presId="urn:microsoft.com/office/officeart/2005/8/layout/pList1"/>
    <dgm:cxn modelId="{47DCFE67-FF80-4116-9E58-EF764DBAA1F5}" type="presParOf" srcId="{C49F5141-2BD7-4CA1-9A59-5FE955327837}" destId="{37870242-E533-4CC3-9E2C-AA34606284E1}" srcOrd="1" destOrd="0" presId="urn:microsoft.com/office/officeart/2005/8/layout/pList1"/>
    <dgm:cxn modelId="{72B4D6CA-3EF3-4038-A23F-E7AB6A9F8E02}" type="presParOf" srcId="{C1FFB99C-3B50-49DE-AD1B-B6274C9D7D17}" destId="{DAB18349-E231-4595-98EA-914A5D053D68}" srcOrd="5" destOrd="0" presId="urn:microsoft.com/office/officeart/2005/8/layout/pList1"/>
    <dgm:cxn modelId="{F2632238-1EF3-4541-9D69-5F9DDCDD09EA}" type="presParOf" srcId="{C1FFB99C-3B50-49DE-AD1B-B6274C9D7D17}" destId="{0E7D394C-86AA-4250-AB1E-5B9C844252F0}" srcOrd="6" destOrd="0" presId="urn:microsoft.com/office/officeart/2005/8/layout/pList1"/>
    <dgm:cxn modelId="{0C93F004-6D77-4575-B908-9E1FE1984D27}" type="presParOf" srcId="{0E7D394C-86AA-4250-AB1E-5B9C844252F0}" destId="{103BAE78-2E87-45F7-A557-2F967052D612}" srcOrd="0" destOrd="0" presId="urn:microsoft.com/office/officeart/2005/8/layout/pList1"/>
    <dgm:cxn modelId="{F732CF99-B3C8-4B66-AB3D-8007592E2544}" type="presParOf" srcId="{0E7D394C-86AA-4250-AB1E-5B9C844252F0}" destId="{A24851A9-F965-4548-A239-6FE71154BEC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9D7553-D8C0-4C3D-8762-6200B5D3727B}" type="doc">
      <dgm:prSet loTypeId="urn:microsoft.com/office/officeart/2005/8/layout/bList2" loCatId="list" qsTypeId="urn:microsoft.com/office/officeart/2005/8/quickstyle/simple1" qsCatId="simple" csTypeId="urn:microsoft.com/office/officeart/2005/8/colors/accent1_2" csCatId="accent1" phldr="1"/>
      <dgm:spPr/>
    </dgm:pt>
    <dgm:pt modelId="{CF8A8D24-657D-4932-8B8A-D05F77D3552E}">
      <dgm:prSet phldrT="[Tekst]"/>
      <dgm:spPr/>
      <dgm:t>
        <a:bodyPr/>
        <a:lstStyle/>
        <a:p>
          <a:r>
            <a:rPr lang="nb-NO" dirty="0"/>
            <a:t>Nøkkelhullet</a:t>
          </a:r>
        </a:p>
      </dgm:t>
    </dgm:pt>
    <dgm:pt modelId="{1BD5FA88-FAD9-44CA-9348-2589DA00C681}" type="parTrans" cxnId="{D0E8864F-C908-47D1-8AB1-E8DF3CAE7E72}">
      <dgm:prSet/>
      <dgm:spPr/>
      <dgm:t>
        <a:bodyPr/>
        <a:lstStyle/>
        <a:p>
          <a:endParaRPr lang="nb-NO"/>
        </a:p>
      </dgm:t>
    </dgm:pt>
    <dgm:pt modelId="{1CFD03C7-ED92-4C7C-826B-C13348739C4E}" type="sibTrans" cxnId="{D0E8864F-C908-47D1-8AB1-E8DF3CAE7E72}">
      <dgm:prSet/>
      <dgm:spPr/>
      <dgm:t>
        <a:bodyPr/>
        <a:lstStyle/>
        <a:p>
          <a:endParaRPr lang="nb-NO"/>
        </a:p>
      </dgm:t>
    </dgm:pt>
    <dgm:pt modelId="{11A42D05-37A9-483A-936B-1C2DA079DC0F}">
      <dgm:prSet phldrT="[Tekst]"/>
      <dgm:spPr/>
      <dgm:t>
        <a:bodyPr/>
        <a:lstStyle/>
        <a:p>
          <a:r>
            <a:rPr lang="nb-NO" dirty="0"/>
            <a:t>Brødskalaen</a:t>
          </a:r>
        </a:p>
      </dgm:t>
    </dgm:pt>
    <dgm:pt modelId="{94D71614-27A5-4D08-8715-3BC7860CD6A6}" type="parTrans" cxnId="{8C7F4BF1-21FB-4FCE-BBDA-1147CC8B8FAA}">
      <dgm:prSet/>
      <dgm:spPr/>
      <dgm:t>
        <a:bodyPr/>
        <a:lstStyle/>
        <a:p>
          <a:endParaRPr lang="nb-NO"/>
        </a:p>
      </dgm:t>
    </dgm:pt>
    <dgm:pt modelId="{C601736B-20D0-455B-B775-A1952D411C80}" type="sibTrans" cxnId="{8C7F4BF1-21FB-4FCE-BBDA-1147CC8B8FAA}">
      <dgm:prSet/>
      <dgm:spPr/>
      <dgm:t>
        <a:bodyPr/>
        <a:lstStyle/>
        <a:p>
          <a:endParaRPr lang="nb-NO"/>
        </a:p>
      </dgm:t>
    </dgm:pt>
    <dgm:pt modelId="{339ACAD0-B0AB-4685-A51E-272B0DDC3226}">
      <dgm:prSet phldrT="[Tekst]"/>
      <dgm:spPr/>
      <dgm:t>
        <a:bodyPr/>
        <a:lstStyle/>
        <a:p>
          <a:r>
            <a:rPr lang="nb-NO" dirty="0"/>
            <a:t>Nyt Norge</a:t>
          </a:r>
        </a:p>
      </dgm:t>
    </dgm:pt>
    <dgm:pt modelId="{B261F83E-82C6-4307-AA1A-FF8123828877}" type="parTrans" cxnId="{36727815-D775-46E0-8FC0-BEA4C51976C6}">
      <dgm:prSet/>
      <dgm:spPr/>
      <dgm:t>
        <a:bodyPr/>
        <a:lstStyle/>
        <a:p>
          <a:endParaRPr lang="nb-NO"/>
        </a:p>
      </dgm:t>
    </dgm:pt>
    <dgm:pt modelId="{AF721C81-E8D7-41D3-BBDC-BD0AA16C8216}" type="sibTrans" cxnId="{36727815-D775-46E0-8FC0-BEA4C51976C6}">
      <dgm:prSet/>
      <dgm:spPr/>
      <dgm:t>
        <a:bodyPr/>
        <a:lstStyle/>
        <a:p>
          <a:endParaRPr lang="nb-NO"/>
        </a:p>
      </dgm:t>
    </dgm:pt>
    <dgm:pt modelId="{25BBFC0C-AB7F-43F5-84EF-3EE8AA1209DD}">
      <dgm:prSet phldrT="[Tekst]"/>
      <dgm:spPr/>
      <dgm:t>
        <a:bodyPr/>
        <a:lstStyle/>
        <a:p>
          <a:r>
            <a:rPr lang="nb-NO" dirty="0"/>
            <a:t>Fairtrade</a:t>
          </a:r>
        </a:p>
      </dgm:t>
    </dgm:pt>
    <dgm:pt modelId="{507D2C11-0A6A-44C0-B666-CC20AF94DF06}" type="parTrans" cxnId="{DCB48B18-8C75-4FB2-B842-F8D0C1ED20F3}">
      <dgm:prSet/>
      <dgm:spPr/>
      <dgm:t>
        <a:bodyPr/>
        <a:lstStyle/>
        <a:p>
          <a:endParaRPr lang="nb-NO"/>
        </a:p>
      </dgm:t>
    </dgm:pt>
    <dgm:pt modelId="{44A45C4C-92B3-43EC-AB76-7FE34646FEAB}" type="sibTrans" cxnId="{DCB48B18-8C75-4FB2-B842-F8D0C1ED20F3}">
      <dgm:prSet/>
      <dgm:spPr/>
      <dgm:t>
        <a:bodyPr/>
        <a:lstStyle/>
        <a:p>
          <a:endParaRPr lang="nb-NO"/>
        </a:p>
      </dgm:t>
    </dgm:pt>
    <dgm:pt modelId="{64E1CE60-ACD8-43C0-A7E1-9B3E9DAD0638}">
      <dgm:prSet/>
      <dgm:spPr/>
      <dgm:t>
        <a:bodyPr/>
        <a:lstStyle/>
        <a:p>
          <a:r>
            <a:rPr lang="nb-NO" dirty="0"/>
            <a:t>Frivillig og offentlig merkeordning</a:t>
          </a:r>
        </a:p>
      </dgm:t>
    </dgm:pt>
    <dgm:pt modelId="{6D73D666-EA6A-40DE-8D73-0011A37DBF04}" type="parTrans" cxnId="{4927EB2D-6E5F-4AA3-9C0F-C00D4C641631}">
      <dgm:prSet/>
      <dgm:spPr/>
      <dgm:t>
        <a:bodyPr/>
        <a:lstStyle/>
        <a:p>
          <a:endParaRPr lang="nb-NO"/>
        </a:p>
      </dgm:t>
    </dgm:pt>
    <dgm:pt modelId="{13856FF2-ABFF-459A-98F4-498E9F328C70}" type="sibTrans" cxnId="{4927EB2D-6E5F-4AA3-9C0F-C00D4C641631}">
      <dgm:prSet/>
      <dgm:spPr/>
      <dgm:t>
        <a:bodyPr/>
        <a:lstStyle/>
        <a:p>
          <a:endParaRPr lang="nb-NO"/>
        </a:p>
      </dgm:t>
    </dgm:pt>
    <dgm:pt modelId="{895F70F5-B4E1-4437-87BB-95392E7B869B}">
      <dgm:prSet/>
      <dgm:spPr/>
      <dgm:t>
        <a:bodyPr/>
        <a:lstStyle/>
        <a:p>
          <a:r>
            <a:rPr lang="nb-NO" dirty="0"/>
            <a:t>Hjelp til å ta sunne valg</a:t>
          </a:r>
        </a:p>
      </dgm:t>
    </dgm:pt>
    <dgm:pt modelId="{D59C64C5-069E-4446-B1FE-C184440146A8}" type="parTrans" cxnId="{B33D9747-D0F3-4E70-8193-1AA4771CDFF7}">
      <dgm:prSet/>
      <dgm:spPr/>
      <dgm:t>
        <a:bodyPr/>
        <a:lstStyle/>
        <a:p>
          <a:endParaRPr lang="nb-NO"/>
        </a:p>
      </dgm:t>
    </dgm:pt>
    <dgm:pt modelId="{3563BA74-1C72-4841-906C-5A4A908F6CA4}" type="sibTrans" cxnId="{B33D9747-D0F3-4E70-8193-1AA4771CDFF7}">
      <dgm:prSet/>
      <dgm:spPr/>
      <dgm:t>
        <a:bodyPr/>
        <a:lstStyle/>
        <a:p>
          <a:endParaRPr lang="nb-NO"/>
        </a:p>
      </dgm:t>
    </dgm:pt>
    <dgm:pt modelId="{9DAB4A40-942E-416D-9534-6F474081EA0D}">
      <dgm:prSet/>
      <dgm:spPr/>
      <dgm:t>
        <a:bodyPr/>
        <a:lstStyle/>
        <a:p>
          <a:r>
            <a:rPr lang="nb-NO" dirty="0"/>
            <a:t>Mer fiber og mindre mettet fett, sukker og salt</a:t>
          </a:r>
        </a:p>
      </dgm:t>
    </dgm:pt>
    <dgm:pt modelId="{B9FEECE5-1152-495B-95BD-72B699BE2962}" type="parTrans" cxnId="{553FE076-5771-45A8-9AC3-BAE6C159479B}">
      <dgm:prSet/>
      <dgm:spPr/>
      <dgm:t>
        <a:bodyPr/>
        <a:lstStyle/>
        <a:p>
          <a:endParaRPr lang="nb-NO"/>
        </a:p>
      </dgm:t>
    </dgm:pt>
    <dgm:pt modelId="{E24A4FC8-C18B-4142-955F-053E4806447A}" type="sibTrans" cxnId="{553FE076-5771-45A8-9AC3-BAE6C159479B}">
      <dgm:prSet/>
      <dgm:spPr/>
      <dgm:t>
        <a:bodyPr/>
        <a:lstStyle/>
        <a:p>
          <a:endParaRPr lang="nb-NO"/>
        </a:p>
      </dgm:t>
    </dgm:pt>
    <dgm:pt modelId="{35B9F783-8B83-4BCC-8727-7E7C6FC7E68D}">
      <dgm:prSet/>
      <dgm:spPr/>
      <dgm:t>
        <a:bodyPr/>
        <a:lstStyle/>
        <a:p>
          <a:r>
            <a:rPr lang="nb-NO" dirty="0"/>
            <a:t>Frivillig merkeordning</a:t>
          </a:r>
        </a:p>
      </dgm:t>
    </dgm:pt>
    <dgm:pt modelId="{8F60325B-38BA-4398-8FE8-AE18C8F478CE}" type="parTrans" cxnId="{4FB7FD1B-4362-4D3B-8068-E607B3E1640D}">
      <dgm:prSet/>
      <dgm:spPr/>
      <dgm:t>
        <a:bodyPr/>
        <a:lstStyle/>
        <a:p>
          <a:endParaRPr lang="nb-NO"/>
        </a:p>
      </dgm:t>
    </dgm:pt>
    <dgm:pt modelId="{9A75B8DA-CD4C-46F0-97B4-F1115D402988}" type="sibTrans" cxnId="{4FB7FD1B-4362-4D3B-8068-E607B3E1640D}">
      <dgm:prSet/>
      <dgm:spPr/>
      <dgm:t>
        <a:bodyPr/>
        <a:lstStyle/>
        <a:p>
          <a:endParaRPr lang="nb-NO"/>
        </a:p>
      </dgm:t>
    </dgm:pt>
    <dgm:pt modelId="{63DEE63C-6F49-4AFA-A5E9-BAEDE99460F0}">
      <dgm:prSet/>
      <dgm:spPr/>
      <dgm:t>
        <a:bodyPr/>
        <a:lstStyle/>
        <a:p>
          <a:r>
            <a:rPr lang="nb-NO" dirty="0"/>
            <a:t>Symbol samt prosent</a:t>
          </a:r>
        </a:p>
      </dgm:t>
    </dgm:pt>
    <dgm:pt modelId="{8F4C9619-06E1-4E1A-B205-81893F5A01F3}" type="parTrans" cxnId="{46D75658-043F-4369-AC4F-88A8F12A75FB}">
      <dgm:prSet/>
      <dgm:spPr/>
      <dgm:t>
        <a:bodyPr/>
        <a:lstStyle/>
        <a:p>
          <a:endParaRPr lang="nb-NO"/>
        </a:p>
      </dgm:t>
    </dgm:pt>
    <dgm:pt modelId="{81D2AC6B-7E9A-4C83-B5F4-BC76BC4BABD8}" type="sibTrans" cxnId="{46D75658-043F-4369-AC4F-88A8F12A75FB}">
      <dgm:prSet/>
      <dgm:spPr/>
      <dgm:t>
        <a:bodyPr/>
        <a:lstStyle/>
        <a:p>
          <a:endParaRPr lang="nb-NO"/>
        </a:p>
      </dgm:t>
    </dgm:pt>
    <dgm:pt modelId="{B584C46E-8ECF-476D-8C24-F218426C2E01}">
      <dgm:prSet/>
      <dgm:spPr/>
      <dgm:t>
        <a:bodyPr/>
        <a:lstStyle/>
        <a:p>
          <a:r>
            <a:rPr lang="nb-NO" dirty="0"/>
            <a:t>Fire kategorier</a:t>
          </a:r>
        </a:p>
      </dgm:t>
    </dgm:pt>
    <dgm:pt modelId="{EED4CBCF-141C-4F10-A74E-5EFC0571A455}" type="parTrans" cxnId="{FF369BAC-4B99-4C9C-B2F3-AB526778E230}">
      <dgm:prSet/>
      <dgm:spPr/>
      <dgm:t>
        <a:bodyPr/>
        <a:lstStyle/>
        <a:p>
          <a:endParaRPr lang="nb-NO"/>
        </a:p>
      </dgm:t>
    </dgm:pt>
    <dgm:pt modelId="{4C8B2FCD-9604-4423-A79A-EEDEC9B09F19}" type="sibTrans" cxnId="{FF369BAC-4B99-4C9C-B2F3-AB526778E230}">
      <dgm:prSet/>
      <dgm:spPr/>
      <dgm:t>
        <a:bodyPr/>
        <a:lstStyle/>
        <a:p>
          <a:endParaRPr lang="nb-NO"/>
        </a:p>
      </dgm:t>
    </dgm:pt>
    <dgm:pt modelId="{52FAB70E-FEB0-4042-A07C-B5EB56CBCEAF}">
      <dgm:prSet/>
      <dgm:spPr/>
      <dgm:t>
        <a:bodyPr/>
        <a:lstStyle/>
        <a:p>
          <a:r>
            <a:rPr lang="nb-NO" dirty="0"/>
            <a:t>Fastslår grovheten på brød</a:t>
          </a:r>
        </a:p>
      </dgm:t>
    </dgm:pt>
    <dgm:pt modelId="{39EC7941-13BF-4BCE-A749-6BB6E48B97C4}" type="parTrans" cxnId="{EE71DA03-5663-47BA-A62D-B5B5111AE9AD}">
      <dgm:prSet/>
      <dgm:spPr/>
      <dgm:t>
        <a:bodyPr/>
        <a:lstStyle/>
        <a:p>
          <a:endParaRPr lang="nb-NO"/>
        </a:p>
      </dgm:t>
    </dgm:pt>
    <dgm:pt modelId="{728FC649-16CC-44BD-A3B8-ED3041495DC9}" type="sibTrans" cxnId="{EE71DA03-5663-47BA-A62D-B5B5111AE9AD}">
      <dgm:prSet/>
      <dgm:spPr/>
      <dgm:t>
        <a:bodyPr/>
        <a:lstStyle/>
        <a:p>
          <a:endParaRPr lang="nb-NO"/>
        </a:p>
      </dgm:t>
    </dgm:pt>
    <dgm:pt modelId="{6812A845-EC75-4FD3-99F2-F4BA2C57D5D3}">
      <dgm:prSet/>
      <dgm:spPr/>
      <dgm:t>
        <a:bodyPr/>
        <a:lstStyle/>
        <a:p>
          <a:r>
            <a:rPr lang="nb-NO" dirty="0"/>
            <a:t>Garanterer at råvarene er norske</a:t>
          </a:r>
        </a:p>
      </dgm:t>
    </dgm:pt>
    <dgm:pt modelId="{1C1B58AA-4F02-42C1-A92D-03BC601A3F6D}" type="parTrans" cxnId="{DB2921E7-6E02-4195-9998-D94997AD19B2}">
      <dgm:prSet/>
      <dgm:spPr/>
      <dgm:t>
        <a:bodyPr/>
        <a:lstStyle/>
        <a:p>
          <a:endParaRPr lang="nb-NO"/>
        </a:p>
      </dgm:t>
    </dgm:pt>
    <dgm:pt modelId="{DFA4F787-18B9-4CFA-AB83-8C9EDE464FD2}" type="sibTrans" cxnId="{DB2921E7-6E02-4195-9998-D94997AD19B2}">
      <dgm:prSet/>
      <dgm:spPr/>
      <dgm:t>
        <a:bodyPr/>
        <a:lstStyle/>
        <a:p>
          <a:endParaRPr lang="nb-NO"/>
        </a:p>
      </dgm:t>
    </dgm:pt>
    <dgm:pt modelId="{DD42DFB8-45F9-4AFB-A935-74A12EEBD336}">
      <dgm:prSet/>
      <dgm:spPr/>
      <dgm:t>
        <a:bodyPr/>
        <a:lstStyle/>
        <a:p>
          <a:r>
            <a:rPr lang="nb-NO" dirty="0"/>
            <a:t>Maten er produsert og pakket i Norge</a:t>
          </a:r>
        </a:p>
      </dgm:t>
    </dgm:pt>
    <dgm:pt modelId="{37C60A70-7054-4F32-A0F9-BB00C3802B4C}" type="parTrans" cxnId="{B7132343-AE02-4379-A22C-225D1997E126}">
      <dgm:prSet/>
      <dgm:spPr/>
      <dgm:t>
        <a:bodyPr/>
        <a:lstStyle/>
        <a:p>
          <a:endParaRPr lang="nb-NO"/>
        </a:p>
      </dgm:t>
    </dgm:pt>
    <dgm:pt modelId="{492CFCFB-5003-497D-934F-3ADAF44D5F30}" type="sibTrans" cxnId="{B7132343-AE02-4379-A22C-225D1997E126}">
      <dgm:prSet/>
      <dgm:spPr/>
      <dgm:t>
        <a:bodyPr/>
        <a:lstStyle/>
        <a:p>
          <a:endParaRPr lang="nb-NO"/>
        </a:p>
      </dgm:t>
    </dgm:pt>
    <dgm:pt modelId="{4D6A0719-2247-447A-A303-5629B0BF114E}">
      <dgm:prSet/>
      <dgm:spPr/>
      <dgm:t>
        <a:bodyPr/>
        <a:lstStyle/>
        <a:p>
          <a:r>
            <a:rPr lang="nb-NO" dirty="0"/>
            <a:t>Bærekraftig produksjon og handel</a:t>
          </a:r>
        </a:p>
      </dgm:t>
    </dgm:pt>
    <dgm:pt modelId="{51E43470-AC83-464F-931B-D368EBB78AD2}" type="parTrans" cxnId="{F43B3144-256C-4210-BE83-88DBC42A205B}">
      <dgm:prSet/>
      <dgm:spPr/>
      <dgm:t>
        <a:bodyPr/>
        <a:lstStyle/>
        <a:p>
          <a:endParaRPr lang="nb-NO"/>
        </a:p>
      </dgm:t>
    </dgm:pt>
    <dgm:pt modelId="{551D00A8-413E-4AA1-A168-EE76ADDC5040}" type="sibTrans" cxnId="{F43B3144-256C-4210-BE83-88DBC42A205B}">
      <dgm:prSet/>
      <dgm:spPr/>
      <dgm:t>
        <a:bodyPr/>
        <a:lstStyle/>
        <a:p>
          <a:endParaRPr lang="nb-NO"/>
        </a:p>
      </dgm:t>
    </dgm:pt>
    <dgm:pt modelId="{57F8BDE2-5AAF-4861-9C91-9905810F40EE}">
      <dgm:prSet/>
      <dgm:spPr/>
      <dgm:t>
        <a:bodyPr/>
        <a:lstStyle/>
        <a:p>
          <a:r>
            <a:rPr lang="nb-NO" dirty="0"/>
            <a:t>Trygge arbeidsforhold</a:t>
          </a:r>
        </a:p>
      </dgm:t>
    </dgm:pt>
    <dgm:pt modelId="{11645CCE-960C-4A8B-996B-570815623A84}" type="parTrans" cxnId="{85AF6B45-C262-4124-B6C5-230BDB05B62F}">
      <dgm:prSet/>
      <dgm:spPr/>
      <dgm:t>
        <a:bodyPr/>
        <a:lstStyle/>
        <a:p>
          <a:endParaRPr lang="nb-NO"/>
        </a:p>
      </dgm:t>
    </dgm:pt>
    <dgm:pt modelId="{9FBDB9F2-C70A-48E1-8F49-B6818050748C}" type="sibTrans" cxnId="{85AF6B45-C262-4124-B6C5-230BDB05B62F}">
      <dgm:prSet/>
      <dgm:spPr/>
      <dgm:t>
        <a:bodyPr/>
        <a:lstStyle/>
        <a:p>
          <a:endParaRPr lang="nb-NO"/>
        </a:p>
      </dgm:t>
    </dgm:pt>
    <dgm:pt modelId="{8AB5E7F5-36E8-417D-B4A4-739C8D2CE2B9}">
      <dgm:prSet/>
      <dgm:spPr/>
      <dgm:t>
        <a:bodyPr/>
        <a:lstStyle/>
        <a:p>
          <a:r>
            <a:rPr lang="nb-NO" dirty="0"/>
            <a:t>Kaffe, te, kakao, bananer, sukker, krydder, bomull, hudpleie</a:t>
          </a:r>
        </a:p>
      </dgm:t>
    </dgm:pt>
    <dgm:pt modelId="{B5F88D5F-25D0-4D1A-AE61-809143E19EBE}" type="parTrans" cxnId="{95EF68C1-5EA2-4831-BF29-40F67975B072}">
      <dgm:prSet/>
      <dgm:spPr/>
      <dgm:t>
        <a:bodyPr/>
        <a:lstStyle/>
        <a:p>
          <a:endParaRPr lang="nb-NO"/>
        </a:p>
      </dgm:t>
    </dgm:pt>
    <dgm:pt modelId="{32C93317-1C46-43FF-B78F-E9C7367B3912}" type="sibTrans" cxnId="{95EF68C1-5EA2-4831-BF29-40F67975B072}">
      <dgm:prSet/>
      <dgm:spPr/>
      <dgm:t>
        <a:bodyPr/>
        <a:lstStyle/>
        <a:p>
          <a:endParaRPr lang="nb-NO"/>
        </a:p>
      </dgm:t>
    </dgm:pt>
    <dgm:pt modelId="{11E8EDEE-F4B5-4208-A936-0399DD02C566}">
      <dgm:prSet/>
      <dgm:spPr/>
      <dgm:t>
        <a:bodyPr/>
        <a:lstStyle/>
        <a:p>
          <a:r>
            <a:rPr lang="nb-NO" dirty="0"/>
            <a:t>Bonden følger strenge norske regler</a:t>
          </a:r>
        </a:p>
      </dgm:t>
    </dgm:pt>
    <dgm:pt modelId="{74E8DCBB-C48B-494F-AA73-A0DADF17A8C1}" type="parTrans" cxnId="{9A0DB33E-EF4B-454A-B23A-6077BCBD7D3F}">
      <dgm:prSet/>
      <dgm:spPr/>
      <dgm:t>
        <a:bodyPr/>
        <a:lstStyle/>
        <a:p>
          <a:endParaRPr lang="nb-NO"/>
        </a:p>
      </dgm:t>
    </dgm:pt>
    <dgm:pt modelId="{6025F25A-B1CD-44B6-9349-752B0DB42F73}" type="sibTrans" cxnId="{9A0DB33E-EF4B-454A-B23A-6077BCBD7D3F}">
      <dgm:prSet/>
      <dgm:spPr/>
      <dgm:t>
        <a:bodyPr/>
        <a:lstStyle/>
        <a:p>
          <a:endParaRPr lang="nb-NO"/>
        </a:p>
      </dgm:t>
    </dgm:pt>
    <dgm:pt modelId="{AC2ECDB1-D234-4C9D-B8C3-A1AEC35ED33D}" type="pres">
      <dgm:prSet presAssocID="{659D7553-D8C0-4C3D-8762-6200B5D3727B}" presName="diagram" presStyleCnt="0">
        <dgm:presLayoutVars>
          <dgm:dir/>
          <dgm:animLvl val="lvl"/>
          <dgm:resizeHandles val="exact"/>
        </dgm:presLayoutVars>
      </dgm:prSet>
      <dgm:spPr/>
    </dgm:pt>
    <dgm:pt modelId="{0F137EE5-9AFE-4654-B22E-5879667881BC}" type="pres">
      <dgm:prSet presAssocID="{CF8A8D24-657D-4932-8B8A-D05F77D3552E}" presName="compNode" presStyleCnt="0"/>
      <dgm:spPr/>
    </dgm:pt>
    <dgm:pt modelId="{8EB94A95-2AC3-4EF9-BD89-9716376881EA}" type="pres">
      <dgm:prSet presAssocID="{CF8A8D24-657D-4932-8B8A-D05F77D3552E}" presName="childRect" presStyleLbl="bgAcc1" presStyleIdx="0" presStyleCnt="4">
        <dgm:presLayoutVars>
          <dgm:bulletEnabled val="1"/>
        </dgm:presLayoutVars>
      </dgm:prSet>
      <dgm:spPr/>
      <dgm:t>
        <a:bodyPr/>
        <a:lstStyle/>
        <a:p>
          <a:endParaRPr lang="nb-NO"/>
        </a:p>
      </dgm:t>
    </dgm:pt>
    <dgm:pt modelId="{E5D54F03-193B-42CD-8D6A-7B14D6B91ABB}" type="pres">
      <dgm:prSet presAssocID="{CF8A8D24-657D-4932-8B8A-D05F77D3552E}" presName="parentText" presStyleLbl="node1" presStyleIdx="0" presStyleCnt="0">
        <dgm:presLayoutVars>
          <dgm:chMax val="0"/>
          <dgm:bulletEnabled val="1"/>
        </dgm:presLayoutVars>
      </dgm:prSet>
      <dgm:spPr/>
      <dgm:t>
        <a:bodyPr/>
        <a:lstStyle/>
        <a:p>
          <a:endParaRPr lang="nb-NO"/>
        </a:p>
      </dgm:t>
    </dgm:pt>
    <dgm:pt modelId="{BE697BDB-93C1-44C3-8747-73B6266AFCBB}" type="pres">
      <dgm:prSet presAssocID="{CF8A8D24-657D-4932-8B8A-D05F77D3552E}" presName="parentRect" presStyleLbl="alignNode1" presStyleIdx="0" presStyleCnt="4"/>
      <dgm:spPr/>
      <dgm:t>
        <a:bodyPr/>
        <a:lstStyle/>
        <a:p>
          <a:endParaRPr lang="nb-NO"/>
        </a:p>
      </dgm:t>
    </dgm:pt>
    <dgm:pt modelId="{9D6E4504-AF80-405F-B2B9-463B8AA06FE4}" type="pres">
      <dgm:prSet presAssocID="{CF8A8D24-657D-4932-8B8A-D05F77D3552E}" presName="adorn" presStyleLbl="fgAccFollowNode1" presStyleIdx="0" presStyleCnt="4" custLinFactNeighborX="-1564" custLinFactNeighborY="156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nb-NO"/>
        </a:p>
      </dgm:t>
    </dgm:pt>
    <dgm:pt modelId="{1E78DD56-9F4A-40E3-8CA1-2B0339312695}" type="pres">
      <dgm:prSet presAssocID="{1CFD03C7-ED92-4C7C-826B-C13348739C4E}" presName="sibTrans" presStyleLbl="sibTrans2D1" presStyleIdx="0" presStyleCnt="0"/>
      <dgm:spPr/>
      <dgm:t>
        <a:bodyPr/>
        <a:lstStyle/>
        <a:p>
          <a:endParaRPr lang="nb-NO"/>
        </a:p>
      </dgm:t>
    </dgm:pt>
    <dgm:pt modelId="{FA9100F2-E3A3-4DB1-9F09-19321D6BBC63}" type="pres">
      <dgm:prSet presAssocID="{11A42D05-37A9-483A-936B-1C2DA079DC0F}" presName="compNode" presStyleCnt="0"/>
      <dgm:spPr/>
    </dgm:pt>
    <dgm:pt modelId="{2C5BEEFC-54D4-4437-8F60-342280AC264B}" type="pres">
      <dgm:prSet presAssocID="{11A42D05-37A9-483A-936B-1C2DA079DC0F}" presName="childRect" presStyleLbl="bgAcc1" presStyleIdx="1" presStyleCnt="4">
        <dgm:presLayoutVars>
          <dgm:bulletEnabled val="1"/>
        </dgm:presLayoutVars>
      </dgm:prSet>
      <dgm:spPr/>
      <dgm:t>
        <a:bodyPr/>
        <a:lstStyle/>
        <a:p>
          <a:endParaRPr lang="nb-NO"/>
        </a:p>
      </dgm:t>
    </dgm:pt>
    <dgm:pt modelId="{E090C4A6-A02B-4CD7-B8F0-188E82FC1BA7}" type="pres">
      <dgm:prSet presAssocID="{11A42D05-37A9-483A-936B-1C2DA079DC0F}" presName="parentText" presStyleLbl="node1" presStyleIdx="0" presStyleCnt="0">
        <dgm:presLayoutVars>
          <dgm:chMax val="0"/>
          <dgm:bulletEnabled val="1"/>
        </dgm:presLayoutVars>
      </dgm:prSet>
      <dgm:spPr/>
      <dgm:t>
        <a:bodyPr/>
        <a:lstStyle/>
        <a:p>
          <a:endParaRPr lang="nb-NO"/>
        </a:p>
      </dgm:t>
    </dgm:pt>
    <dgm:pt modelId="{545EB0CF-3DB0-405A-8904-F9AF7ACE74B3}" type="pres">
      <dgm:prSet presAssocID="{11A42D05-37A9-483A-936B-1C2DA079DC0F}" presName="parentRect" presStyleLbl="alignNode1" presStyleIdx="1" presStyleCnt="4"/>
      <dgm:spPr/>
      <dgm:t>
        <a:bodyPr/>
        <a:lstStyle/>
        <a:p>
          <a:endParaRPr lang="nb-NO"/>
        </a:p>
      </dgm:t>
    </dgm:pt>
    <dgm:pt modelId="{B1ECB248-12C5-455F-A69A-89FFDE08039F}" type="pres">
      <dgm:prSet presAssocID="{11A42D05-37A9-483A-936B-1C2DA079DC0F}" presName="adorn" presStyleLbl="fgAccFollow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nb-NO"/>
        </a:p>
      </dgm:t>
    </dgm:pt>
    <dgm:pt modelId="{277B39B3-CFDC-4BF9-B6EC-3BCB19831CC0}" type="pres">
      <dgm:prSet presAssocID="{C601736B-20D0-455B-B775-A1952D411C80}" presName="sibTrans" presStyleLbl="sibTrans2D1" presStyleIdx="0" presStyleCnt="0"/>
      <dgm:spPr/>
      <dgm:t>
        <a:bodyPr/>
        <a:lstStyle/>
        <a:p>
          <a:endParaRPr lang="nb-NO"/>
        </a:p>
      </dgm:t>
    </dgm:pt>
    <dgm:pt modelId="{B7AF306F-CC78-4E7F-B2AE-0873D307422F}" type="pres">
      <dgm:prSet presAssocID="{339ACAD0-B0AB-4685-A51E-272B0DDC3226}" presName="compNode" presStyleCnt="0"/>
      <dgm:spPr/>
    </dgm:pt>
    <dgm:pt modelId="{C3AAE0B7-726B-459C-9956-668A5B84160D}" type="pres">
      <dgm:prSet presAssocID="{339ACAD0-B0AB-4685-A51E-272B0DDC3226}" presName="childRect" presStyleLbl="bgAcc1" presStyleIdx="2" presStyleCnt="4">
        <dgm:presLayoutVars>
          <dgm:bulletEnabled val="1"/>
        </dgm:presLayoutVars>
      </dgm:prSet>
      <dgm:spPr/>
      <dgm:t>
        <a:bodyPr/>
        <a:lstStyle/>
        <a:p>
          <a:endParaRPr lang="nb-NO"/>
        </a:p>
      </dgm:t>
    </dgm:pt>
    <dgm:pt modelId="{01129A0D-2725-47CC-B67F-C60A26407EC6}" type="pres">
      <dgm:prSet presAssocID="{339ACAD0-B0AB-4685-A51E-272B0DDC3226}" presName="parentText" presStyleLbl="node1" presStyleIdx="0" presStyleCnt="0">
        <dgm:presLayoutVars>
          <dgm:chMax val="0"/>
          <dgm:bulletEnabled val="1"/>
        </dgm:presLayoutVars>
      </dgm:prSet>
      <dgm:spPr/>
      <dgm:t>
        <a:bodyPr/>
        <a:lstStyle/>
        <a:p>
          <a:endParaRPr lang="nb-NO"/>
        </a:p>
      </dgm:t>
    </dgm:pt>
    <dgm:pt modelId="{373C78CB-9579-49ED-B86C-C48852105D6E}" type="pres">
      <dgm:prSet presAssocID="{339ACAD0-B0AB-4685-A51E-272B0DDC3226}" presName="parentRect" presStyleLbl="alignNode1" presStyleIdx="2" presStyleCnt="4"/>
      <dgm:spPr/>
      <dgm:t>
        <a:bodyPr/>
        <a:lstStyle/>
        <a:p>
          <a:endParaRPr lang="nb-NO"/>
        </a:p>
      </dgm:t>
    </dgm:pt>
    <dgm:pt modelId="{D4DCC89B-06A3-4C71-9915-1A7E2F63E07F}" type="pres">
      <dgm:prSet presAssocID="{339ACAD0-B0AB-4685-A51E-272B0DDC3226}" presName="adorn" presStyleLbl="fgAccFollowNode1" presStyleIdx="2" presStyleCnt="4"/>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23000" r="-23000"/>
          </a:stretch>
        </a:blipFill>
      </dgm:spPr>
    </dgm:pt>
    <dgm:pt modelId="{45A53CEF-DAD8-4E39-A051-5DDA9A5CCFA9}" type="pres">
      <dgm:prSet presAssocID="{AF721C81-E8D7-41D3-BBDC-BD0AA16C8216}" presName="sibTrans" presStyleLbl="sibTrans2D1" presStyleIdx="0" presStyleCnt="0"/>
      <dgm:spPr/>
      <dgm:t>
        <a:bodyPr/>
        <a:lstStyle/>
        <a:p>
          <a:endParaRPr lang="nb-NO"/>
        </a:p>
      </dgm:t>
    </dgm:pt>
    <dgm:pt modelId="{E615F169-7C9F-448B-AB6C-AFE3D96C2F7C}" type="pres">
      <dgm:prSet presAssocID="{25BBFC0C-AB7F-43F5-84EF-3EE8AA1209DD}" presName="compNode" presStyleCnt="0"/>
      <dgm:spPr/>
    </dgm:pt>
    <dgm:pt modelId="{1A5A3B80-D3EB-479C-B4B0-B09B296B4C0A}" type="pres">
      <dgm:prSet presAssocID="{25BBFC0C-AB7F-43F5-84EF-3EE8AA1209DD}" presName="childRect" presStyleLbl="bgAcc1" presStyleIdx="3" presStyleCnt="4">
        <dgm:presLayoutVars>
          <dgm:bulletEnabled val="1"/>
        </dgm:presLayoutVars>
      </dgm:prSet>
      <dgm:spPr/>
      <dgm:t>
        <a:bodyPr/>
        <a:lstStyle/>
        <a:p>
          <a:endParaRPr lang="nb-NO"/>
        </a:p>
      </dgm:t>
    </dgm:pt>
    <dgm:pt modelId="{E04757DB-132D-4665-8296-09A184259D80}" type="pres">
      <dgm:prSet presAssocID="{25BBFC0C-AB7F-43F5-84EF-3EE8AA1209DD}" presName="parentText" presStyleLbl="node1" presStyleIdx="0" presStyleCnt="0">
        <dgm:presLayoutVars>
          <dgm:chMax val="0"/>
          <dgm:bulletEnabled val="1"/>
        </dgm:presLayoutVars>
      </dgm:prSet>
      <dgm:spPr/>
      <dgm:t>
        <a:bodyPr/>
        <a:lstStyle/>
        <a:p>
          <a:endParaRPr lang="nb-NO"/>
        </a:p>
      </dgm:t>
    </dgm:pt>
    <dgm:pt modelId="{65DFCF42-0DA5-4310-B530-28BAF38D5A64}" type="pres">
      <dgm:prSet presAssocID="{25BBFC0C-AB7F-43F5-84EF-3EE8AA1209DD}" presName="parentRect" presStyleLbl="alignNode1" presStyleIdx="3" presStyleCnt="4"/>
      <dgm:spPr/>
      <dgm:t>
        <a:bodyPr/>
        <a:lstStyle/>
        <a:p>
          <a:endParaRPr lang="nb-NO"/>
        </a:p>
      </dgm:t>
    </dgm:pt>
    <dgm:pt modelId="{353AEA59-D516-406C-A26D-6F95BDFB0C6C}" type="pres">
      <dgm:prSet presAssocID="{25BBFC0C-AB7F-43F5-84EF-3EE8AA1209DD}" presName="adorn" presStyleLbl="fgAccFollowNode1" presStyleIdx="3" presStyleCnt="4"/>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a:stretch>
        </a:blipFill>
      </dgm:spPr>
    </dgm:pt>
  </dgm:ptLst>
  <dgm:cxnLst>
    <dgm:cxn modelId="{F43B3144-256C-4210-BE83-88DBC42A205B}" srcId="{25BBFC0C-AB7F-43F5-84EF-3EE8AA1209DD}" destId="{4D6A0719-2247-447A-A303-5629B0BF114E}" srcOrd="0" destOrd="0" parTransId="{51E43470-AC83-464F-931B-D368EBB78AD2}" sibTransId="{551D00A8-413E-4AA1-A168-EE76ADDC5040}"/>
    <dgm:cxn modelId="{FF369BAC-4B99-4C9C-B2F3-AB526778E230}" srcId="{11A42D05-37A9-483A-936B-1C2DA079DC0F}" destId="{B584C46E-8ECF-476D-8C24-F218426C2E01}" srcOrd="3" destOrd="0" parTransId="{EED4CBCF-141C-4F10-A74E-5EFC0571A455}" sibTransId="{4C8B2FCD-9604-4423-A79A-EEDEC9B09F19}"/>
    <dgm:cxn modelId="{F89C6E85-3064-4A01-93D5-96CF949169ED}" type="presOf" srcId="{659D7553-D8C0-4C3D-8762-6200B5D3727B}" destId="{AC2ECDB1-D234-4C9D-B8C3-A1AEC35ED33D}" srcOrd="0" destOrd="0" presId="urn:microsoft.com/office/officeart/2005/8/layout/bList2"/>
    <dgm:cxn modelId="{C645B207-58DC-4F11-818D-7680384C8BD2}" type="presOf" srcId="{8AB5E7F5-36E8-417D-B4A4-739C8D2CE2B9}" destId="{1A5A3B80-D3EB-479C-B4B0-B09B296B4C0A}" srcOrd="0" destOrd="2" presId="urn:microsoft.com/office/officeart/2005/8/layout/bList2"/>
    <dgm:cxn modelId="{6647C344-693C-479B-A8E1-C85C9EFEA449}" type="presOf" srcId="{64E1CE60-ACD8-43C0-A7E1-9B3E9DAD0638}" destId="{8EB94A95-2AC3-4EF9-BD89-9716376881EA}" srcOrd="0" destOrd="0" presId="urn:microsoft.com/office/officeart/2005/8/layout/bList2"/>
    <dgm:cxn modelId="{32C3C52D-C39C-45AC-89D1-7B9FF9CDC57D}" type="presOf" srcId="{11E8EDEE-F4B5-4208-A936-0399DD02C566}" destId="{C3AAE0B7-726B-459C-9956-668A5B84160D}" srcOrd="0" destOrd="2" presId="urn:microsoft.com/office/officeart/2005/8/layout/bList2"/>
    <dgm:cxn modelId="{553FE076-5771-45A8-9AC3-BAE6C159479B}" srcId="{CF8A8D24-657D-4932-8B8A-D05F77D3552E}" destId="{9DAB4A40-942E-416D-9534-6F474081EA0D}" srcOrd="2" destOrd="0" parTransId="{B9FEECE5-1152-495B-95BD-72B699BE2962}" sibTransId="{E24A4FC8-C18B-4142-955F-053E4806447A}"/>
    <dgm:cxn modelId="{95EF68C1-5EA2-4831-BF29-40F67975B072}" srcId="{25BBFC0C-AB7F-43F5-84EF-3EE8AA1209DD}" destId="{8AB5E7F5-36E8-417D-B4A4-739C8D2CE2B9}" srcOrd="2" destOrd="0" parTransId="{B5F88D5F-25D0-4D1A-AE61-809143E19EBE}" sibTransId="{32C93317-1C46-43FF-B78F-E9C7367B3912}"/>
    <dgm:cxn modelId="{B33D9747-D0F3-4E70-8193-1AA4771CDFF7}" srcId="{CF8A8D24-657D-4932-8B8A-D05F77D3552E}" destId="{895F70F5-B4E1-4437-87BB-95392E7B869B}" srcOrd="1" destOrd="0" parTransId="{D59C64C5-069E-4446-B1FE-C184440146A8}" sibTransId="{3563BA74-1C72-4841-906C-5A4A908F6CA4}"/>
    <dgm:cxn modelId="{DCB48B18-8C75-4FB2-B842-F8D0C1ED20F3}" srcId="{659D7553-D8C0-4C3D-8762-6200B5D3727B}" destId="{25BBFC0C-AB7F-43F5-84EF-3EE8AA1209DD}" srcOrd="3" destOrd="0" parTransId="{507D2C11-0A6A-44C0-B666-CC20AF94DF06}" sibTransId="{44A45C4C-92B3-43EC-AB76-7FE34646FEAB}"/>
    <dgm:cxn modelId="{C73E08B9-F2C1-466D-A57D-F98AEF3DC76F}" type="presOf" srcId="{11A42D05-37A9-483A-936B-1C2DA079DC0F}" destId="{E090C4A6-A02B-4CD7-B8F0-188E82FC1BA7}" srcOrd="0" destOrd="0" presId="urn:microsoft.com/office/officeart/2005/8/layout/bList2"/>
    <dgm:cxn modelId="{DAD18774-FCCE-421D-8FA6-E9E249F2A292}" type="presOf" srcId="{AF721C81-E8D7-41D3-BBDC-BD0AA16C8216}" destId="{45A53CEF-DAD8-4E39-A051-5DDA9A5CCFA9}" srcOrd="0" destOrd="0" presId="urn:microsoft.com/office/officeart/2005/8/layout/bList2"/>
    <dgm:cxn modelId="{4927EB2D-6E5F-4AA3-9C0F-C00D4C641631}" srcId="{CF8A8D24-657D-4932-8B8A-D05F77D3552E}" destId="{64E1CE60-ACD8-43C0-A7E1-9B3E9DAD0638}" srcOrd="0" destOrd="0" parTransId="{6D73D666-EA6A-40DE-8D73-0011A37DBF04}" sibTransId="{13856FF2-ABFF-459A-98F4-498E9F328C70}"/>
    <dgm:cxn modelId="{40AF740A-0BBB-4853-9D1A-DD80ED8C253E}" type="presOf" srcId="{339ACAD0-B0AB-4685-A51E-272B0DDC3226}" destId="{373C78CB-9579-49ED-B86C-C48852105D6E}" srcOrd="1" destOrd="0" presId="urn:microsoft.com/office/officeart/2005/8/layout/bList2"/>
    <dgm:cxn modelId="{DB2921E7-6E02-4195-9998-D94997AD19B2}" srcId="{339ACAD0-B0AB-4685-A51E-272B0DDC3226}" destId="{6812A845-EC75-4FD3-99F2-F4BA2C57D5D3}" srcOrd="0" destOrd="0" parTransId="{1C1B58AA-4F02-42C1-A92D-03BC601A3F6D}" sibTransId="{DFA4F787-18B9-4CFA-AB83-8C9EDE464FD2}"/>
    <dgm:cxn modelId="{4FB7FD1B-4362-4D3B-8068-E607B3E1640D}" srcId="{11A42D05-37A9-483A-936B-1C2DA079DC0F}" destId="{35B9F783-8B83-4BCC-8727-7E7C6FC7E68D}" srcOrd="0" destOrd="0" parTransId="{8F60325B-38BA-4398-8FE8-AE18C8F478CE}" sibTransId="{9A75B8DA-CD4C-46F0-97B4-F1115D402988}"/>
    <dgm:cxn modelId="{4446C650-FDC4-40A3-B84A-8ACDED2D2DB5}" type="presOf" srcId="{CF8A8D24-657D-4932-8B8A-D05F77D3552E}" destId="{BE697BDB-93C1-44C3-8747-73B6266AFCBB}" srcOrd="1" destOrd="0" presId="urn:microsoft.com/office/officeart/2005/8/layout/bList2"/>
    <dgm:cxn modelId="{FE9E2B0A-F852-46F9-BC9C-5A06F4FF853A}" type="presOf" srcId="{895F70F5-B4E1-4437-87BB-95392E7B869B}" destId="{8EB94A95-2AC3-4EF9-BD89-9716376881EA}" srcOrd="0" destOrd="1" presId="urn:microsoft.com/office/officeart/2005/8/layout/bList2"/>
    <dgm:cxn modelId="{36727815-D775-46E0-8FC0-BEA4C51976C6}" srcId="{659D7553-D8C0-4C3D-8762-6200B5D3727B}" destId="{339ACAD0-B0AB-4685-A51E-272B0DDC3226}" srcOrd="2" destOrd="0" parTransId="{B261F83E-82C6-4307-AA1A-FF8123828877}" sibTransId="{AF721C81-E8D7-41D3-BBDC-BD0AA16C8216}"/>
    <dgm:cxn modelId="{1DB3BC25-DAA3-4D7C-A819-B500B7436675}" type="presOf" srcId="{4D6A0719-2247-447A-A303-5629B0BF114E}" destId="{1A5A3B80-D3EB-479C-B4B0-B09B296B4C0A}" srcOrd="0" destOrd="0" presId="urn:microsoft.com/office/officeart/2005/8/layout/bList2"/>
    <dgm:cxn modelId="{D0E8864F-C908-47D1-8AB1-E8DF3CAE7E72}" srcId="{659D7553-D8C0-4C3D-8762-6200B5D3727B}" destId="{CF8A8D24-657D-4932-8B8A-D05F77D3552E}" srcOrd="0" destOrd="0" parTransId="{1BD5FA88-FAD9-44CA-9348-2589DA00C681}" sibTransId="{1CFD03C7-ED92-4C7C-826B-C13348739C4E}"/>
    <dgm:cxn modelId="{8FB5B1B5-8874-4982-A2D6-39C9663D1A9A}" type="presOf" srcId="{CF8A8D24-657D-4932-8B8A-D05F77D3552E}" destId="{E5D54F03-193B-42CD-8D6A-7B14D6B91ABB}" srcOrd="0" destOrd="0" presId="urn:microsoft.com/office/officeart/2005/8/layout/bList2"/>
    <dgm:cxn modelId="{1B14C26B-8A20-4F59-83B8-E1B5D5E7FA10}" type="presOf" srcId="{35B9F783-8B83-4BCC-8727-7E7C6FC7E68D}" destId="{2C5BEEFC-54D4-4437-8F60-342280AC264B}" srcOrd="0" destOrd="0" presId="urn:microsoft.com/office/officeart/2005/8/layout/bList2"/>
    <dgm:cxn modelId="{8C7F4BF1-21FB-4FCE-BBDA-1147CC8B8FAA}" srcId="{659D7553-D8C0-4C3D-8762-6200B5D3727B}" destId="{11A42D05-37A9-483A-936B-1C2DA079DC0F}" srcOrd="1" destOrd="0" parTransId="{94D71614-27A5-4D08-8715-3BC7860CD6A6}" sibTransId="{C601736B-20D0-455B-B775-A1952D411C80}"/>
    <dgm:cxn modelId="{B98F12D1-3C93-4F2F-80AE-BAFDB2A00375}" type="presOf" srcId="{9DAB4A40-942E-416D-9534-6F474081EA0D}" destId="{8EB94A95-2AC3-4EF9-BD89-9716376881EA}" srcOrd="0" destOrd="2" presId="urn:microsoft.com/office/officeart/2005/8/layout/bList2"/>
    <dgm:cxn modelId="{EE71DA03-5663-47BA-A62D-B5B5111AE9AD}" srcId="{11A42D05-37A9-483A-936B-1C2DA079DC0F}" destId="{52FAB70E-FEB0-4042-A07C-B5EB56CBCEAF}" srcOrd="1" destOrd="0" parTransId="{39EC7941-13BF-4BCE-A749-6BB6E48B97C4}" sibTransId="{728FC649-16CC-44BD-A3B8-ED3041495DC9}"/>
    <dgm:cxn modelId="{B7132343-AE02-4379-A22C-225D1997E126}" srcId="{339ACAD0-B0AB-4685-A51E-272B0DDC3226}" destId="{DD42DFB8-45F9-4AFB-A935-74A12EEBD336}" srcOrd="1" destOrd="0" parTransId="{37C60A70-7054-4F32-A0F9-BB00C3802B4C}" sibTransId="{492CFCFB-5003-497D-934F-3ADAF44D5F30}"/>
    <dgm:cxn modelId="{88E8B4B9-24CD-4AF6-8C65-CD34C93472A6}" type="presOf" srcId="{25BBFC0C-AB7F-43F5-84EF-3EE8AA1209DD}" destId="{E04757DB-132D-4665-8296-09A184259D80}" srcOrd="0" destOrd="0" presId="urn:microsoft.com/office/officeart/2005/8/layout/bList2"/>
    <dgm:cxn modelId="{53BA3C52-BC3D-41F6-B390-28606D8E4B7B}" type="presOf" srcId="{339ACAD0-B0AB-4685-A51E-272B0DDC3226}" destId="{01129A0D-2725-47CC-B67F-C60A26407EC6}" srcOrd="0" destOrd="0" presId="urn:microsoft.com/office/officeart/2005/8/layout/bList2"/>
    <dgm:cxn modelId="{85AF6B45-C262-4124-B6C5-230BDB05B62F}" srcId="{25BBFC0C-AB7F-43F5-84EF-3EE8AA1209DD}" destId="{57F8BDE2-5AAF-4861-9C91-9905810F40EE}" srcOrd="1" destOrd="0" parTransId="{11645CCE-960C-4A8B-996B-570815623A84}" sibTransId="{9FBDB9F2-C70A-48E1-8F49-B6818050748C}"/>
    <dgm:cxn modelId="{5F94ED19-19B8-415C-A721-48F845F63688}" type="presOf" srcId="{6812A845-EC75-4FD3-99F2-F4BA2C57D5D3}" destId="{C3AAE0B7-726B-459C-9956-668A5B84160D}" srcOrd="0" destOrd="0" presId="urn:microsoft.com/office/officeart/2005/8/layout/bList2"/>
    <dgm:cxn modelId="{EE883A2C-AFF4-4242-AD7D-86470EC194C4}" type="presOf" srcId="{25BBFC0C-AB7F-43F5-84EF-3EE8AA1209DD}" destId="{65DFCF42-0DA5-4310-B530-28BAF38D5A64}" srcOrd="1" destOrd="0" presId="urn:microsoft.com/office/officeart/2005/8/layout/bList2"/>
    <dgm:cxn modelId="{FDC6E09D-6BC8-4195-8A02-F3EDABD400C5}" type="presOf" srcId="{57F8BDE2-5AAF-4861-9C91-9905810F40EE}" destId="{1A5A3B80-D3EB-479C-B4B0-B09B296B4C0A}" srcOrd="0" destOrd="1" presId="urn:microsoft.com/office/officeart/2005/8/layout/bList2"/>
    <dgm:cxn modelId="{8FC4ED2A-F5F0-4921-9552-4EB0A453FC86}" type="presOf" srcId="{52FAB70E-FEB0-4042-A07C-B5EB56CBCEAF}" destId="{2C5BEEFC-54D4-4437-8F60-342280AC264B}" srcOrd="0" destOrd="1" presId="urn:microsoft.com/office/officeart/2005/8/layout/bList2"/>
    <dgm:cxn modelId="{817414DE-E97C-4192-9392-6846780A2241}" type="presOf" srcId="{11A42D05-37A9-483A-936B-1C2DA079DC0F}" destId="{545EB0CF-3DB0-405A-8904-F9AF7ACE74B3}" srcOrd="1" destOrd="0" presId="urn:microsoft.com/office/officeart/2005/8/layout/bList2"/>
    <dgm:cxn modelId="{18E016FE-3803-42F2-9BB0-ABFD75E82495}" type="presOf" srcId="{B584C46E-8ECF-476D-8C24-F218426C2E01}" destId="{2C5BEEFC-54D4-4437-8F60-342280AC264B}" srcOrd="0" destOrd="3" presId="urn:microsoft.com/office/officeart/2005/8/layout/bList2"/>
    <dgm:cxn modelId="{46D75658-043F-4369-AC4F-88A8F12A75FB}" srcId="{11A42D05-37A9-483A-936B-1C2DA079DC0F}" destId="{63DEE63C-6F49-4AFA-A5E9-BAEDE99460F0}" srcOrd="2" destOrd="0" parTransId="{8F4C9619-06E1-4E1A-B205-81893F5A01F3}" sibTransId="{81D2AC6B-7E9A-4C83-B5F4-BC76BC4BABD8}"/>
    <dgm:cxn modelId="{82DA4158-6404-4584-B170-87FC52614641}" type="presOf" srcId="{1CFD03C7-ED92-4C7C-826B-C13348739C4E}" destId="{1E78DD56-9F4A-40E3-8CA1-2B0339312695}" srcOrd="0" destOrd="0" presId="urn:microsoft.com/office/officeart/2005/8/layout/bList2"/>
    <dgm:cxn modelId="{B68DFD4F-F55A-431B-A1C3-0A360C182D1F}" type="presOf" srcId="{C601736B-20D0-455B-B775-A1952D411C80}" destId="{277B39B3-CFDC-4BF9-B6EC-3BCB19831CC0}" srcOrd="0" destOrd="0" presId="urn:microsoft.com/office/officeart/2005/8/layout/bList2"/>
    <dgm:cxn modelId="{9A0DB33E-EF4B-454A-B23A-6077BCBD7D3F}" srcId="{339ACAD0-B0AB-4685-A51E-272B0DDC3226}" destId="{11E8EDEE-F4B5-4208-A936-0399DD02C566}" srcOrd="2" destOrd="0" parTransId="{74E8DCBB-C48B-494F-AA73-A0DADF17A8C1}" sibTransId="{6025F25A-B1CD-44B6-9349-752B0DB42F73}"/>
    <dgm:cxn modelId="{5FB67B2C-B6B9-4DF7-A9B0-B7DF8BEC7E66}" type="presOf" srcId="{DD42DFB8-45F9-4AFB-A935-74A12EEBD336}" destId="{C3AAE0B7-726B-459C-9956-668A5B84160D}" srcOrd="0" destOrd="1" presId="urn:microsoft.com/office/officeart/2005/8/layout/bList2"/>
    <dgm:cxn modelId="{3AD7DB59-436A-4DD6-A8AF-E6DB2D78C021}" type="presOf" srcId="{63DEE63C-6F49-4AFA-A5E9-BAEDE99460F0}" destId="{2C5BEEFC-54D4-4437-8F60-342280AC264B}" srcOrd="0" destOrd="2" presId="urn:microsoft.com/office/officeart/2005/8/layout/bList2"/>
    <dgm:cxn modelId="{D81ADA7A-5034-4CE6-9833-DFABD24E86F1}" type="presParOf" srcId="{AC2ECDB1-D234-4C9D-B8C3-A1AEC35ED33D}" destId="{0F137EE5-9AFE-4654-B22E-5879667881BC}" srcOrd="0" destOrd="0" presId="urn:microsoft.com/office/officeart/2005/8/layout/bList2"/>
    <dgm:cxn modelId="{CC9D6773-0E48-4816-910C-81DD57D68A1E}" type="presParOf" srcId="{0F137EE5-9AFE-4654-B22E-5879667881BC}" destId="{8EB94A95-2AC3-4EF9-BD89-9716376881EA}" srcOrd="0" destOrd="0" presId="urn:microsoft.com/office/officeart/2005/8/layout/bList2"/>
    <dgm:cxn modelId="{6567AFA7-3BFC-4148-B61D-30B87E1FCC3E}" type="presParOf" srcId="{0F137EE5-9AFE-4654-B22E-5879667881BC}" destId="{E5D54F03-193B-42CD-8D6A-7B14D6B91ABB}" srcOrd="1" destOrd="0" presId="urn:microsoft.com/office/officeart/2005/8/layout/bList2"/>
    <dgm:cxn modelId="{DD4E6480-B9A8-4D84-B707-BB0035500546}" type="presParOf" srcId="{0F137EE5-9AFE-4654-B22E-5879667881BC}" destId="{BE697BDB-93C1-44C3-8747-73B6266AFCBB}" srcOrd="2" destOrd="0" presId="urn:microsoft.com/office/officeart/2005/8/layout/bList2"/>
    <dgm:cxn modelId="{BC65FB9F-4149-4914-82EB-40C04061FB0C}" type="presParOf" srcId="{0F137EE5-9AFE-4654-B22E-5879667881BC}" destId="{9D6E4504-AF80-405F-B2B9-463B8AA06FE4}" srcOrd="3" destOrd="0" presId="urn:microsoft.com/office/officeart/2005/8/layout/bList2"/>
    <dgm:cxn modelId="{7A2D9407-9871-4421-906B-4495C03B2EC6}" type="presParOf" srcId="{AC2ECDB1-D234-4C9D-B8C3-A1AEC35ED33D}" destId="{1E78DD56-9F4A-40E3-8CA1-2B0339312695}" srcOrd="1" destOrd="0" presId="urn:microsoft.com/office/officeart/2005/8/layout/bList2"/>
    <dgm:cxn modelId="{4EE15DFC-513D-4D0E-BBBC-D0CFF080B14C}" type="presParOf" srcId="{AC2ECDB1-D234-4C9D-B8C3-A1AEC35ED33D}" destId="{FA9100F2-E3A3-4DB1-9F09-19321D6BBC63}" srcOrd="2" destOrd="0" presId="urn:microsoft.com/office/officeart/2005/8/layout/bList2"/>
    <dgm:cxn modelId="{4BD49B89-FA37-4A77-A50D-94CB9A2AE915}" type="presParOf" srcId="{FA9100F2-E3A3-4DB1-9F09-19321D6BBC63}" destId="{2C5BEEFC-54D4-4437-8F60-342280AC264B}" srcOrd="0" destOrd="0" presId="urn:microsoft.com/office/officeart/2005/8/layout/bList2"/>
    <dgm:cxn modelId="{E1F79623-FAFC-45E7-B97C-EEA0E8B64EEB}" type="presParOf" srcId="{FA9100F2-E3A3-4DB1-9F09-19321D6BBC63}" destId="{E090C4A6-A02B-4CD7-B8F0-188E82FC1BA7}" srcOrd="1" destOrd="0" presId="urn:microsoft.com/office/officeart/2005/8/layout/bList2"/>
    <dgm:cxn modelId="{484FA2E4-8D95-461F-93AA-844D4D4B312F}" type="presParOf" srcId="{FA9100F2-E3A3-4DB1-9F09-19321D6BBC63}" destId="{545EB0CF-3DB0-405A-8904-F9AF7ACE74B3}" srcOrd="2" destOrd="0" presId="urn:microsoft.com/office/officeart/2005/8/layout/bList2"/>
    <dgm:cxn modelId="{FBEA24DD-A2B1-4AA5-9EB0-57C17EEB554A}" type="presParOf" srcId="{FA9100F2-E3A3-4DB1-9F09-19321D6BBC63}" destId="{B1ECB248-12C5-455F-A69A-89FFDE08039F}" srcOrd="3" destOrd="0" presId="urn:microsoft.com/office/officeart/2005/8/layout/bList2"/>
    <dgm:cxn modelId="{DCF1AB22-AC80-4CED-8577-870B2E6672A9}" type="presParOf" srcId="{AC2ECDB1-D234-4C9D-B8C3-A1AEC35ED33D}" destId="{277B39B3-CFDC-4BF9-B6EC-3BCB19831CC0}" srcOrd="3" destOrd="0" presId="urn:microsoft.com/office/officeart/2005/8/layout/bList2"/>
    <dgm:cxn modelId="{E5143D1F-8D27-44B8-ABF8-0A09F869F546}" type="presParOf" srcId="{AC2ECDB1-D234-4C9D-B8C3-A1AEC35ED33D}" destId="{B7AF306F-CC78-4E7F-B2AE-0873D307422F}" srcOrd="4" destOrd="0" presId="urn:microsoft.com/office/officeart/2005/8/layout/bList2"/>
    <dgm:cxn modelId="{A1FAEC49-1B24-4FA5-B134-5F43245E9C51}" type="presParOf" srcId="{B7AF306F-CC78-4E7F-B2AE-0873D307422F}" destId="{C3AAE0B7-726B-459C-9956-668A5B84160D}" srcOrd="0" destOrd="0" presId="urn:microsoft.com/office/officeart/2005/8/layout/bList2"/>
    <dgm:cxn modelId="{89E0C670-FA71-43A5-8A16-6E3589E5983E}" type="presParOf" srcId="{B7AF306F-CC78-4E7F-B2AE-0873D307422F}" destId="{01129A0D-2725-47CC-B67F-C60A26407EC6}" srcOrd="1" destOrd="0" presId="urn:microsoft.com/office/officeart/2005/8/layout/bList2"/>
    <dgm:cxn modelId="{D932AE49-1CFD-429F-82D8-A4DD4B0045C9}" type="presParOf" srcId="{B7AF306F-CC78-4E7F-B2AE-0873D307422F}" destId="{373C78CB-9579-49ED-B86C-C48852105D6E}" srcOrd="2" destOrd="0" presId="urn:microsoft.com/office/officeart/2005/8/layout/bList2"/>
    <dgm:cxn modelId="{E351F5F9-3790-43AC-9850-2016F5FDE08A}" type="presParOf" srcId="{B7AF306F-CC78-4E7F-B2AE-0873D307422F}" destId="{D4DCC89B-06A3-4C71-9915-1A7E2F63E07F}" srcOrd="3" destOrd="0" presId="urn:microsoft.com/office/officeart/2005/8/layout/bList2"/>
    <dgm:cxn modelId="{F880FFCC-2DAB-4BF4-BE66-3F14AF134892}" type="presParOf" srcId="{AC2ECDB1-D234-4C9D-B8C3-A1AEC35ED33D}" destId="{45A53CEF-DAD8-4E39-A051-5DDA9A5CCFA9}" srcOrd="5" destOrd="0" presId="urn:microsoft.com/office/officeart/2005/8/layout/bList2"/>
    <dgm:cxn modelId="{EAC633ED-5E32-4ADA-94B2-D5DA1DC91387}" type="presParOf" srcId="{AC2ECDB1-D234-4C9D-B8C3-A1AEC35ED33D}" destId="{E615F169-7C9F-448B-AB6C-AFE3D96C2F7C}" srcOrd="6" destOrd="0" presId="urn:microsoft.com/office/officeart/2005/8/layout/bList2"/>
    <dgm:cxn modelId="{D5D0162E-0A4E-4098-A90D-F8663993D99F}" type="presParOf" srcId="{E615F169-7C9F-448B-AB6C-AFE3D96C2F7C}" destId="{1A5A3B80-D3EB-479C-B4B0-B09B296B4C0A}" srcOrd="0" destOrd="0" presId="urn:microsoft.com/office/officeart/2005/8/layout/bList2"/>
    <dgm:cxn modelId="{6FFC41DE-8BFA-4B3E-85EF-5D57CB1894EE}" type="presParOf" srcId="{E615F169-7C9F-448B-AB6C-AFE3D96C2F7C}" destId="{E04757DB-132D-4665-8296-09A184259D80}" srcOrd="1" destOrd="0" presId="urn:microsoft.com/office/officeart/2005/8/layout/bList2"/>
    <dgm:cxn modelId="{63BCC4CF-5A90-48E2-89CA-F64EE5DF6C7A}" type="presParOf" srcId="{E615F169-7C9F-448B-AB6C-AFE3D96C2F7C}" destId="{65DFCF42-0DA5-4310-B530-28BAF38D5A64}" srcOrd="2" destOrd="0" presId="urn:microsoft.com/office/officeart/2005/8/layout/bList2"/>
    <dgm:cxn modelId="{DD160B02-1F1E-4A7B-94A8-C3FD4A6F7AD4}" type="presParOf" srcId="{E615F169-7C9F-448B-AB6C-AFE3D96C2F7C}" destId="{353AEA59-D516-406C-A26D-6F95BDFB0C6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2CD02A-7E88-41F1-A0A1-6FF19E503C5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nb-NO"/>
        </a:p>
      </dgm:t>
    </dgm:pt>
    <dgm:pt modelId="{4464F053-0D20-4A46-AC62-E8977AC202EE}">
      <dgm:prSet phldrT="[Tekst]"/>
      <dgm:spPr/>
      <dgm:t>
        <a:bodyPr/>
        <a:lstStyle/>
        <a:p>
          <a:r>
            <a:rPr lang="nb-NO" u="none" dirty="0">
              <a:latin typeface="Berlin Sans FB" panose="020E0602020502020306" pitchFamily="34" charset="0"/>
            </a:rPr>
            <a:t>Butikken</a:t>
          </a:r>
        </a:p>
      </dgm:t>
    </dgm:pt>
    <dgm:pt modelId="{05A2F767-66BD-4FAC-B99D-5638050822CB}" type="parTrans" cxnId="{7A3A10E3-1BFC-4A53-841E-812929C82BDA}">
      <dgm:prSet/>
      <dgm:spPr/>
      <dgm:t>
        <a:bodyPr/>
        <a:lstStyle/>
        <a:p>
          <a:endParaRPr lang="nb-NO"/>
        </a:p>
      </dgm:t>
    </dgm:pt>
    <dgm:pt modelId="{F7931C69-B84C-464E-BED4-760403E88782}" type="sibTrans" cxnId="{7A3A10E3-1BFC-4A53-841E-812929C82BDA}">
      <dgm:prSet/>
      <dgm:spPr/>
      <dgm:t>
        <a:bodyPr/>
        <a:lstStyle/>
        <a:p>
          <a:endParaRPr lang="nb-NO"/>
        </a:p>
      </dgm:t>
    </dgm:pt>
    <dgm:pt modelId="{555C2501-2BFF-4D8E-8A31-629EDFF0DD59}">
      <dgm:prSet phldrT="[Tekst]"/>
      <dgm:spPr/>
      <dgm:t>
        <a:bodyPr/>
        <a:lstStyle/>
        <a:p>
          <a:r>
            <a:rPr lang="nb-NO" b="0" u="sng" dirty="0">
              <a:latin typeface="Berlin Sans FB" panose="020E0602020502020306" pitchFamily="34" charset="0"/>
            </a:rPr>
            <a:t>Hjemme</a:t>
          </a:r>
        </a:p>
      </dgm:t>
    </dgm:pt>
    <dgm:pt modelId="{651635B6-C6FC-41B3-BA33-F78C5920736C}" type="parTrans" cxnId="{0D3C23E3-3C01-4B79-827B-4FCAA495E689}">
      <dgm:prSet/>
      <dgm:spPr/>
      <dgm:t>
        <a:bodyPr/>
        <a:lstStyle/>
        <a:p>
          <a:endParaRPr lang="nb-NO"/>
        </a:p>
      </dgm:t>
    </dgm:pt>
    <dgm:pt modelId="{062DC174-79C4-4D7C-B987-AC576DE849D5}" type="sibTrans" cxnId="{0D3C23E3-3C01-4B79-827B-4FCAA495E689}">
      <dgm:prSet/>
      <dgm:spPr/>
      <dgm:t>
        <a:bodyPr/>
        <a:lstStyle/>
        <a:p>
          <a:endParaRPr lang="nb-NO"/>
        </a:p>
      </dgm:t>
    </dgm:pt>
    <dgm:pt modelId="{5E6C4927-8E2C-492E-BDEF-87FC21B7FE3F}">
      <dgm:prSet phldrT="[Tekst]"/>
      <dgm:spPr/>
      <dgm:t>
        <a:bodyPr/>
        <a:lstStyle/>
        <a:p>
          <a:r>
            <a:rPr lang="nb-NO" dirty="0">
              <a:latin typeface="Berlin Sans FB" panose="020E0602020502020306" pitchFamily="34" charset="0"/>
            </a:rPr>
            <a:t>Matlaging</a:t>
          </a:r>
        </a:p>
      </dgm:t>
    </dgm:pt>
    <dgm:pt modelId="{47153322-7C57-432A-AB19-38A78FC8CAB1}" type="parTrans" cxnId="{1A2E49A5-CEAB-45A0-AE28-E7682A281CE3}">
      <dgm:prSet/>
      <dgm:spPr/>
      <dgm:t>
        <a:bodyPr/>
        <a:lstStyle/>
        <a:p>
          <a:endParaRPr lang="nb-NO"/>
        </a:p>
      </dgm:t>
    </dgm:pt>
    <dgm:pt modelId="{9F34FD20-F2D3-4CD6-AEB7-B0BB636B9E53}" type="sibTrans" cxnId="{1A2E49A5-CEAB-45A0-AE28-E7682A281CE3}">
      <dgm:prSet/>
      <dgm:spPr/>
      <dgm:t>
        <a:bodyPr/>
        <a:lstStyle/>
        <a:p>
          <a:endParaRPr lang="nb-NO"/>
        </a:p>
      </dgm:t>
    </dgm:pt>
    <dgm:pt modelId="{098B6099-0807-44C8-85A9-241A414CC8E0}">
      <dgm:prSet phldrT="[Tekst]"/>
      <dgm:spPr/>
      <dgm:t>
        <a:bodyPr/>
        <a:lstStyle/>
        <a:p>
          <a:r>
            <a:rPr lang="nb-NO" dirty="0">
              <a:latin typeface="Berlin Sans FB" panose="020E0602020502020306" pitchFamily="34" charset="0"/>
            </a:rPr>
            <a:t>Helseeffekter</a:t>
          </a:r>
        </a:p>
      </dgm:t>
    </dgm:pt>
    <dgm:pt modelId="{7710B197-D8EF-4E78-879B-54BF84FE5C06}" type="parTrans" cxnId="{B9A84F5B-525B-43FB-9F80-70559F6D37F9}">
      <dgm:prSet/>
      <dgm:spPr/>
      <dgm:t>
        <a:bodyPr/>
        <a:lstStyle/>
        <a:p>
          <a:endParaRPr lang="nb-NO"/>
        </a:p>
      </dgm:t>
    </dgm:pt>
    <dgm:pt modelId="{910A83D9-5DBD-410A-A714-C6B6100A194A}" type="sibTrans" cxnId="{B9A84F5B-525B-43FB-9F80-70559F6D37F9}">
      <dgm:prSet/>
      <dgm:spPr/>
      <dgm:t>
        <a:bodyPr/>
        <a:lstStyle/>
        <a:p>
          <a:endParaRPr lang="nb-NO"/>
        </a:p>
      </dgm:t>
    </dgm:pt>
    <dgm:pt modelId="{C1FFB99C-3B50-49DE-AD1B-B6274C9D7D17}" type="pres">
      <dgm:prSet presAssocID="{E32CD02A-7E88-41F1-A0A1-6FF19E503C5C}" presName="Name0" presStyleCnt="0">
        <dgm:presLayoutVars>
          <dgm:dir/>
          <dgm:resizeHandles val="exact"/>
        </dgm:presLayoutVars>
      </dgm:prSet>
      <dgm:spPr/>
      <dgm:t>
        <a:bodyPr/>
        <a:lstStyle/>
        <a:p>
          <a:endParaRPr lang="nb-NO"/>
        </a:p>
      </dgm:t>
    </dgm:pt>
    <dgm:pt modelId="{0791983B-EF89-45CE-9E7C-91439F8F0AC0}" type="pres">
      <dgm:prSet presAssocID="{4464F053-0D20-4A46-AC62-E8977AC202EE}" presName="compNode" presStyleCnt="0"/>
      <dgm:spPr/>
    </dgm:pt>
    <dgm:pt modelId="{2F49D1C8-919C-4D25-9BB8-284BBE09CEDA}" type="pres">
      <dgm:prSet presAssocID="{4464F053-0D20-4A46-AC62-E8977AC202EE}" presName="pict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144B46A2-C6C1-4F3D-892D-F81DB3A8027C}" type="pres">
      <dgm:prSet presAssocID="{4464F053-0D20-4A46-AC62-E8977AC202EE}" presName="textRect" presStyleLbl="revTx" presStyleIdx="0" presStyleCnt="4">
        <dgm:presLayoutVars>
          <dgm:bulletEnabled val="1"/>
        </dgm:presLayoutVars>
      </dgm:prSet>
      <dgm:spPr/>
      <dgm:t>
        <a:bodyPr/>
        <a:lstStyle/>
        <a:p>
          <a:endParaRPr lang="nb-NO"/>
        </a:p>
      </dgm:t>
    </dgm:pt>
    <dgm:pt modelId="{532A1EE7-DAFA-4A25-86BB-10381EE81410}" type="pres">
      <dgm:prSet presAssocID="{F7931C69-B84C-464E-BED4-760403E88782}" presName="sibTrans" presStyleLbl="sibTrans2D1" presStyleIdx="0" presStyleCnt="0"/>
      <dgm:spPr/>
      <dgm:t>
        <a:bodyPr/>
        <a:lstStyle/>
        <a:p>
          <a:endParaRPr lang="nb-NO"/>
        </a:p>
      </dgm:t>
    </dgm:pt>
    <dgm:pt modelId="{D1AF7E3B-62BE-42BF-9DF1-14B5884F7C19}" type="pres">
      <dgm:prSet presAssocID="{555C2501-2BFF-4D8E-8A31-629EDFF0DD59}" presName="compNode" presStyleCnt="0"/>
      <dgm:spPr/>
    </dgm:pt>
    <dgm:pt modelId="{D57E2E3C-C370-4EDD-B7B7-4BC17F697F2F}" type="pres">
      <dgm:prSet presAssocID="{555C2501-2BFF-4D8E-8A31-629EDFF0DD59}" presName="pictRect" presStyleLbl="node1" presStyleIdx="1" presStyleCnt="4"/>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t="-2000" b="-2000"/>
          </a:stretch>
        </a:blipFill>
      </dgm:spPr>
      <dgm:t>
        <a:bodyPr/>
        <a:lstStyle/>
        <a:p>
          <a:endParaRPr lang="nb-NO"/>
        </a:p>
      </dgm:t>
    </dgm:pt>
    <dgm:pt modelId="{E4EB7884-BB10-404A-851C-9B386C161181}" type="pres">
      <dgm:prSet presAssocID="{555C2501-2BFF-4D8E-8A31-629EDFF0DD59}" presName="textRect" presStyleLbl="revTx" presStyleIdx="1" presStyleCnt="4">
        <dgm:presLayoutVars>
          <dgm:bulletEnabled val="1"/>
        </dgm:presLayoutVars>
      </dgm:prSet>
      <dgm:spPr/>
      <dgm:t>
        <a:bodyPr/>
        <a:lstStyle/>
        <a:p>
          <a:endParaRPr lang="nb-NO"/>
        </a:p>
      </dgm:t>
    </dgm:pt>
    <dgm:pt modelId="{3A5A4594-81D9-4B8C-AF75-36B0B460BBC8}" type="pres">
      <dgm:prSet presAssocID="{062DC174-79C4-4D7C-B987-AC576DE849D5}" presName="sibTrans" presStyleLbl="sibTrans2D1" presStyleIdx="0" presStyleCnt="0"/>
      <dgm:spPr/>
      <dgm:t>
        <a:bodyPr/>
        <a:lstStyle/>
        <a:p>
          <a:endParaRPr lang="nb-NO"/>
        </a:p>
      </dgm:t>
    </dgm:pt>
    <dgm:pt modelId="{C49F5141-2BD7-4CA1-9A59-5FE955327837}" type="pres">
      <dgm:prSet presAssocID="{5E6C4927-8E2C-492E-BDEF-87FC21B7FE3F}" presName="compNode" presStyleCnt="0"/>
      <dgm:spPr/>
    </dgm:pt>
    <dgm:pt modelId="{48F0A398-3C2A-4FB9-B5F3-8D53B86A14D5}" type="pres">
      <dgm:prSet presAssocID="{5E6C4927-8E2C-492E-BDEF-87FC21B7FE3F}" presName="pictRect" presStyleLbl="node1" presStyleIdx="2" presStyleCnt="4"/>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37870242-E533-4CC3-9E2C-AA34606284E1}" type="pres">
      <dgm:prSet presAssocID="{5E6C4927-8E2C-492E-BDEF-87FC21B7FE3F}" presName="textRect" presStyleLbl="revTx" presStyleIdx="2" presStyleCnt="4">
        <dgm:presLayoutVars>
          <dgm:bulletEnabled val="1"/>
        </dgm:presLayoutVars>
      </dgm:prSet>
      <dgm:spPr/>
      <dgm:t>
        <a:bodyPr/>
        <a:lstStyle/>
        <a:p>
          <a:endParaRPr lang="nb-NO"/>
        </a:p>
      </dgm:t>
    </dgm:pt>
    <dgm:pt modelId="{DAB18349-E231-4595-98EA-914A5D053D68}" type="pres">
      <dgm:prSet presAssocID="{9F34FD20-F2D3-4CD6-AEB7-B0BB636B9E53}" presName="sibTrans" presStyleLbl="sibTrans2D1" presStyleIdx="0" presStyleCnt="0"/>
      <dgm:spPr/>
      <dgm:t>
        <a:bodyPr/>
        <a:lstStyle/>
        <a:p>
          <a:endParaRPr lang="nb-NO"/>
        </a:p>
      </dgm:t>
    </dgm:pt>
    <dgm:pt modelId="{0E7D394C-86AA-4250-AB1E-5B9C844252F0}" type="pres">
      <dgm:prSet presAssocID="{098B6099-0807-44C8-85A9-241A414CC8E0}" presName="compNode" presStyleCnt="0"/>
      <dgm:spPr/>
    </dgm:pt>
    <dgm:pt modelId="{103BAE78-2E87-45F7-A557-2F967052D612}" type="pres">
      <dgm:prSet presAssocID="{098B6099-0807-44C8-85A9-241A414CC8E0}" presName="pictRect" presStyleLbl="node1" presStyleIdx="3" presStyleCnt="4"/>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A24851A9-F965-4548-A239-6FE71154BEC7}" type="pres">
      <dgm:prSet presAssocID="{098B6099-0807-44C8-85A9-241A414CC8E0}" presName="textRect" presStyleLbl="revTx" presStyleIdx="3" presStyleCnt="4">
        <dgm:presLayoutVars>
          <dgm:bulletEnabled val="1"/>
        </dgm:presLayoutVars>
      </dgm:prSet>
      <dgm:spPr/>
      <dgm:t>
        <a:bodyPr/>
        <a:lstStyle/>
        <a:p>
          <a:endParaRPr lang="nb-NO"/>
        </a:p>
      </dgm:t>
    </dgm:pt>
  </dgm:ptLst>
  <dgm:cxnLst>
    <dgm:cxn modelId="{8DD2BB42-2879-4759-B782-E9E735108121}" type="presOf" srcId="{E32CD02A-7E88-41F1-A0A1-6FF19E503C5C}" destId="{C1FFB99C-3B50-49DE-AD1B-B6274C9D7D17}" srcOrd="0" destOrd="0" presId="urn:microsoft.com/office/officeart/2005/8/layout/pList1"/>
    <dgm:cxn modelId="{7A3A10E3-1BFC-4A53-841E-812929C82BDA}" srcId="{E32CD02A-7E88-41F1-A0A1-6FF19E503C5C}" destId="{4464F053-0D20-4A46-AC62-E8977AC202EE}" srcOrd="0" destOrd="0" parTransId="{05A2F767-66BD-4FAC-B99D-5638050822CB}" sibTransId="{F7931C69-B84C-464E-BED4-760403E88782}"/>
    <dgm:cxn modelId="{9B2EEDFF-A0C8-4E87-86D1-5D4F7946CD78}" type="presOf" srcId="{5E6C4927-8E2C-492E-BDEF-87FC21B7FE3F}" destId="{37870242-E533-4CC3-9E2C-AA34606284E1}" srcOrd="0" destOrd="0" presId="urn:microsoft.com/office/officeart/2005/8/layout/pList1"/>
    <dgm:cxn modelId="{9C9EBB3B-27F6-4F94-B23F-176958BAD9CF}" type="presOf" srcId="{9F34FD20-F2D3-4CD6-AEB7-B0BB636B9E53}" destId="{DAB18349-E231-4595-98EA-914A5D053D68}" srcOrd="0" destOrd="0" presId="urn:microsoft.com/office/officeart/2005/8/layout/pList1"/>
    <dgm:cxn modelId="{5D1F3ECD-911E-426C-A2E0-BDCF90F377B6}" type="presOf" srcId="{F7931C69-B84C-464E-BED4-760403E88782}" destId="{532A1EE7-DAFA-4A25-86BB-10381EE81410}" srcOrd="0" destOrd="0" presId="urn:microsoft.com/office/officeart/2005/8/layout/pList1"/>
    <dgm:cxn modelId="{DEE65CF7-28DD-427B-AEE6-0D0F5D48490C}" type="presOf" srcId="{555C2501-2BFF-4D8E-8A31-629EDFF0DD59}" destId="{E4EB7884-BB10-404A-851C-9B386C161181}" srcOrd="0" destOrd="0" presId="urn:microsoft.com/office/officeart/2005/8/layout/pList1"/>
    <dgm:cxn modelId="{7D0E01C4-47AC-4D67-A567-6F2FE796D3DD}" type="presOf" srcId="{062DC174-79C4-4D7C-B987-AC576DE849D5}" destId="{3A5A4594-81D9-4B8C-AF75-36B0B460BBC8}" srcOrd="0" destOrd="0" presId="urn:microsoft.com/office/officeart/2005/8/layout/pList1"/>
    <dgm:cxn modelId="{896C8E1B-2FA4-4345-80A1-A98488840297}" type="presOf" srcId="{098B6099-0807-44C8-85A9-241A414CC8E0}" destId="{A24851A9-F965-4548-A239-6FE71154BEC7}" srcOrd="0" destOrd="0" presId="urn:microsoft.com/office/officeart/2005/8/layout/pList1"/>
    <dgm:cxn modelId="{B9A84F5B-525B-43FB-9F80-70559F6D37F9}" srcId="{E32CD02A-7E88-41F1-A0A1-6FF19E503C5C}" destId="{098B6099-0807-44C8-85A9-241A414CC8E0}" srcOrd="3" destOrd="0" parTransId="{7710B197-D8EF-4E78-879B-54BF84FE5C06}" sibTransId="{910A83D9-5DBD-410A-A714-C6B6100A194A}"/>
    <dgm:cxn modelId="{0D3C23E3-3C01-4B79-827B-4FCAA495E689}" srcId="{E32CD02A-7E88-41F1-A0A1-6FF19E503C5C}" destId="{555C2501-2BFF-4D8E-8A31-629EDFF0DD59}" srcOrd="1" destOrd="0" parTransId="{651635B6-C6FC-41B3-BA33-F78C5920736C}" sibTransId="{062DC174-79C4-4D7C-B987-AC576DE849D5}"/>
    <dgm:cxn modelId="{1A2E49A5-CEAB-45A0-AE28-E7682A281CE3}" srcId="{E32CD02A-7E88-41F1-A0A1-6FF19E503C5C}" destId="{5E6C4927-8E2C-492E-BDEF-87FC21B7FE3F}" srcOrd="2" destOrd="0" parTransId="{47153322-7C57-432A-AB19-38A78FC8CAB1}" sibTransId="{9F34FD20-F2D3-4CD6-AEB7-B0BB636B9E53}"/>
    <dgm:cxn modelId="{AFB28026-37A0-4A5D-AAE2-7B159C698915}" type="presOf" srcId="{4464F053-0D20-4A46-AC62-E8977AC202EE}" destId="{144B46A2-C6C1-4F3D-892D-F81DB3A8027C}" srcOrd="0" destOrd="0" presId="urn:microsoft.com/office/officeart/2005/8/layout/pList1"/>
    <dgm:cxn modelId="{295E8E26-22E1-491A-B64E-36551CFF0395}" type="presParOf" srcId="{C1FFB99C-3B50-49DE-AD1B-B6274C9D7D17}" destId="{0791983B-EF89-45CE-9E7C-91439F8F0AC0}" srcOrd="0" destOrd="0" presId="urn:microsoft.com/office/officeart/2005/8/layout/pList1"/>
    <dgm:cxn modelId="{C7BCE127-C18A-41C5-BBF9-ACA3E020E5A4}" type="presParOf" srcId="{0791983B-EF89-45CE-9E7C-91439F8F0AC0}" destId="{2F49D1C8-919C-4D25-9BB8-284BBE09CEDA}" srcOrd="0" destOrd="0" presId="urn:microsoft.com/office/officeart/2005/8/layout/pList1"/>
    <dgm:cxn modelId="{FABDAC6F-AD8B-432C-B301-4928476E63EE}" type="presParOf" srcId="{0791983B-EF89-45CE-9E7C-91439F8F0AC0}" destId="{144B46A2-C6C1-4F3D-892D-F81DB3A8027C}" srcOrd="1" destOrd="0" presId="urn:microsoft.com/office/officeart/2005/8/layout/pList1"/>
    <dgm:cxn modelId="{3EC372A1-F6D1-4301-BD97-B3FFDA14F3DF}" type="presParOf" srcId="{C1FFB99C-3B50-49DE-AD1B-B6274C9D7D17}" destId="{532A1EE7-DAFA-4A25-86BB-10381EE81410}" srcOrd="1" destOrd="0" presId="urn:microsoft.com/office/officeart/2005/8/layout/pList1"/>
    <dgm:cxn modelId="{6E01DB6B-663B-4CC7-8022-36199FC4977D}" type="presParOf" srcId="{C1FFB99C-3B50-49DE-AD1B-B6274C9D7D17}" destId="{D1AF7E3B-62BE-42BF-9DF1-14B5884F7C19}" srcOrd="2" destOrd="0" presId="urn:microsoft.com/office/officeart/2005/8/layout/pList1"/>
    <dgm:cxn modelId="{135C7E43-9980-4395-8DA3-A42E15EE473C}" type="presParOf" srcId="{D1AF7E3B-62BE-42BF-9DF1-14B5884F7C19}" destId="{D57E2E3C-C370-4EDD-B7B7-4BC17F697F2F}" srcOrd="0" destOrd="0" presId="urn:microsoft.com/office/officeart/2005/8/layout/pList1"/>
    <dgm:cxn modelId="{2A5D6B3E-35BF-4FB8-B272-14A53D544E69}" type="presParOf" srcId="{D1AF7E3B-62BE-42BF-9DF1-14B5884F7C19}" destId="{E4EB7884-BB10-404A-851C-9B386C161181}" srcOrd="1" destOrd="0" presId="urn:microsoft.com/office/officeart/2005/8/layout/pList1"/>
    <dgm:cxn modelId="{5EDE01CB-128C-4688-B0C7-D9A7B69B50C9}" type="presParOf" srcId="{C1FFB99C-3B50-49DE-AD1B-B6274C9D7D17}" destId="{3A5A4594-81D9-4B8C-AF75-36B0B460BBC8}" srcOrd="3" destOrd="0" presId="urn:microsoft.com/office/officeart/2005/8/layout/pList1"/>
    <dgm:cxn modelId="{E2634F58-897C-4633-B0F2-508395C23221}" type="presParOf" srcId="{C1FFB99C-3B50-49DE-AD1B-B6274C9D7D17}" destId="{C49F5141-2BD7-4CA1-9A59-5FE955327837}" srcOrd="4" destOrd="0" presId="urn:microsoft.com/office/officeart/2005/8/layout/pList1"/>
    <dgm:cxn modelId="{CFBB006A-30E8-4603-B8A9-86E145A3A1D7}" type="presParOf" srcId="{C49F5141-2BD7-4CA1-9A59-5FE955327837}" destId="{48F0A398-3C2A-4FB9-B5F3-8D53B86A14D5}" srcOrd="0" destOrd="0" presId="urn:microsoft.com/office/officeart/2005/8/layout/pList1"/>
    <dgm:cxn modelId="{47DCFE67-FF80-4116-9E58-EF764DBAA1F5}" type="presParOf" srcId="{C49F5141-2BD7-4CA1-9A59-5FE955327837}" destId="{37870242-E533-4CC3-9E2C-AA34606284E1}" srcOrd="1" destOrd="0" presId="urn:microsoft.com/office/officeart/2005/8/layout/pList1"/>
    <dgm:cxn modelId="{72B4D6CA-3EF3-4038-A23F-E7AB6A9F8E02}" type="presParOf" srcId="{C1FFB99C-3B50-49DE-AD1B-B6274C9D7D17}" destId="{DAB18349-E231-4595-98EA-914A5D053D68}" srcOrd="5" destOrd="0" presId="urn:microsoft.com/office/officeart/2005/8/layout/pList1"/>
    <dgm:cxn modelId="{F2632238-1EF3-4541-9D69-5F9DDCDD09EA}" type="presParOf" srcId="{C1FFB99C-3B50-49DE-AD1B-B6274C9D7D17}" destId="{0E7D394C-86AA-4250-AB1E-5B9C844252F0}" srcOrd="6" destOrd="0" presId="urn:microsoft.com/office/officeart/2005/8/layout/pList1"/>
    <dgm:cxn modelId="{0C93F004-6D77-4575-B908-9E1FE1984D27}" type="presParOf" srcId="{0E7D394C-86AA-4250-AB1E-5B9C844252F0}" destId="{103BAE78-2E87-45F7-A557-2F967052D612}" srcOrd="0" destOrd="0" presId="urn:microsoft.com/office/officeart/2005/8/layout/pList1"/>
    <dgm:cxn modelId="{F732CF99-B3C8-4B66-AB3D-8007592E2544}" type="presParOf" srcId="{0E7D394C-86AA-4250-AB1E-5B9C844252F0}" destId="{A24851A9-F965-4548-A239-6FE71154BEC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189D69-7969-4985-9F6C-C34ACA189BEC}" type="doc">
      <dgm:prSet loTypeId="urn:microsoft.com/office/officeart/2008/layout/SquareAccentList" loCatId="list" qsTypeId="urn:microsoft.com/office/officeart/2005/8/quickstyle/simple4" qsCatId="simple" csTypeId="urn:microsoft.com/office/officeart/2005/8/colors/accent1_4" csCatId="accent1" phldr="1"/>
      <dgm:spPr/>
      <dgm:t>
        <a:bodyPr/>
        <a:lstStyle/>
        <a:p>
          <a:endParaRPr lang="nb-NO"/>
        </a:p>
      </dgm:t>
    </dgm:pt>
    <dgm:pt modelId="{F640FFE5-A4F6-4FD9-A077-440424C8FBCC}">
      <dgm:prSet phldrT="[Tekst]" custT="1"/>
      <dgm:spPr/>
      <dgm:t>
        <a:bodyPr/>
        <a:lstStyle/>
        <a:p>
          <a:r>
            <a:rPr lang="nb-NO" sz="2400" dirty="0"/>
            <a:t>Kjøkkenredskaper</a:t>
          </a:r>
        </a:p>
      </dgm:t>
    </dgm:pt>
    <dgm:pt modelId="{0A322CBC-8355-4AD8-BCFC-10A4BD5B7640}" type="parTrans" cxnId="{A840B620-74FC-41E3-BAA8-30EFE57C31BF}">
      <dgm:prSet/>
      <dgm:spPr/>
      <dgm:t>
        <a:bodyPr/>
        <a:lstStyle/>
        <a:p>
          <a:endParaRPr lang="nb-NO"/>
        </a:p>
      </dgm:t>
    </dgm:pt>
    <dgm:pt modelId="{8BA4FC69-4FAA-4E2F-94D1-F4DE50942809}" type="sibTrans" cxnId="{A840B620-74FC-41E3-BAA8-30EFE57C31BF}">
      <dgm:prSet/>
      <dgm:spPr/>
      <dgm:t>
        <a:bodyPr/>
        <a:lstStyle/>
        <a:p>
          <a:endParaRPr lang="nb-NO"/>
        </a:p>
      </dgm:t>
    </dgm:pt>
    <dgm:pt modelId="{0C7BE822-6755-4AFF-8500-0E9376DC8464}">
      <dgm:prSet phldrT="[Tekst]" custT="1"/>
      <dgm:spPr/>
      <dgm:t>
        <a:bodyPr/>
        <a:lstStyle/>
        <a:p>
          <a:r>
            <a:rPr lang="nb-NO" sz="1600" dirty="0"/>
            <a:t>Liten kjøkkenkniv</a:t>
          </a:r>
        </a:p>
      </dgm:t>
    </dgm:pt>
    <dgm:pt modelId="{99E18AEB-C30F-4CEC-9706-3A84BD8EFB1D}" type="parTrans" cxnId="{2084BFAE-F6B4-4D00-82F4-6DBDC7AE3360}">
      <dgm:prSet/>
      <dgm:spPr/>
      <dgm:t>
        <a:bodyPr/>
        <a:lstStyle/>
        <a:p>
          <a:endParaRPr lang="nb-NO"/>
        </a:p>
      </dgm:t>
    </dgm:pt>
    <dgm:pt modelId="{5C8ED011-4A33-44C0-BEE3-5685F026BA4A}" type="sibTrans" cxnId="{2084BFAE-F6B4-4D00-82F4-6DBDC7AE3360}">
      <dgm:prSet/>
      <dgm:spPr/>
      <dgm:t>
        <a:bodyPr/>
        <a:lstStyle/>
        <a:p>
          <a:endParaRPr lang="nb-NO"/>
        </a:p>
      </dgm:t>
    </dgm:pt>
    <dgm:pt modelId="{6A496339-1B00-4E2A-AA3D-8B24456C48A8}">
      <dgm:prSet phldrT="[Tekst]" custT="1"/>
      <dgm:spPr/>
      <dgm:t>
        <a:bodyPr/>
        <a:lstStyle/>
        <a:p>
          <a:r>
            <a:rPr lang="nb-NO" sz="2400" dirty="0"/>
            <a:t>Varmebehandling</a:t>
          </a:r>
        </a:p>
      </dgm:t>
    </dgm:pt>
    <dgm:pt modelId="{C299FBA0-77F5-40AB-B109-CCD4D89CB818}" type="parTrans" cxnId="{CBC33A14-63B2-48BF-A345-B5BFE261C7F1}">
      <dgm:prSet/>
      <dgm:spPr/>
      <dgm:t>
        <a:bodyPr/>
        <a:lstStyle/>
        <a:p>
          <a:endParaRPr lang="nb-NO"/>
        </a:p>
      </dgm:t>
    </dgm:pt>
    <dgm:pt modelId="{58E7C604-5F9F-463F-A7F5-D7F4874F3D80}" type="sibTrans" cxnId="{CBC33A14-63B2-48BF-A345-B5BFE261C7F1}">
      <dgm:prSet/>
      <dgm:spPr/>
      <dgm:t>
        <a:bodyPr/>
        <a:lstStyle/>
        <a:p>
          <a:endParaRPr lang="nb-NO"/>
        </a:p>
      </dgm:t>
    </dgm:pt>
    <dgm:pt modelId="{D5BB87A1-75BA-4824-BC55-ACE9AEB01FEC}">
      <dgm:prSet phldrT="[Tekst]" custT="1"/>
      <dgm:spPr/>
      <dgm:t>
        <a:bodyPr/>
        <a:lstStyle/>
        <a:p>
          <a:r>
            <a:rPr lang="nb-NO" sz="1600" dirty="0"/>
            <a:t>Stekepanne</a:t>
          </a:r>
        </a:p>
      </dgm:t>
    </dgm:pt>
    <dgm:pt modelId="{898ED7BB-8B3D-493C-9FA4-8F02846C5724}" type="parTrans" cxnId="{9C52A16F-2257-4109-AF71-F56D0B0543C9}">
      <dgm:prSet/>
      <dgm:spPr/>
      <dgm:t>
        <a:bodyPr/>
        <a:lstStyle/>
        <a:p>
          <a:endParaRPr lang="nb-NO"/>
        </a:p>
      </dgm:t>
    </dgm:pt>
    <dgm:pt modelId="{1162EDC5-C82D-4E7F-B37A-1F753F4CB950}" type="sibTrans" cxnId="{9C52A16F-2257-4109-AF71-F56D0B0543C9}">
      <dgm:prSet/>
      <dgm:spPr/>
      <dgm:t>
        <a:bodyPr/>
        <a:lstStyle/>
        <a:p>
          <a:endParaRPr lang="nb-NO"/>
        </a:p>
      </dgm:t>
    </dgm:pt>
    <dgm:pt modelId="{8FEB18F2-32FB-4515-85A3-FE967C17CB06}">
      <dgm:prSet phldrT="[Tekst]" custT="1"/>
      <dgm:spPr/>
      <dgm:t>
        <a:bodyPr/>
        <a:lstStyle/>
        <a:p>
          <a:r>
            <a:rPr lang="nb-NO" sz="2400" dirty="0"/>
            <a:t>Elektrisk</a:t>
          </a:r>
          <a:endParaRPr lang="nb-NO" sz="2800" dirty="0"/>
        </a:p>
      </dgm:t>
    </dgm:pt>
    <dgm:pt modelId="{5038D64D-1FDC-4003-B240-2408662FCC2F}" type="parTrans" cxnId="{8961C131-7166-468B-9944-9727E15A332D}">
      <dgm:prSet/>
      <dgm:spPr/>
      <dgm:t>
        <a:bodyPr/>
        <a:lstStyle/>
        <a:p>
          <a:endParaRPr lang="nb-NO"/>
        </a:p>
      </dgm:t>
    </dgm:pt>
    <dgm:pt modelId="{F7BD7D9E-F7E9-47D4-9EB0-3628C5522879}" type="sibTrans" cxnId="{8961C131-7166-468B-9944-9727E15A332D}">
      <dgm:prSet/>
      <dgm:spPr/>
      <dgm:t>
        <a:bodyPr/>
        <a:lstStyle/>
        <a:p>
          <a:endParaRPr lang="nb-NO"/>
        </a:p>
      </dgm:t>
    </dgm:pt>
    <dgm:pt modelId="{B93D8FE2-AE44-4F15-A623-2E1D632D23E3}">
      <dgm:prSet custT="1"/>
      <dgm:spPr/>
      <dgm:t>
        <a:bodyPr/>
        <a:lstStyle/>
        <a:p>
          <a:r>
            <a:rPr lang="nb-NO" sz="1600" dirty="0"/>
            <a:t>Stor kjøkkenkniv</a:t>
          </a:r>
        </a:p>
      </dgm:t>
    </dgm:pt>
    <dgm:pt modelId="{B6B2618C-935F-48F5-8189-C8936B650E3A}" type="parTrans" cxnId="{D39C4676-1A30-4F1E-8F43-10B68827B9E2}">
      <dgm:prSet/>
      <dgm:spPr/>
      <dgm:t>
        <a:bodyPr/>
        <a:lstStyle/>
        <a:p>
          <a:endParaRPr lang="nb-NO"/>
        </a:p>
      </dgm:t>
    </dgm:pt>
    <dgm:pt modelId="{37F8CCA3-590A-440F-859D-A5E2FB5CBCF7}" type="sibTrans" cxnId="{D39C4676-1A30-4F1E-8F43-10B68827B9E2}">
      <dgm:prSet/>
      <dgm:spPr/>
      <dgm:t>
        <a:bodyPr/>
        <a:lstStyle/>
        <a:p>
          <a:endParaRPr lang="nb-NO"/>
        </a:p>
      </dgm:t>
    </dgm:pt>
    <dgm:pt modelId="{0814598F-7F38-4B59-9368-D6B8A51194C9}">
      <dgm:prSet custT="1"/>
      <dgm:spPr/>
      <dgm:t>
        <a:bodyPr/>
        <a:lstStyle/>
        <a:p>
          <a:r>
            <a:rPr lang="nb-NO" sz="1600" dirty="0"/>
            <a:t>Stekespade</a:t>
          </a:r>
        </a:p>
      </dgm:t>
    </dgm:pt>
    <dgm:pt modelId="{5282CAEC-DE62-41A8-AEB5-A089A89711F3}" type="parTrans" cxnId="{20B619F5-AA78-4A1C-83E8-9B9D077ACE3E}">
      <dgm:prSet/>
      <dgm:spPr/>
      <dgm:t>
        <a:bodyPr/>
        <a:lstStyle/>
        <a:p>
          <a:endParaRPr lang="nb-NO"/>
        </a:p>
      </dgm:t>
    </dgm:pt>
    <dgm:pt modelId="{BE652F4E-91AD-419E-B901-24A86C1A6E2F}" type="sibTrans" cxnId="{20B619F5-AA78-4A1C-83E8-9B9D077ACE3E}">
      <dgm:prSet/>
      <dgm:spPr/>
      <dgm:t>
        <a:bodyPr/>
        <a:lstStyle/>
        <a:p>
          <a:endParaRPr lang="nb-NO"/>
        </a:p>
      </dgm:t>
    </dgm:pt>
    <dgm:pt modelId="{AA7F27B8-B60A-46F5-A990-A13E7C168170}">
      <dgm:prSet custT="1"/>
      <dgm:spPr/>
      <dgm:t>
        <a:bodyPr/>
        <a:lstStyle/>
        <a:p>
          <a:r>
            <a:rPr lang="nb-NO" sz="1600" dirty="0"/>
            <a:t>Sleiv</a:t>
          </a:r>
        </a:p>
      </dgm:t>
    </dgm:pt>
    <dgm:pt modelId="{AD57B530-CE0D-49A0-BAD9-12931D3388AE}" type="parTrans" cxnId="{45514014-7B94-4463-9DD3-1E4E4CA7612B}">
      <dgm:prSet/>
      <dgm:spPr/>
      <dgm:t>
        <a:bodyPr/>
        <a:lstStyle/>
        <a:p>
          <a:endParaRPr lang="nb-NO"/>
        </a:p>
      </dgm:t>
    </dgm:pt>
    <dgm:pt modelId="{22C02FC4-864B-4482-A083-419509486395}" type="sibTrans" cxnId="{45514014-7B94-4463-9DD3-1E4E4CA7612B}">
      <dgm:prSet/>
      <dgm:spPr/>
      <dgm:t>
        <a:bodyPr/>
        <a:lstStyle/>
        <a:p>
          <a:endParaRPr lang="nb-NO"/>
        </a:p>
      </dgm:t>
    </dgm:pt>
    <dgm:pt modelId="{5BEDACE1-8763-43FB-88EA-08010A8ECCEC}">
      <dgm:prSet custT="1"/>
      <dgm:spPr/>
      <dgm:t>
        <a:bodyPr/>
        <a:lstStyle/>
        <a:p>
          <a:r>
            <a:rPr lang="nb-NO" sz="1600" dirty="0"/>
            <a:t>Visp</a:t>
          </a:r>
        </a:p>
      </dgm:t>
    </dgm:pt>
    <dgm:pt modelId="{55A8B834-A22A-426D-BEDA-A00FF749FA14}" type="parTrans" cxnId="{E312CECF-40A4-42E8-A520-5D3BEAD3CF0C}">
      <dgm:prSet/>
      <dgm:spPr/>
      <dgm:t>
        <a:bodyPr/>
        <a:lstStyle/>
        <a:p>
          <a:endParaRPr lang="nb-NO"/>
        </a:p>
      </dgm:t>
    </dgm:pt>
    <dgm:pt modelId="{06B67B1B-4259-460C-A168-BD3173A05327}" type="sibTrans" cxnId="{E312CECF-40A4-42E8-A520-5D3BEAD3CF0C}">
      <dgm:prSet/>
      <dgm:spPr/>
      <dgm:t>
        <a:bodyPr/>
        <a:lstStyle/>
        <a:p>
          <a:endParaRPr lang="nb-NO"/>
        </a:p>
      </dgm:t>
    </dgm:pt>
    <dgm:pt modelId="{099A0B37-282E-4859-A244-2D3F075E8435}">
      <dgm:prSet custT="1"/>
      <dgm:spPr/>
      <dgm:t>
        <a:bodyPr/>
        <a:lstStyle/>
        <a:p>
          <a:r>
            <a:rPr lang="nb-NO" sz="1600" dirty="0"/>
            <a:t>Slikkepott</a:t>
          </a:r>
        </a:p>
      </dgm:t>
    </dgm:pt>
    <dgm:pt modelId="{7F98BDD0-927B-447D-BC66-4A38232632BB}" type="parTrans" cxnId="{D6DB5423-F836-43DF-AD66-F52C18E09904}">
      <dgm:prSet/>
      <dgm:spPr/>
      <dgm:t>
        <a:bodyPr/>
        <a:lstStyle/>
        <a:p>
          <a:endParaRPr lang="nb-NO"/>
        </a:p>
      </dgm:t>
    </dgm:pt>
    <dgm:pt modelId="{CA53860A-D618-47E7-9210-1F0A926B3963}" type="sibTrans" cxnId="{D6DB5423-F836-43DF-AD66-F52C18E09904}">
      <dgm:prSet/>
      <dgm:spPr/>
      <dgm:t>
        <a:bodyPr/>
        <a:lstStyle/>
        <a:p>
          <a:endParaRPr lang="nb-NO"/>
        </a:p>
      </dgm:t>
    </dgm:pt>
    <dgm:pt modelId="{28F9404C-06F2-4E18-8C5E-0657830E3365}">
      <dgm:prSet custT="1"/>
      <dgm:spPr/>
      <dgm:t>
        <a:bodyPr/>
        <a:lstStyle/>
        <a:p>
          <a:r>
            <a:rPr lang="nb-NO" sz="1600"/>
            <a:t>Liten gryte</a:t>
          </a:r>
        </a:p>
      </dgm:t>
    </dgm:pt>
    <dgm:pt modelId="{B38BB15F-B8A2-4A51-A303-1CE5848D7D84}" type="parTrans" cxnId="{6CB4B44A-BABC-4798-AB88-873C38FA8949}">
      <dgm:prSet/>
      <dgm:spPr/>
      <dgm:t>
        <a:bodyPr/>
        <a:lstStyle/>
        <a:p>
          <a:endParaRPr lang="nb-NO"/>
        </a:p>
      </dgm:t>
    </dgm:pt>
    <dgm:pt modelId="{DBC90323-1DE9-4596-933F-7EDABAB40387}" type="sibTrans" cxnId="{6CB4B44A-BABC-4798-AB88-873C38FA8949}">
      <dgm:prSet/>
      <dgm:spPr/>
      <dgm:t>
        <a:bodyPr/>
        <a:lstStyle/>
        <a:p>
          <a:endParaRPr lang="nb-NO"/>
        </a:p>
      </dgm:t>
    </dgm:pt>
    <dgm:pt modelId="{7285D098-D15C-4192-8A4D-1E535423BBE2}">
      <dgm:prSet custT="1"/>
      <dgm:spPr/>
      <dgm:t>
        <a:bodyPr/>
        <a:lstStyle/>
        <a:p>
          <a:r>
            <a:rPr lang="nb-NO" sz="1600"/>
            <a:t>Stor gryte</a:t>
          </a:r>
        </a:p>
      </dgm:t>
    </dgm:pt>
    <dgm:pt modelId="{6737BFF7-9047-4A65-8C89-9A5807E16227}" type="parTrans" cxnId="{3E4A8490-66B3-4367-B09A-985D120D6AA4}">
      <dgm:prSet/>
      <dgm:spPr/>
      <dgm:t>
        <a:bodyPr/>
        <a:lstStyle/>
        <a:p>
          <a:endParaRPr lang="nb-NO"/>
        </a:p>
      </dgm:t>
    </dgm:pt>
    <dgm:pt modelId="{CAB26A0A-E541-4F23-A7B9-2D62FE469D01}" type="sibTrans" cxnId="{3E4A8490-66B3-4367-B09A-985D120D6AA4}">
      <dgm:prSet/>
      <dgm:spPr/>
      <dgm:t>
        <a:bodyPr/>
        <a:lstStyle/>
        <a:p>
          <a:endParaRPr lang="nb-NO"/>
        </a:p>
      </dgm:t>
    </dgm:pt>
    <dgm:pt modelId="{0D8C872C-7289-44AA-81A2-18212F5A0FB5}">
      <dgm:prSet custT="1"/>
      <dgm:spPr/>
      <dgm:t>
        <a:bodyPr/>
        <a:lstStyle/>
        <a:p>
          <a:r>
            <a:rPr lang="nb-NO" sz="1600"/>
            <a:t>Ildfast form</a:t>
          </a:r>
        </a:p>
      </dgm:t>
    </dgm:pt>
    <dgm:pt modelId="{DAE6D8AB-5722-425D-970C-ACDDAE02EFCC}" type="parTrans" cxnId="{A71F052B-FB10-4FCD-91FB-394F338E18E7}">
      <dgm:prSet/>
      <dgm:spPr/>
      <dgm:t>
        <a:bodyPr/>
        <a:lstStyle/>
        <a:p>
          <a:endParaRPr lang="nb-NO"/>
        </a:p>
      </dgm:t>
    </dgm:pt>
    <dgm:pt modelId="{2CC2AA51-65FC-40EB-B8AD-400AF905E375}" type="sibTrans" cxnId="{A71F052B-FB10-4FCD-91FB-394F338E18E7}">
      <dgm:prSet/>
      <dgm:spPr/>
      <dgm:t>
        <a:bodyPr/>
        <a:lstStyle/>
        <a:p>
          <a:endParaRPr lang="nb-NO"/>
        </a:p>
      </dgm:t>
    </dgm:pt>
    <dgm:pt modelId="{14A6805C-A877-4780-8A70-83E78C7A5F53}">
      <dgm:prSet custT="1"/>
      <dgm:spPr/>
      <dgm:t>
        <a:bodyPr/>
        <a:lstStyle/>
        <a:p>
          <a:r>
            <a:rPr lang="nb-NO" sz="1600" dirty="0"/>
            <a:t>To grytekluter</a:t>
          </a:r>
        </a:p>
      </dgm:t>
    </dgm:pt>
    <dgm:pt modelId="{13CF69C3-DB17-44AF-A330-3C58C76ED8C3}" type="parTrans" cxnId="{FAB15B54-0D80-4D01-88D6-9E5B037FB637}">
      <dgm:prSet/>
      <dgm:spPr/>
      <dgm:t>
        <a:bodyPr/>
        <a:lstStyle/>
        <a:p>
          <a:endParaRPr lang="nb-NO"/>
        </a:p>
      </dgm:t>
    </dgm:pt>
    <dgm:pt modelId="{D264668F-6C55-4B67-B947-D30F05A738AB}" type="sibTrans" cxnId="{FAB15B54-0D80-4D01-88D6-9E5B037FB637}">
      <dgm:prSet/>
      <dgm:spPr/>
      <dgm:t>
        <a:bodyPr/>
        <a:lstStyle/>
        <a:p>
          <a:endParaRPr lang="nb-NO"/>
        </a:p>
      </dgm:t>
    </dgm:pt>
    <dgm:pt modelId="{54E4FD76-2109-4DEE-BEE6-BBCC60482BCC}">
      <dgm:prSet custT="1"/>
      <dgm:spPr/>
      <dgm:t>
        <a:bodyPr/>
        <a:lstStyle/>
        <a:p>
          <a:r>
            <a:rPr lang="nb-NO" sz="1600" dirty="0"/>
            <a:t>To gryteunderlag</a:t>
          </a:r>
        </a:p>
      </dgm:t>
    </dgm:pt>
    <dgm:pt modelId="{C7B8AF16-FFB9-428D-814B-F96AD334F665}" type="parTrans" cxnId="{4B64561C-A860-4647-B34A-17332A304680}">
      <dgm:prSet/>
      <dgm:spPr/>
      <dgm:t>
        <a:bodyPr/>
        <a:lstStyle/>
        <a:p>
          <a:endParaRPr lang="nb-NO"/>
        </a:p>
      </dgm:t>
    </dgm:pt>
    <dgm:pt modelId="{2E8C3C64-AA52-4C69-A921-E9D9246F6A58}" type="sibTrans" cxnId="{4B64561C-A860-4647-B34A-17332A304680}">
      <dgm:prSet/>
      <dgm:spPr/>
      <dgm:t>
        <a:bodyPr/>
        <a:lstStyle/>
        <a:p>
          <a:endParaRPr lang="nb-NO"/>
        </a:p>
      </dgm:t>
    </dgm:pt>
    <dgm:pt modelId="{66A6754A-4802-49B9-AD14-8956741CBEFA}">
      <dgm:prSet phldrT="[Tekst]" custT="1"/>
      <dgm:spPr/>
      <dgm:t>
        <a:bodyPr/>
        <a:lstStyle/>
        <a:p>
          <a:r>
            <a:rPr lang="nb-NO" sz="2400" dirty="0"/>
            <a:t>Annet</a:t>
          </a:r>
          <a:endParaRPr lang="nb-NO" sz="2800" dirty="0"/>
        </a:p>
      </dgm:t>
    </dgm:pt>
    <dgm:pt modelId="{CB5EED95-D24A-45AB-AC7C-82B2DF2485BF}" type="parTrans" cxnId="{41DDDE0D-42EA-414D-8E71-EF526D74FF8F}">
      <dgm:prSet/>
      <dgm:spPr/>
      <dgm:t>
        <a:bodyPr/>
        <a:lstStyle/>
        <a:p>
          <a:endParaRPr lang="nb-NO"/>
        </a:p>
      </dgm:t>
    </dgm:pt>
    <dgm:pt modelId="{02D99337-595E-4FE9-B1EC-196505A031DC}" type="sibTrans" cxnId="{41DDDE0D-42EA-414D-8E71-EF526D74FF8F}">
      <dgm:prSet/>
      <dgm:spPr/>
      <dgm:t>
        <a:bodyPr/>
        <a:lstStyle/>
        <a:p>
          <a:endParaRPr lang="nb-NO"/>
        </a:p>
      </dgm:t>
    </dgm:pt>
    <dgm:pt modelId="{2D802C11-C866-4EE4-A5A1-9CFB20E801C8}">
      <dgm:prSet phldrT="[Tekst]" custT="1"/>
      <dgm:spPr/>
      <dgm:t>
        <a:bodyPr/>
        <a:lstStyle/>
        <a:p>
          <a:r>
            <a:rPr lang="nb-NO" sz="1600" dirty="0"/>
            <a:t>Smoothie blender</a:t>
          </a:r>
        </a:p>
      </dgm:t>
    </dgm:pt>
    <dgm:pt modelId="{B31FF4FD-2700-4097-AECC-E70A189CECCB}" type="parTrans" cxnId="{503F28C0-36B1-4DA6-96DC-635D1757881F}">
      <dgm:prSet/>
      <dgm:spPr/>
      <dgm:t>
        <a:bodyPr/>
        <a:lstStyle/>
        <a:p>
          <a:endParaRPr lang="nb-NO"/>
        </a:p>
      </dgm:t>
    </dgm:pt>
    <dgm:pt modelId="{C739371E-A12C-47F5-97CD-78C74BF129B6}" type="sibTrans" cxnId="{503F28C0-36B1-4DA6-96DC-635D1757881F}">
      <dgm:prSet/>
      <dgm:spPr/>
      <dgm:t>
        <a:bodyPr/>
        <a:lstStyle/>
        <a:p>
          <a:endParaRPr lang="nb-NO"/>
        </a:p>
      </dgm:t>
    </dgm:pt>
    <dgm:pt modelId="{44AEF108-6273-4E09-8E8E-A7C1936FEEA2}">
      <dgm:prSet custT="1"/>
      <dgm:spPr/>
      <dgm:t>
        <a:bodyPr/>
        <a:lstStyle/>
        <a:p>
          <a:r>
            <a:rPr lang="nb-NO" sz="1600" dirty="0"/>
            <a:t>Brødrister</a:t>
          </a:r>
        </a:p>
      </dgm:t>
    </dgm:pt>
    <dgm:pt modelId="{55836538-84AE-46B7-BB36-B475DE055188}" type="parTrans" cxnId="{40AC83E8-C478-4F5F-9667-07B418207A08}">
      <dgm:prSet/>
      <dgm:spPr/>
      <dgm:t>
        <a:bodyPr/>
        <a:lstStyle/>
        <a:p>
          <a:endParaRPr lang="nb-NO"/>
        </a:p>
      </dgm:t>
    </dgm:pt>
    <dgm:pt modelId="{06DCD86C-9B4E-4402-8062-492DF7EDBD4A}" type="sibTrans" cxnId="{40AC83E8-C478-4F5F-9667-07B418207A08}">
      <dgm:prSet/>
      <dgm:spPr/>
      <dgm:t>
        <a:bodyPr/>
        <a:lstStyle/>
        <a:p>
          <a:endParaRPr lang="nb-NO"/>
        </a:p>
      </dgm:t>
    </dgm:pt>
    <dgm:pt modelId="{20BBE82B-0AF7-48D2-98D0-56A1DB87EEAD}">
      <dgm:prSet custT="1"/>
      <dgm:spPr/>
      <dgm:t>
        <a:bodyPr/>
        <a:lstStyle/>
        <a:p>
          <a:r>
            <a:rPr lang="nb-NO" sz="1600" dirty="0"/>
            <a:t>Vannkoker</a:t>
          </a:r>
        </a:p>
      </dgm:t>
    </dgm:pt>
    <dgm:pt modelId="{5566DD28-0A5D-47D7-9549-206677AEF053}" type="parTrans" cxnId="{E451D774-1496-4304-8D50-E88E2950AA59}">
      <dgm:prSet/>
      <dgm:spPr/>
      <dgm:t>
        <a:bodyPr/>
        <a:lstStyle/>
        <a:p>
          <a:endParaRPr lang="nb-NO"/>
        </a:p>
      </dgm:t>
    </dgm:pt>
    <dgm:pt modelId="{1E03EC61-A0BC-4872-ADD8-44531B6B4061}" type="sibTrans" cxnId="{E451D774-1496-4304-8D50-E88E2950AA59}">
      <dgm:prSet/>
      <dgm:spPr/>
      <dgm:t>
        <a:bodyPr/>
        <a:lstStyle/>
        <a:p>
          <a:endParaRPr lang="nb-NO"/>
        </a:p>
      </dgm:t>
    </dgm:pt>
    <dgm:pt modelId="{61718729-593A-409E-9589-EA779E528D86}">
      <dgm:prSet custT="1"/>
      <dgm:spPr/>
      <dgm:t>
        <a:bodyPr/>
        <a:lstStyle/>
        <a:p>
          <a:r>
            <a:rPr lang="nb-NO" sz="1600" dirty="0"/>
            <a:t>Stavmikser</a:t>
          </a:r>
        </a:p>
      </dgm:t>
    </dgm:pt>
    <dgm:pt modelId="{7CD22289-4321-4D8B-B5AA-D2B689D1266F}" type="parTrans" cxnId="{7324CE1E-82B9-4504-A41E-0B31F8496B20}">
      <dgm:prSet/>
      <dgm:spPr/>
      <dgm:t>
        <a:bodyPr/>
        <a:lstStyle/>
        <a:p>
          <a:endParaRPr lang="nb-NO"/>
        </a:p>
      </dgm:t>
    </dgm:pt>
    <dgm:pt modelId="{90EEB4DF-CF9B-457E-BDA0-96BD9459F60B}" type="sibTrans" cxnId="{7324CE1E-82B9-4504-A41E-0B31F8496B20}">
      <dgm:prSet/>
      <dgm:spPr/>
      <dgm:t>
        <a:bodyPr/>
        <a:lstStyle/>
        <a:p>
          <a:endParaRPr lang="nb-NO"/>
        </a:p>
      </dgm:t>
    </dgm:pt>
    <dgm:pt modelId="{7E96806C-09D3-42A8-AD83-F0717C2115E5}">
      <dgm:prSet custT="1"/>
      <dgm:spPr/>
      <dgm:t>
        <a:bodyPr/>
        <a:lstStyle/>
        <a:p>
          <a:r>
            <a:rPr lang="nb-NO" sz="1600" dirty="0"/>
            <a:t>Liten skjærefjøl</a:t>
          </a:r>
        </a:p>
      </dgm:t>
    </dgm:pt>
    <dgm:pt modelId="{F9C0C8AF-F5DE-41D2-8FF4-A48D5827AD91}" type="parTrans" cxnId="{FCB4F0DA-D6F0-4725-B014-8D2B3C64CEC8}">
      <dgm:prSet/>
      <dgm:spPr/>
      <dgm:t>
        <a:bodyPr/>
        <a:lstStyle/>
        <a:p>
          <a:endParaRPr lang="nb-NO"/>
        </a:p>
      </dgm:t>
    </dgm:pt>
    <dgm:pt modelId="{290298A7-87E7-4969-823F-305E059931FE}" type="sibTrans" cxnId="{FCB4F0DA-D6F0-4725-B014-8D2B3C64CEC8}">
      <dgm:prSet/>
      <dgm:spPr/>
      <dgm:t>
        <a:bodyPr/>
        <a:lstStyle/>
        <a:p>
          <a:endParaRPr lang="nb-NO"/>
        </a:p>
      </dgm:t>
    </dgm:pt>
    <dgm:pt modelId="{C33C4137-2841-4554-AF0B-9F2B65A443D1}">
      <dgm:prSet custT="1"/>
      <dgm:spPr/>
      <dgm:t>
        <a:bodyPr/>
        <a:lstStyle/>
        <a:p>
          <a:r>
            <a:rPr lang="nb-NO" sz="1600" dirty="0"/>
            <a:t>Stor skjærefjøl</a:t>
          </a:r>
        </a:p>
      </dgm:t>
    </dgm:pt>
    <dgm:pt modelId="{B36AA8F0-E6F4-48E6-8CD6-EB0BD39F118B}" type="parTrans" cxnId="{E804D05A-079A-40AC-80F2-87CD1681825F}">
      <dgm:prSet/>
      <dgm:spPr/>
      <dgm:t>
        <a:bodyPr/>
        <a:lstStyle/>
        <a:p>
          <a:endParaRPr lang="nb-NO"/>
        </a:p>
      </dgm:t>
    </dgm:pt>
    <dgm:pt modelId="{38C207C2-B4DE-4E7B-87D0-F03692F2C7B1}" type="sibTrans" cxnId="{E804D05A-079A-40AC-80F2-87CD1681825F}">
      <dgm:prSet/>
      <dgm:spPr/>
      <dgm:t>
        <a:bodyPr/>
        <a:lstStyle/>
        <a:p>
          <a:endParaRPr lang="nb-NO"/>
        </a:p>
      </dgm:t>
    </dgm:pt>
    <dgm:pt modelId="{EFB289F7-98E6-4C84-B24D-7656DCECF3A5}">
      <dgm:prSet custT="1"/>
      <dgm:spPr/>
      <dgm:t>
        <a:bodyPr/>
        <a:lstStyle/>
        <a:p>
          <a:r>
            <a:rPr lang="nb-NO" sz="1600" dirty="0"/>
            <a:t>Kjøkkenhåndkle</a:t>
          </a:r>
        </a:p>
      </dgm:t>
    </dgm:pt>
    <dgm:pt modelId="{CD0C7A2B-EFC0-4EC9-BEB5-66FAAC5B25B7}" type="parTrans" cxnId="{2F10461D-5AE4-4949-9C02-BE075C19817A}">
      <dgm:prSet/>
      <dgm:spPr/>
      <dgm:t>
        <a:bodyPr/>
        <a:lstStyle/>
        <a:p>
          <a:endParaRPr lang="nb-NO"/>
        </a:p>
      </dgm:t>
    </dgm:pt>
    <dgm:pt modelId="{92C97A99-4C7F-4D7E-97F5-809AFD00DD6A}" type="sibTrans" cxnId="{2F10461D-5AE4-4949-9C02-BE075C19817A}">
      <dgm:prSet/>
      <dgm:spPr/>
      <dgm:t>
        <a:bodyPr/>
        <a:lstStyle/>
        <a:p>
          <a:endParaRPr lang="nb-NO"/>
        </a:p>
      </dgm:t>
    </dgm:pt>
    <dgm:pt modelId="{A7B44FBA-B607-40A3-93DB-70EDC4B68D6D}">
      <dgm:prSet custT="1"/>
      <dgm:spPr/>
      <dgm:t>
        <a:bodyPr/>
        <a:lstStyle/>
        <a:p>
          <a:r>
            <a:rPr lang="nb-NO" sz="1600" dirty="0"/>
            <a:t>Kjøkkenklut</a:t>
          </a:r>
        </a:p>
      </dgm:t>
    </dgm:pt>
    <dgm:pt modelId="{3702F5BD-86E8-42F8-A41C-672357AFB193}" type="parTrans" cxnId="{33EA8845-5C1F-4D84-992C-DBF98EA257F7}">
      <dgm:prSet/>
      <dgm:spPr/>
      <dgm:t>
        <a:bodyPr/>
        <a:lstStyle/>
        <a:p>
          <a:endParaRPr lang="nb-NO"/>
        </a:p>
      </dgm:t>
    </dgm:pt>
    <dgm:pt modelId="{B829AF8D-6CFD-485F-B1C8-B2AED7DB1E59}" type="sibTrans" cxnId="{33EA8845-5C1F-4D84-992C-DBF98EA257F7}">
      <dgm:prSet/>
      <dgm:spPr/>
      <dgm:t>
        <a:bodyPr/>
        <a:lstStyle/>
        <a:p>
          <a:endParaRPr lang="nb-NO"/>
        </a:p>
      </dgm:t>
    </dgm:pt>
    <dgm:pt modelId="{DBCE8C2A-1CD5-4075-B99C-11BDF2A70B06}">
      <dgm:prSet custT="1"/>
      <dgm:spPr/>
      <dgm:t>
        <a:bodyPr/>
        <a:lstStyle/>
        <a:p>
          <a:r>
            <a:rPr lang="nb-NO" sz="1600" dirty="0"/>
            <a:t>Bakeboller</a:t>
          </a:r>
        </a:p>
      </dgm:t>
    </dgm:pt>
    <dgm:pt modelId="{CBC44EDE-475E-47E0-BA51-85894B64D416}" type="parTrans" cxnId="{E19A99DE-319E-46E5-8F4D-FC2A7C64EDF4}">
      <dgm:prSet/>
      <dgm:spPr/>
      <dgm:t>
        <a:bodyPr/>
        <a:lstStyle/>
        <a:p>
          <a:endParaRPr lang="nb-NO"/>
        </a:p>
      </dgm:t>
    </dgm:pt>
    <dgm:pt modelId="{DAA5B784-C0B0-4647-B4FD-77231E07C8F7}" type="sibTrans" cxnId="{E19A99DE-319E-46E5-8F4D-FC2A7C64EDF4}">
      <dgm:prSet/>
      <dgm:spPr/>
      <dgm:t>
        <a:bodyPr/>
        <a:lstStyle/>
        <a:p>
          <a:endParaRPr lang="nb-NO"/>
        </a:p>
      </dgm:t>
    </dgm:pt>
    <dgm:pt modelId="{56D30FBF-8DBE-4C1C-BB05-FC17A83CFD5D}">
      <dgm:prSet custT="1"/>
      <dgm:spPr/>
      <dgm:t>
        <a:bodyPr/>
        <a:lstStyle/>
        <a:p>
          <a:r>
            <a:rPr lang="nb-NO" sz="1600" dirty="0"/>
            <a:t>Litermål</a:t>
          </a:r>
        </a:p>
      </dgm:t>
    </dgm:pt>
    <dgm:pt modelId="{E5BD71B8-E420-4759-B9CC-99575A016888}" type="parTrans" cxnId="{B8F01BC1-29AE-414D-A4A9-826F08500C32}">
      <dgm:prSet/>
      <dgm:spPr/>
      <dgm:t>
        <a:bodyPr/>
        <a:lstStyle/>
        <a:p>
          <a:endParaRPr lang="nb-NO"/>
        </a:p>
      </dgm:t>
    </dgm:pt>
    <dgm:pt modelId="{4E9A5B87-7A1C-4FC4-A12A-9AD70DF6C2DD}" type="sibTrans" cxnId="{B8F01BC1-29AE-414D-A4A9-826F08500C32}">
      <dgm:prSet/>
      <dgm:spPr/>
      <dgm:t>
        <a:bodyPr/>
        <a:lstStyle/>
        <a:p>
          <a:endParaRPr lang="nb-NO"/>
        </a:p>
      </dgm:t>
    </dgm:pt>
    <dgm:pt modelId="{C8ED9485-8957-4A4C-946A-E57D14E47B28}">
      <dgm:prSet custT="1"/>
      <dgm:spPr/>
      <dgm:t>
        <a:bodyPr/>
        <a:lstStyle/>
        <a:p>
          <a:r>
            <a:rPr lang="nb-NO" sz="1600" dirty="0"/>
            <a:t>Oppbevaringsbokser</a:t>
          </a:r>
        </a:p>
      </dgm:t>
    </dgm:pt>
    <dgm:pt modelId="{2E14718C-4E4B-4055-AB89-D466B91BB31A}" type="parTrans" cxnId="{75A897B9-E004-4A91-96C0-CED5134FBE6A}">
      <dgm:prSet/>
      <dgm:spPr/>
      <dgm:t>
        <a:bodyPr/>
        <a:lstStyle/>
        <a:p>
          <a:endParaRPr lang="nb-NO"/>
        </a:p>
      </dgm:t>
    </dgm:pt>
    <dgm:pt modelId="{06AC6846-ED19-4B46-AB1A-3E3A86CD0992}" type="sibTrans" cxnId="{75A897B9-E004-4A91-96C0-CED5134FBE6A}">
      <dgm:prSet/>
      <dgm:spPr/>
      <dgm:t>
        <a:bodyPr/>
        <a:lstStyle/>
        <a:p>
          <a:endParaRPr lang="nb-NO"/>
        </a:p>
      </dgm:t>
    </dgm:pt>
    <dgm:pt modelId="{310809DF-4824-46BC-89D5-40D3D2746237}" type="pres">
      <dgm:prSet presAssocID="{7A189D69-7969-4985-9F6C-C34ACA189BEC}" presName="layout" presStyleCnt="0">
        <dgm:presLayoutVars>
          <dgm:chMax/>
          <dgm:chPref/>
          <dgm:dir/>
          <dgm:resizeHandles/>
        </dgm:presLayoutVars>
      </dgm:prSet>
      <dgm:spPr/>
      <dgm:t>
        <a:bodyPr/>
        <a:lstStyle/>
        <a:p>
          <a:endParaRPr lang="nb-NO"/>
        </a:p>
      </dgm:t>
    </dgm:pt>
    <dgm:pt modelId="{BA4922CB-AA46-4FAF-8522-B6B6834F9946}" type="pres">
      <dgm:prSet presAssocID="{F640FFE5-A4F6-4FD9-A077-440424C8FBCC}" presName="root" presStyleCnt="0">
        <dgm:presLayoutVars>
          <dgm:chMax/>
          <dgm:chPref/>
        </dgm:presLayoutVars>
      </dgm:prSet>
      <dgm:spPr/>
    </dgm:pt>
    <dgm:pt modelId="{2FFCAE09-42A0-4248-9A2D-37BE47E4CB38}" type="pres">
      <dgm:prSet presAssocID="{F640FFE5-A4F6-4FD9-A077-440424C8FBCC}" presName="rootComposite" presStyleCnt="0">
        <dgm:presLayoutVars/>
      </dgm:prSet>
      <dgm:spPr/>
    </dgm:pt>
    <dgm:pt modelId="{85ABD3E7-52AD-4F39-90B9-E643656DEAAB}" type="pres">
      <dgm:prSet presAssocID="{F640FFE5-A4F6-4FD9-A077-440424C8FBCC}" presName="ParentAccent" presStyleLbl="alignNode1" presStyleIdx="0" presStyleCnt="4"/>
      <dgm:spPr/>
    </dgm:pt>
    <dgm:pt modelId="{0EEC33D8-A933-4B7B-B47D-3F403E96D9D4}" type="pres">
      <dgm:prSet presAssocID="{F640FFE5-A4F6-4FD9-A077-440424C8FBCC}" presName="ParentSmallAccent" presStyleLbl="fgAcc1" presStyleIdx="0" presStyleCnt="4"/>
      <dgm:spPr/>
    </dgm:pt>
    <dgm:pt modelId="{9A38F2D8-3BC7-4B07-887C-52C7D8FBE004}" type="pres">
      <dgm:prSet presAssocID="{F640FFE5-A4F6-4FD9-A077-440424C8FBCC}" presName="Parent" presStyleLbl="revTx" presStyleIdx="0" presStyleCnt="27">
        <dgm:presLayoutVars>
          <dgm:chMax/>
          <dgm:chPref val="4"/>
          <dgm:bulletEnabled val="1"/>
        </dgm:presLayoutVars>
      </dgm:prSet>
      <dgm:spPr/>
      <dgm:t>
        <a:bodyPr/>
        <a:lstStyle/>
        <a:p>
          <a:endParaRPr lang="nb-NO"/>
        </a:p>
      </dgm:t>
    </dgm:pt>
    <dgm:pt modelId="{1E6AABED-F648-46AC-8EBD-958CF176EEE4}" type="pres">
      <dgm:prSet presAssocID="{F640FFE5-A4F6-4FD9-A077-440424C8FBCC}" presName="childShape" presStyleCnt="0">
        <dgm:presLayoutVars>
          <dgm:chMax val="0"/>
          <dgm:chPref val="0"/>
        </dgm:presLayoutVars>
      </dgm:prSet>
      <dgm:spPr/>
    </dgm:pt>
    <dgm:pt modelId="{9DC7040A-AE0F-445C-AC18-362132A69E7D}" type="pres">
      <dgm:prSet presAssocID="{0C7BE822-6755-4AFF-8500-0E9376DC8464}" presName="childComposite" presStyleCnt="0">
        <dgm:presLayoutVars>
          <dgm:chMax val="0"/>
          <dgm:chPref val="0"/>
        </dgm:presLayoutVars>
      </dgm:prSet>
      <dgm:spPr/>
    </dgm:pt>
    <dgm:pt modelId="{92BDCFEF-7845-4C85-84EB-2C7E7FCD5CD7}" type="pres">
      <dgm:prSet presAssocID="{0C7BE822-6755-4AFF-8500-0E9376DC8464}" presName="ChildAccent" presStyleLbl="solidFgAcc1" presStyleIdx="0" presStyleCnt="23"/>
      <dgm:spPr/>
    </dgm:pt>
    <dgm:pt modelId="{0C956CF4-C86D-428F-ADEC-94A0551F69B7}" type="pres">
      <dgm:prSet presAssocID="{0C7BE822-6755-4AFF-8500-0E9376DC8464}" presName="Child" presStyleLbl="revTx" presStyleIdx="1" presStyleCnt="27">
        <dgm:presLayoutVars>
          <dgm:chMax val="0"/>
          <dgm:chPref val="0"/>
          <dgm:bulletEnabled val="1"/>
        </dgm:presLayoutVars>
      </dgm:prSet>
      <dgm:spPr/>
      <dgm:t>
        <a:bodyPr/>
        <a:lstStyle/>
        <a:p>
          <a:endParaRPr lang="nb-NO"/>
        </a:p>
      </dgm:t>
    </dgm:pt>
    <dgm:pt modelId="{7CB5C323-7D74-4A58-A321-93B02E1FD142}" type="pres">
      <dgm:prSet presAssocID="{B93D8FE2-AE44-4F15-A623-2E1D632D23E3}" presName="childComposite" presStyleCnt="0">
        <dgm:presLayoutVars>
          <dgm:chMax val="0"/>
          <dgm:chPref val="0"/>
        </dgm:presLayoutVars>
      </dgm:prSet>
      <dgm:spPr/>
    </dgm:pt>
    <dgm:pt modelId="{9BC1F10B-7D97-4C1F-A2A8-BA50AA8035F8}" type="pres">
      <dgm:prSet presAssocID="{B93D8FE2-AE44-4F15-A623-2E1D632D23E3}" presName="ChildAccent" presStyleLbl="solidFgAcc1" presStyleIdx="1" presStyleCnt="23"/>
      <dgm:spPr/>
    </dgm:pt>
    <dgm:pt modelId="{A2211D73-E425-432B-BD09-7E50EBEEC3BC}" type="pres">
      <dgm:prSet presAssocID="{B93D8FE2-AE44-4F15-A623-2E1D632D23E3}" presName="Child" presStyleLbl="revTx" presStyleIdx="2" presStyleCnt="27">
        <dgm:presLayoutVars>
          <dgm:chMax val="0"/>
          <dgm:chPref val="0"/>
          <dgm:bulletEnabled val="1"/>
        </dgm:presLayoutVars>
      </dgm:prSet>
      <dgm:spPr/>
      <dgm:t>
        <a:bodyPr/>
        <a:lstStyle/>
        <a:p>
          <a:endParaRPr lang="nb-NO"/>
        </a:p>
      </dgm:t>
    </dgm:pt>
    <dgm:pt modelId="{C3F42F4C-182B-4418-91BA-890C8AE241FB}" type="pres">
      <dgm:prSet presAssocID="{0814598F-7F38-4B59-9368-D6B8A51194C9}" presName="childComposite" presStyleCnt="0">
        <dgm:presLayoutVars>
          <dgm:chMax val="0"/>
          <dgm:chPref val="0"/>
        </dgm:presLayoutVars>
      </dgm:prSet>
      <dgm:spPr/>
    </dgm:pt>
    <dgm:pt modelId="{F08E8F0B-CE90-4BE2-82F9-2DBD5B9E4FE8}" type="pres">
      <dgm:prSet presAssocID="{0814598F-7F38-4B59-9368-D6B8A51194C9}" presName="ChildAccent" presStyleLbl="solidFgAcc1" presStyleIdx="2" presStyleCnt="23"/>
      <dgm:spPr/>
    </dgm:pt>
    <dgm:pt modelId="{225F0960-40D0-40AE-9878-26F83068FD77}" type="pres">
      <dgm:prSet presAssocID="{0814598F-7F38-4B59-9368-D6B8A51194C9}" presName="Child" presStyleLbl="revTx" presStyleIdx="3" presStyleCnt="27">
        <dgm:presLayoutVars>
          <dgm:chMax val="0"/>
          <dgm:chPref val="0"/>
          <dgm:bulletEnabled val="1"/>
        </dgm:presLayoutVars>
      </dgm:prSet>
      <dgm:spPr/>
      <dgm:t>
        <a:bodyPr/>
        <a:lstStyle/>
        <a:p>
          <a:endParaRPr lang="nb-NO"/>
        </a:p>
      </dgm:t>
    </dgm:pt>
    <dgm:pt modelId="{46E97518-269E-4D29-AEC5-D56A83729849}" type="pres">
      <dgm:prSet presAssocID="{AA7F27B8-B60A-46F5-A990-A13E7C168170}" presName="childComposite" presStyleCnt="0">
        <dgm:presLayoutVars>
          <dgm:chMax val="0"/>
          <dgm:chPref val="0"/>
        </dgm:presLayoutVars>
      </dgm:prSet>
      <dgm:spPr/>
    </dgm:pt>
    <dgm:pt modelId="{29C192B9-EC10-4F15-BE54-E0145BC45D28}" type="pres">
      <dgm:prSet presAssocID="{AA7F27B8-B60A-46F5-A990-A13E7C168170}" presName="ChildAccent" presStyleLbl="solidFgAcc1" presStyleIdx="3" presStyleCnt="23"/>
      <dgm:spPr/>
    </dgm:pt>
    <dgm:pt modelId="{32A1420C-3514-4DC9-80B3-4126323B88B5}" type="pres">
      <dgm:prSet presAssocID="{AA7F27B8-B60A-46F5-A990-A13E7C168170}" presName="Child" presStyleLbl="revTx" presStyleIdx="4" presStyleCnt="27">
        <dgm:presLayoutVars>
          <dgm:chMax val="0"/>
          <dgm:chPref val="0"/>
          <dgm:bulletEnabled val="1"/>
        </dgm:presLayoutVars>
      </dgm:prSet>
      <dgm:spPr/>
      <dgm:t>
        <a:bodyPr/>
        <a:lstStyle/>
        <a:p>
          <a:endParaRPr lang="nb-NO"/>
        </a:p>
      </dgm:t>
    </dgm:pt>
    <dgm:pt modelId="{7B2C08F6-D73F-41D2-BC8A-30AF4A67BA8D}" type="pres">
      <dgm:prSet presAssocID="{5BEDACE1-8763-43FB-88EA-08010A8ECCEC}" presName="childComposite" presStyleCnt="0">
        <dgm:presLayoutVars>
          <dgm:chMax val="0"/>
          <dgm:chPref val="0"/>
        </dgm:presLayoutVars>
      </dgm:prSet>
      <dgm:spPr/>
    </dgm:pt>
    <dgm:pt modelId="{DF6FBCBE-5C8B-456B-9A1E-9B18F2B9CBCC}" type="pres">
      <dgm:prSet presAssocID="{5BEDACE1-8763-43FB-88EA-08010A8ECCEC}" presName="ChildAccent" presStyleLbl="solidFgAcc1" presStyleIdx="4" presStyleCnt="23"/>
      <dgm:spPr/>
    </dgm:pt>
    <dgm:pt modelId="{AB4F514E-60D6-4BE5-AC65-19C7B1E90DF8}" type="pres">
      <dgm:prSet presAssocID="{5BEDACE1-8763-43FB-88EA-08010A8ECCEC}" presName="Child" presStyleLbl="revTx" presStyleIdx="5" presStyleCnt="27">
        <dgm:presLayoutVars>
          <dgm:chMax val="0"/>
          <dgm:chPref val="0"/>
          <dgm:bulletEnabled val="1"/>
        </dgm:presLayoutVars>
      </dgm:prSet>
      <dgm:spPr/>
      <dgm:t>
        <a:bodyPr/>
        <a:lstStyle/>
        <a:p>
          <a:endParaRPr lang="nb-NO"/>
        </a:p>
      </dgm:t>
    </dgm:pt>
    <dgm:pt modelId="{5B7DD4D5-681E-48F0-BBEE-E11E01FA1635}" type="pres">
      <dgm:prSet presAssocID="{099A0B37-282E-4859-A244-2D3F075E8435}" presName="childComposite" presStyleCnt="0">
        <dgm:presLayoutVars>
          <dgm:chMax val="0"/>
          <dgm:chPref val="0"/>
        </dgm:presLayoutVars>
      </dgm:prSet>
      <dgm:spPr/>
    </dgm:pt>
    <dgm:pt modelId="{51C2906C-76C6-4897-8010-89B8296B7F51}" type="pres">
      <dgm:prSet presAssocID="{099A0B37-282E-4859-A244-2D3F075E8435}" presName="ChildAccent" presStyleLbl="solidFgAcc1" presStyleIdx="5" presStyleCnt="23"/>
      <dgm:spPr/>
    </dgm:pt>
    <dgm:pt modelId="{1E45A62C-A1C4-4978-A51C-740E35D98F57}" type="pres">
      <dgm:prSet presAssocID="{099A0B37-282E-4859-A244-2D3F075E8435}" presName="Child" presStyleLbl="revTx" presStyleIdx="6" presStyleCnt="27">
        <dgm:presLayoutVars>
          <dgm:chMax val="0"/>
          <dgm:chPref val="0"/>
          <dgm:bulletEnabled val="1"/>
        </dgm:presLayoutVars>
      </dgm:prSet>
      <dgm:spPr/>
      <dgm:t>
        <a:bodyPr/>
        <a:lstStyle/>
        <a:p>
          <a:endParaRPr lang="nb-NO"/>
        </a:p>
      </dgm:t>
    </dgm:pt>
    <dgm:pt modelId="{2008F9A1-67A6-45B1-9742-7F29CAF27132}" type="pres">
      <dgm:prSet presAssocID="{6A496339-1B00-4E2A-AA3D-8B24456C48A8}" presName="root" presStyleCnt="0">
        <dgm:presLayoutVars>
          <dgm:chMax/>
          <dgm:chPref/>
        </dgm:presLayoutVars>
      </dgm:prSet>
      <dgm:spPr/>
    </dgm:pt>
    <dgm:pt modelId="{414E5188-504B-4C54-907C-12526EAE2976}" type="pres">
      <dgm:prSet presAssocID="{6A496339-1B00-4E2A-AA3D-8B24456C48A8}" presName="rootComposite" presStyleCnt="0">
        <dgm:presLayoutVars/>
      </dgm:prSet>
      <dgm:spPr/>
    </dgm:pt>
    <dgm:pt modelId="{35DA8BE3-5439-4AC1-B984-8A217CE406B0}" type="pres">
      <dgm:prSet presAssocID="{6A496339-1B00-4E2A-AA3D-8B24456C48A8}" presName="ParentAccent" presStyleLbl="alignNode1" presStyleIdx="1" presStyleCnt="4"/>
      <dgm:spPr/>
    </dgm:pt>
    <dgm:pt modelId="{136272DA-7B2A-4925-8148-614454B17B84}" type="pres">
      <dgm:prSet presAssocID="{6A496339-1B00-4E2A-AA3D-8B24456C48A8}" presName="ParentSmallAccent" presStyleLbl="fgAcc1" presStyleIdx="1" presStyleCnt="4"/>
      <dgm:spPr/>
    </dgm:pt>
    <dgm:pt modelId="{73B4A897-3501-4276-A0F7-5E08E678D9BC}" type="pres">
      <dgm:prSet presAssocID="{6A496339-1B00-4E2A-AA3D-8B24456C48A8}" presName="Parent" presStyleLbl="revTx" presStyleIdx="7" presStyleCnt="27">
        <dgm:presLayoutVars>
          <dgm:chMax/>
          <dgm:chPref val="4"/>
          <dgm:bulletEnabled val="1"/>
        </dgm:presLayoutVars>
      </dgm:prSet>
      <dgm:spPr/>
      <dgm:t>
        <a:bodyPr/>
        <a:lstStyle/>
        <a:p>
          <a:endParaRPr lang="nb-NO"/>
        </a:p>
      </dgm:t>
    </dgm:pt>
    <dgm:pt modelId="{8E9B8702-3A76-4F76-AEA0-F78E50DC67E1}" type="pres">
      <dgm:prSet presAssocID="{6A496339-1B00-4E2A-AA3D-8B24456C48A8}" presName="childShape" presStyleCnt="0">
        <dgm:presLayoutVars>
          <dgm:chMax val="0"/>
          <dgm:chPref val="0"/>
        </dgm:presLayoutVars>
      </dgm:prSet>
      <dgm:spPr/>
    </dgm:pt>
    <dgm:pt modelId="{D3BDD168-CBB9-43F6-85B8-890BF1AC873A}" type="pres">
      <dgm:prSet presAssocID="{D5BB87A1-75BA-4824-BC55-ACE9AEB01FEC}" presName="childComposite" presStyleCnt="0">
        <dgm:presLayoutVars>
          <dgm:chMax val="0"/>
          <dgm:chPref val="0"/>
        </dgm:presLayoutVars>
      </dgm:prSet>
      <dgm:spPr/>
    </dgm:pt>
    <dgm:pt modelId="{86E064B9-1F68-48DA-99A2-3F3AFEE268D4}" type="pres">
      <dgm:prSet presAssocID="{D5BB87A1-75BA-4824-BC55-ACE9AEB01FEC}" presName="ChildAccent" presStyleLbl="solidFgAcc1" presStyleIdx="6" presStyleCnt="23"/>
      <dgm:spPr/>
    </dgm:pt>
    <dgm:pt modelId="{0C9DADC6-99C8-4AAE-81D9-524654A7AFC7}" type="pres">
      <dgm:prSet presAssocID="{D5BB87A1-75BA-4824-BC55-ACE9AEB01FEC}" presName="Child" presStyleLbl="revTx" presStyleIdx="8" presStyleCnt="27">
        <dgm:presLayoutVars>
          <dgm:chMax val="0"/>
          <dgm:chPref val="0"/>
          <dgm:bulletEnabled val="1"/>
        </dgm:presLayoutVars>
      </dgm:prSet>
      <dgm:spPr/>
      <dgm:t>
        <a:bodyPr/>
        <a:lstStyle/>
        <a:p>
          <a:endParaRPr lang="nb-NO"/>
        </a:p>
      </dgm:t>
    </dgm:pt>
    <dgm:pt modelId="{EDE306C2-EBFE-4C78-B1D8-820346E93CB8}" type="pres">
      <dgm:prSet presAssocID="{28F9404C-06F2-4E18-8C5E-0657830E3365}" presName="childComposite" presStyleCnt="0">
        <dgm:presLayoutVars>
          <dgm:chMax val="0"/>
          <dgm:chPref val="0"/>
        </dgm:presLayoutVars>
      </dgm:prSet>
      <dgm:spPr/>
    </dgm:pt>
    <dgm:pt modelId="{77925C53-E1D3-4674-AAD3-4CB50D7F5A57}" type="pres">
      <dgm:prSet presAssocID="{28F9404C-06F2-4E18-8C5E-0657830E3365}" presName="ChildAccent" presStyleLbl="solidFgAcc1" presStyleIdx="7" presStyleCnt="23"/>
      <dgm:spPr/>
    </dgm:pt>
    <dgm:pt modelId="{A355BDC8-2592-464B-8DB3-9571F7D3757F}" type="pres">
      <dgm:prSet presAssocID="{28F9404C-06F2-4E18-8C5E-0657830E3365}" presName="Child" presStyleLbl="revTx" presStyleIdx="9" presStyleCnt="27">
        <dgm:presLayoutVars>
          <dgm:chMax val="0"/>
          <dgm:chPref val="0"/>
          <dgm:bulletEnabled val="1"/>
        </dgm:presLayoutVars>
      </dgm:prSet>
      <dgm:spPr/>
      <dgm:t>
        <a:bodyPr/>
        <a:lstStyle/>
        <a:p>
          <a:endParaRPr lang="nb-NO"/>
        </a:p>
      </dgm:t>
    </dgm:pt>
    <dgm:pt modelId="{B5A1DA02-F369-4963-A227-C132B1DA0E67}" type="pres">
      <dgm:prSet presAssocID="{7285D098-D15C-4192-8A4D-1E535423BBE2}" presName="childComposite" presStyleCnt="0">
        <dgm:presLayoutVars>
          <dgm:chMax val="0"/>
          <dgm:chPref val="0"/>
        </dgm:presLayoutVars>
      </dgm:prSet>
      <dgm:spPr/>
    </dgm:pt>
    <dgm:pt modelId="{E7555170-4E3C-4CA2-97DB-8CF48C0FE9E9}" type="pres">
      <dgm:prSet presAssocID="{7285D098-D15C-4192-8A4D-1E535423BBE2}" presName="ChildAccent" presStyleLbl="solidFgAcc1" presStyleIdx="8" presStyleCnt="23"/>
      <dgm:spPr/>
    </dgm:pt>
    <dgm:pt modelId="{0B6DF78A-B884-49A6-B15D-62E58DDE383F}" type="pres">
      <dgm:prSet presAssocID="{7285D098-D15C-4192-8A4D-1E535423BBE2}" presName="Child" presStyleLbl="revTx" presStyleIdx="10" presStyleCnt="27">
        <dgm:presLayoutVars>
          <dgm:chMax val="0"/>
          <dgm:chPref val="0"/>
          <dgm:bulletEnabled val="1"/>
        </dgm:presLayoutVars>
      </dgm:prSet>
      <dgm:spPr/>
      <dgm:t>
        <a:bodyPr/>
        <a:lstStyle/>
        <a:p>
          <a:endParaRPr lang="nb-NO"/>
        </a:p>
      </dgm:t>
    </dgm:pt>
    <dgm:pt modelId="{8034D252-D755-4541-AB1A-22E698D40F82}" type="pres">
      <dgm:prSet presAssocID="{0D8C872C-7289-44AA-81A2-18212F5A0FB5}" presName="childComposite" presStyleCnt="0">
        <dgm:presLayoutVars>
          <dgm:chMax val="0"/>
          <dgm:chPref val="0"/>
        </dgm:presLayoutVars>
      </dgm:prSet>
      <dgm:spPr/>
    </dgm:pt>
    <dgm:pt modelId="{F78EFCFD-54F2-4E49-BC73-2BBC060CC6BD}" type="pres">
      <dgm:prSet presAssocID="{0D8C872C-7289-44AA-81A2-18212F5A0FB5}" presName="ChildAccent" presStyleLbl="solidFgAcc1" presStyleIdx="9" presStyleCnt="23"/>
      <dgm:spPr/>
    </dgm:pt>
    <dgm:pt modelId="{D83C727F-F1B9-4A6D-8E2B-D033555400F4}" type="pres">
      <dgm:prSet presAssocID="{0D8C872C-7289-44AA-81A2-18212F5A0FB5}" presName="Child" presStyleLbl="revTx" presStyleIdx="11" presStyleCnt="27">
        <dgm:presLayoutVars>
          <dgm:chMax val="0"/>
          <dgm:chPref val="0"/>
          <dgm:bulletEnabled val="1"/>
        </dgm:presLayoutVars>
      </dgm:prSet>
      <dgm:spPr/>
      <dgm:t>
        <a:bodyPr/>
        <a:lstStyle/>
        <a:p>
          <a:endParaRPr lang="nb-NO"/>
        </a:p>
      </dgm:t>
    </dgm:pt>
    <dgm:pt modelId="{67BF7589-567C-49E9-BDC1-9CDCBA064891}" type="pres">
      <dgm:prSet presAssocID="{14A6805C-A877-4780-8A70-83E78C7A5F53}" presName="childComposite" presStyleCnt="0">
        <dgm:presLayoutVars>
          <dgm:chMax val="0"/>
          <dgm:chPref val="0"/>
        </dgm:presLayoutVars>
      </dgm:prSet>
      <dgm:spPr/>
    </dgm:pt>
    <dgm:pt modelId="{84A5D609-BBCC-4E7C-92DA-6B5D5C0E9EB1}" type="pres">
      <dgm:prSet presAssocID="{14A6805C-A877-4780-8A70-83E78C7A5F53}" presName="ChildAccent" presStyleLbl="solidFgAcc1" presStyleIdx="10" presStyleCnt="23"/>
      <dgm:spPr/>
    </dgm:pt>
    <dgm:pt modelId="{DCABAAAE-D325-4EE7-9570-904FC7EBAA5C}" type="pres">
      <dgm:prSet presAssocID="{14A6805C-A877-4780-8A70-83E78C7A5F53}" presName="Child" presStyleLbl="revTx" presStyleIdx="12" presStyleCnt="27">
        <dgm:presLayoutVars>
          <dgm:chMax val="0"/>
          <dgm:chPref val="0"/>
          <dgm:bulletEnabled val="1"/>
        </dgm:presLayoutVars>
      </dgm:prSet>
      <dgm:spPr/>
      <dgm:t>
        <a:bodyPr/>
        <a:lstStyle/>
        <a:p>
          <a:endParaRPr lang="nb-NO"/>
        </a:p>
      </dgm:t>
    </dgm:pt>
    <dgm:pt modelId="{898D5646-3EB5-4983-9D57-C7C4B6E6DA3A}" type="pres">
      <dgm:prSet presAssocID="{54E4FD76-2109-4DEE-BEE6-BBCC60482BCC}" presName="childComposite" presStyleCnt="0">
        <dgm:presLayoutVars>
          <dgm:chMax val="0"/>
          <dgm:chPref val="0"/>
        </dgm:presLayoutVars>
      </dgm:prSet>
      <dgm:spPr/>
    </dgm:pt>
    <dgm:pt modelId="{69F5C4F4-88BA-482D-9548-4007FAFF413B}" type="pres">
      <dgm:prSet presAssocID="{54E4FD76-2109-4DEE-BEE6-BBCC60482BCC}" presName="ChildAccent" presStyleLbl="solidFgAcc1" presStyleIdx="11" presStyleCnt="23"/>
      <dgm:spPr/>
    </dgm:pt>
    <dgm:pt modelId="{66B80743-1A08-4988-AF50-0C1AE18710C3}" type="pres">
      <dgm:prSet presAssocID="{54E4FD76-2109-4DEE-BEE6-BBCC60482BCC}" presName="Child" presStyleLbl="revTx" presStyleIdx="13" presStyleCnt="27">
        <dgm:presLayoutVars>
          <dgm:chMax val="0"/>
          <dgm:chPref val="0"/>
          <dgm:bulletEnabled val="1"/>
        </dgm:presLayoutVars>
      </dgm:prSet>
      <dgm:spPr/>
      <dgm:t>
        <a:bodyPr/>
        <a:lstStyle/>
        <a:p>
          <a:endParaRPr lang="nb-NO"/>
        </a:p>
      </dgm:t>
    </dgm:pt>
    <dgm:pt modelId="{01547FFF-B867-49DB-BBD1-AE7F99724FC1}" type="pres">
      <dgm:prSet presAssocID="{8FEB18F2-32FB-4515-85A3-FE967C17CB06}" presName="root" presStyleCnt="0">
        <dgm:presLayoutVars>
          <dgm:chMax/>
          <dgm:chPref/>
        </dgm:presLayoutVars>
      </dgm:prSet>
      <dgm:spPr/>
    </dgm:pt>
    <dgm:pt modelId="{FAEA78DC-0208-4118-AE2D-5C521F080F0C}" type="pres">
      <dgm:prSet presAssocID="{8FEB18F2-32FB-4515-85A3-FE967C17CB06}" presName="rootComposite" presStyleCnt="0">
        <dgm:presLayoutVars/>
      </dgm:prSet>
      <dgm:spPr/>
    </dgm:pt>
    <dgm:pt modelId="{2A5971CF-07F7-4A0F-8874-B5BD155190F0}" type="pres">
      <dgm:prSet presAssocID="{8FEB18F2-32FB-4515-85A3-FE967C17CB06}" presName="ParentAccent" presStyleLbl="alignNode1" presStyleIdx="2" presStyleCnt="4"/>
      <dgm:spPr/>
    </dgm:pt>
    <dgm:pt modelId="{CBF1A153-0874-42C7-A094-203235D56E77}" type="pres">
      <dgm:prSet presAssocID="{8FEB18F2-32FB-4515-85A3-FE967C17CB06}" presName="ParentSmallAccent" presStyleLbl="fgAcc1" presStyleIdx="2" presStyleCnt="4"/>
      <dgm:spPr/>
    </dgm:pt>
    <dgm:pt modelId="{EA9C8AE3-4A46-4F73-83B2-30191947130A}" type="pres">
      <dgm:prSet presAssocID="{8FEB18F2-32FB-4515-85A3-FE967C17CB06}" presName="Parent" presStyleLbl="revTx" presStyleIdx="14" presStyleCnt="27">
        <dgm:presLayoutVars>
          <dgm:chMax/>
          <dgm:chPref val="4"/>
          <dgm:bulletEnabled val="1"/>
        </dgm:presLayoutVars>
      </dgm:prSet>
      <dgm:spPr/>
      <dgm:t>
        <a:bodyPr/>
        <a:lstStyle/>
        <a:p>
          <a:endParaRPr lang="nb-NO"/>
        </a:p>
      </dgm:t>
    </dgm:pt>
    <dgm:pt modelId="{1199EB5F-56A0-4292-BF29-2B7C9DEBE412}" type="pres">
      <dgm:prSet presAssocID="{8FEB18F2-32FB-4515-85A3-FE967C17CB06}" presName="childShape" presStyleCnt="0">
        <dgm:presLayoutVars>
          <dgm:chMax val="0"/>
          <dgm:chPref val="0"/>
        </dgm:presLayoutVars>
      </dgm:prSet>
      <dgm:spPr/>
    </dgm:pt>
    <dgm:pt modelId="{1295A9FA-2FF4-41D1-AF4F-BD3046820A9B}" type="pres">
      <dgm:prSet presAssocID="{2D802C11-C866-4EE4-A5A1-9CFB20E801C8}" presName="childComposite" presStyleCnt="0">
        <dgm:presLayoutVars>
          <dgm:chMax val="0"/>
          <dgm:chPref val="0"/>
        </dgm:presLayoutVars>
      </dgm:prSet>
      <dgm:spPr/>
    </dgm:pt>
    <dgm:pt modelId="{49E35E9B-271F-4D5C-A002-C800EC584563}" type="pres">
      <dgm:prSet presAssocID="{2D802C11-C866-4EE4-A5A1-9CFB20E801C8}" presName="ChildAccent" presStyleLbl="solidFgAcc1" presStyleIdx="12" presStyleCnt="23"/>
      <dgm:spPr/>
    </dgm:pt>
    <dgm:pt modelId="{7967B702-1668-467D-886B-09CC3FDDB4C0}" type="pres">
      <dgm:prSet presAssocID="{2D802C11-C866-4EE4-A5A1-9CFB20E801C8}" presName="Child" presStyleLbl="revTx" presStyleIdx="15" presStyleCnt="27">
        <dgm:presLayoutVars>
          <dgm:chMax val="0"/>
          <dgm:chPref val="0"/>
          <dgm:bulletEnabled val="1"/>
        </dgm:presLayoutVars>
      </dgm:prSet>
      <dgm:spPr/>
      <dgm:t>
        <a:bodyPr/>
        <a:lstStyle/>
        <a:p>
          <a:endParaRPr lang="nb-NO"/>
        </a:p>
      </dgm:t>
    </dgm:pt>
    <dgm:pt modelId="{FF61852A-04EE-49C7-A550-8CB1EDC45F7E}" type="pres">
      <dgm:prSet presAssocID="{44AEF108-6273-4E09-8E8E-A7C1936FEEA2}" presName="childComposite" presStyleCnt="0">
        <dgm:presLayoutVars>
          <dgm:chMax val="0"/>
          <dgm:chPref val="0"/>
        </dgm:presLayoutVars>
      </dgm:prSet>
      <dgm:spPr/>
    </dgm:pt>
    <dgm:pt modelId="{D6C33BAB-1F88-4842-84E9-DE121CAF626F}" type="pres">
      <dgm:prSet presAssocID="{44AEF108-6273-4E09-8E8E-A7C1936FEEA2}" presName="ChildAccent" presStyleLbl="solidFgAcc1" presStyleIdx="13" presStyleCnt="23"/>
      <dgm:spPr/>
    </dgm:pt>
    <dgm:pt modelId="{512C7572-D8B6-4EAF-A997-FEBD2A0D8B00}" type="pres">
      <dgm:prSet presAssocID="{44AEF108-6273-4E09-8E8E-A7C1936FEEA2}" presName="Child" presStyleLbl="revTx" presStyleIdx="16" presStyleCnt="27">
        <dgm:presLayoutVars>
          <dgm:chMax val="0"/>
          <dgm:chPref val="0"/>
          <dgm:bulletEnabled val="1"/>
        </dgm:presLayoutVars>
      </dgm:prSet>
      <dgm:spPr/>
      <dgm:t>
        <a:bodyPr/>
        <a:lstStyle/>
        <a:p>
          <a:endParaRPr lang="nb-NO"/>
        </a:p>
      </dgm:t>
    </dgm:pt>
    <dgm:pt modelId="{00BDB91A-B7BC-4201-BE9A-8C5611AF8656}" type="pres">
      <dgm:prSet presAssocID="{20BBE82B-0AF7-48D2-98D0-56A1DB87EEAD}" presName="childComposite" presStyleCnt="0">
        <dgm:presLayoutVars>
          <dgm:chMax val="0"/>
          <dgm:chPref val="0"/>
        </dgm:presLayoutVars>
      </dgm:prSet>
      <dgm:spPr/>
    </dgm:pt>
    <dgm:pt modelId="{72ACD4E4-877F-49E0-B824-0C916E60ED31}" type="pres">
      <dgm:prSet presAssocID="{20BBE82B-0AF7-48D2-98D0-56A1DB87EEAD}" presName="ChildAccent" presStyleLbl="solidFgAcc1" presStyleIdx="14" presStyleCnt="23"/>
      <dgm:spPr/>
    </dgm:pt>
    <dgm:pt modelId="{0FC86572-12D2-4685-A32F-64141BB6A9B2}" type="pres">
      <dgm:prSet presAssocID="{20BBE82B-0AF7-48D2-98D0-56A1DB87EEAD}" presName="Child" presStyleLbl="revTx" presStyleIdx="17" presStyleCnt="27">
        <dgm:presLayoutVars>
          <dgm:chMax val="0"/>
          <dgm:chPref val="0"/>
          <dgm:bulletEnabled val="1"/>
        </dgm:presLayoutVars>
      </dgm:prSet>
      <dgm:spPr/>
      <dgm:t>
        <a:bodyPr/>
        <a:lstStyle/>
        <a:p>
          <a:endParaRPr lang="nb-NO"/>
        </a:p>
      </dgm:t>
    </dgm:pt>
    <dgm:pt modelId="{97307BA8-8668-46DA-AFD5-DCB33DE40EAE}" type="pres">
      <dgm:prSet presAssocID="{61718729-593A-409E-9589-EA779E528D86}" presName="childComposite" presStyleCnt="0">
        <dgm:presLayoutVars>
          <dgm:chMax val="0"/>
          <dgm:chPref val="0"/>
        </dgm:presLayoutVars>
      </dgm:prSet>
      <dgm:spPr/>
    </dgm:pt>
    <dgm:pt modelId="{291EA1D2-9F9A-4517-B40D-902EC566131B}" type="pres">
      <dgm:prSet presAssocID="{61718729-593A-409E-9589-EA779E528D86}" presName="ChildAccent" presStyleLbl="solidFgAcc1" presStyleIdx="15" presStyleCnt="23"/>
      <dgm:spPr/>
    </dgm:pt>
    <dgm:pt modelId="{E2EB1919-15DB-4EA7-A87D-8535D452B61B}" type="pres">
      <dgm:prSet presAssocID="{61718729-593A-409E-9589-EA779E528D86}" presName="Child" presStyleLbl="revTx" presStyleIdx="18" presStyleCnt="27">
        <dgm:presLayoutVars>
          <dgm:chMax val="0"/>
          <dgm:chPref val="0"/>
          <dgm:bulletEnabled val="1"/>
        </dgm:presLayoutVars>
      </dgm:prSet>
      <dgm:spPr/>
      <dgm:t>
        <a:bodyPr/>
        <a:lstStyle/>
        <a:p>
          <a:endParaRPr lang="nb-NO"/>
        </a:p>
      </dgm:t>
    </dgm:pt>
    <dgm:pt modelId="{0F09820E-07C1-489A-A08A-EFA2330371C8}" type="pres">
      <dgm:prSet presAssocID="{66A6754A-4802-49B9-AD14-8956741CBEFA}" presName="root" presStyleCnt="0">
        <dgm:presLayoutVars>
          <dgm:chMax/>
          <dgm:chPref/>
        </dgm:presLayoutVars>
      </dgm:prSet>
      <dgm:spPr/>
    </dgm:pt>
    <dgm:pt modelId="{A1740242-2B81-4F83-9A7C-6ADA59FF21B4}" type="pres">
      <dgm:prSet presAssocID="{66A6754A-4802-49B9-AD14-8956741CBEFA}" presName="rootComposite" presStyleCnt="0">
        <dgm:presLayoutVars/>
      </dgm:prSet>
      <dgm:spPr/>
    </dgm:pt>
    <dgm:pt modelId="{9B8097AE-9B8E-4BBC-9B64-447453EC452C}" type="pres">
      <dgm:prSet presAssocID="{66A6754A-4802-49B9-AD14-8956741CBEFA}" presName="ParentAccent" presStyleLbl="alignNode1" presStyleIdx="3" presStyleCnt="4"/>
      <dgm:spPr/>
    </dgm:pt>
    <dgm:pt modelId="{04634C79-623D-4B62-B69A-1DD7F38DA807}" type="pres">
      <dgm:prSet presAssocID="{66A6754A-4802-49B9-AD14-8956741CBEFA}" presName="ParentSmallAccent" presStyleLbl="fgAcc1" presStyleIdx="3" presStyleCnt="4"/>
      <dgm:spPr/>
    </dgm:pt>
    <dgm:pt modelId="{3DEBCD3F-1A99-412D-A8AE-866D03429181}" type="pres">
      <dgm:prSet presAssocID="{66A6754A-4802-49B9-AD14-8956741CBEFA}" presName="Parent" presStyleLbl="revTx" presStyleIdx="19" presStyleCnt="27">
        <dgm:presLayoutVars>
          <dgm:chMax/>
          <dgm:chPref val="4"/>
          <dgm:bulletEnabled val="1"/>
        </dgm:presLayoutVars>
      </dgm:prSet>
      <dgm:spPr/>
      <dgm:t>
        <a:bodyPr/>
        <a:lstStyle/>
        <a:p>
          <a:endParaRPr lang="nb-NO"/>
        </a:p>
      </dgm:t>
    </dgm:pt>
    <dgm:pt modelId="{3439F32C-3F74-4177-BAC3-95901D667A27}" type="pres">
      <dgm:prSet presAssocID="{66A6754A-4802-49B9-AD14-8956741CBEFA}" presName="childShape" presStyleCnt="0">
        <dgm:presLayoutVars>
          <dgm:chMax val="0"/>
          <dgm:chPref val="0"/>
        </dgm:presLayoutVars>
      </dgm:prSet>
      <dgm:spPr/>
    </dgm:pt>
    <dgm:pt modelId="{1E46F8FF-E292-48BF-8DDC-8393B1E3361F}" type="pres">
      <dgm:prSet presAssocID="{7E96806C-09D3-42A8-AD83-F0717C2115E5}" presName="childComposite" presStyleCnt="0">
        <dgm:presLayoutVars>
          <dgm:chMax val="0"/>
          <dgm:chPref val="0"/>
        </dgm:presLayoutVars>
      </dgm:prSet>
      <dgm:spPr/>
    </dgm:pt>
    <dgm:pt modelId="{8D591852-C3C4-4401-BA3E-65CDE4BCA716}" type="pres">
      <dgm:prSet presAssocID="{7E96806C-09D3-42A8-AD83-F0717C2115E5}" presName="ChildAccent" presStyleLbl="solidFgAcc1" presStyleIdx="16" presStyleCnt="23"/>
      <dgm:spPr/>
    </dgm:pt>
    <dgm:pt modelId="{CAEB6508-EC68-4B28-BF9F-A6149369BC80}" type="pres">
      <dgm:prSet presAssocID="{7E96806C-09D3-42A8-AD83-F0717C2115E5}" presName="Child" presStyleLbl="revTx" presStyleIdx="20" presStyleCnt="27">
        <dgm:presLayoutVars>
          <dgm:chMax val="0"/>
          <dgm:chPref val="0"/>
          <dgm:bulletEnabled val="1"/>
        </dgm:presLayoutVars>
      </dgm:prSet>
      <dgm:spPr/>
      <dgm:t>
        <a:bodyPr/>
        <a:lstStyle/>
        <a:p>
          <a:endParaRPr lang="nb-NO"/>
        </a:p>
      </dgm:t>
    </dgm:pt>
    <dgm:pt modelId="{7DFCCB03-CA2B-4A27-8BE2-827DD34D7DE7}" type="pres">
      <dgm:prSet presAssocID="{C33C4137-2841-4554-AF0B-9F2B65A443D1}" presName="childComposite" presStyleCnt="0">
        <dgm:presLayoutVars>
          <dgm:chMax val="0"/>
          <dgm:chPref val="0"/>
        </dgm:presLayoutVars>
      </dgm:prSet>
      <dgm:spPr/>
    </dgm:pt>
    <dgm:pt modelId="{025A6DDB-E377-49A7-A9B6-897C3BB9168B}" type="pres">
      <dgm:prSet presAssocID="{C33C4137-2841-4554-AF0B-9F2B65A443D1}" presName="ChildAccent" presStyleLbl="solidFgAcc1" presStyleIdx="17" presStyleCnt="23"/>
      <dgm:spPr/>
    </dgm:pt>
    <dgm:pt modelId="{FBEC7222-28D1-4998-94C9-DD121C9EE414}" type="pres">
      <dgm:prSet presAssocID="{C33C4137-2841-4554-AF0B-9F2B65A443D1}" presName="Child" presStyleLbl="revTx" presStyleIdx="21" presStyleCnt="27">
        <dgm:presLayoutVars>
          <dgm:chMax val="0"/>
          <dgm:chPref val="0"/>
          <dgm:bulletEnabled val="1"/>
        </dgm:presLayoutVars>
      </dgm:prSet>
      <dgm:spPr/>
      <dgm:t>
        <a:bodyPr/>
        <a:lstStyle/>
        <a:p>
          <a:endParaRPr lang="nb-NO"/>
        </a:p>
      </dgm:t>
    </dgm:pt>
    <dgm:pt modelId="{60829B6B-CFAB-405D-9A33-5CB4CE3712ED}" type="pres">
      <dgm:prSet presAssocID="{EFB289F7-98E6-4C84-B24D-7656DCECF3A5}" presName="childComposite" presStyleCnt="0">
        <dgm:presLayoutVars>
          <dgm:chMax val="0"/>
          <dgm:chPref val="0"/>
        </dgm:presLayoutVars>
      </dgm:prSet>
      <dgm:spPr/>
    </dgm:pt>
    <dgm:pt modelId="{A39FEBA7-8D39-4F0A-9162-2D33A71AC2E1}" type="pres">
      <dgm:prSet presAssocID="{EFB289F7-98E6-4C84-B24D-7656DCECF3A5}" presName="ChildAccent" presStyleLbl="solidFgAcc1" presStyleIdx="18" presStyleCnt="23"/>
      <dgm:spPr/>
    </dgm:pt>
    <dgm:pt modelId="{4642C047-B253-4EC2-ADCE-524A41CF811F}" type="pres">
      <dgm:prSet presAssocID="{EFB289F7-98E6-4C84-B24D-7656DCECF3A5}" presName="Child" presStyleLbl="revTx" presStyleIdx="22" presStyleCnt="27">
        <dgm:presLayoutVars>
          <dgm:chMax val="0"/>
          <dgm:chPref val="0"/>
          <dgm:bulletEnabled val="1"/>
        </dgm:presLayoutVars>
      </dgm:prSet>
      <dgm:spPr/>
      <dgm:t>
        <a:bodyPr/>
        <a:lstStyle/>
        <a:p>
          <a:endParaRPr lang="nb-NO"/>
        </a:p>
      </dgm:t>
    </dgm:pt>
    <dgm:pt modelId="{A9951A24-1652-4D37-8E4C-A847A42550C6}" type="pres">
      <dgm:prSet presAssocID="{A7B44FBA-B607-40A3-93DB-70EDC4B68D6D}" presName="childComposite" presStyleCnt="0">
        <dgm:presLayoutVars>
          <dgm:chMax val="0"/>
          <dgm:chPref val="0"/>
        </dgm:presLayoutVars>
      </dgm:prSet>
      <dgm:spPr/>
    </dgm:pt>
    <dgm:pt modelId="{4D2257A3-1A9A-4A54-8F01-776CB7496A5A}" type="pres">
      <dgm:prSet presAssocID="{A7B44FBA-B607-40A3-93DB-70EDC4B68D6D}" presName="ChildAccent" presStyleLbl="solidFgAcc1" presStyleIdx="19" presStyleCnt="23"/>
      <dgm:spPr/>
    </dgm:pt>
    <dgm:pt modelId="{A936DCB3-20D3-4D39-82DE-41EF6D4BAEAD}" type="pres">
      <dgm:prSet presAssocID="{A7B44FBA-B607-40A3-93DB-70EDC4B68D6D}" presName="Child" presStyleLbl="revTx" presStyleIdx="23" presStyleCnt="27">
        <dgm:presLayoutVars>
          <dgm:chMax val="0"/>
          <dgm:chPref val="0"/>
          <dgm:bulletEnabled val="1"/>
        </dgm:presLayoutVars>
      </dgm:prSet>
      <dgm:spPr/>
      <dgm:t>
        <a:bodyPr/>
        <a:lstStyle/>
        <a:p>
          <a:endParaRPr lang="nb-NO"/>
        </a:p>
      </dgm:t>
    </dgm:pt>
    <dgm:pt modelId="{26A70D71-1D02-4047-B437-724E0826DB19}" type="pres">
      <dgm:prSet presAssocID="{DBCE8C2A-1CD5-4075-B99C-11BDF2A70B06}" presName="childComposite" presStyleCnt="0">
        <dgm:presLayoutVars>
          <dgm:chMax val="0"/>
          <dgm:chPref val="0"/>
        </dgm:presLayoutVars>
      </dgm:prSet>
      <dgm:spPr/>
    </dgm:pt>
    <dgm:pt modelId="{ECE7D434-9206-45F6-A22B-C9392C570895}" type="pres">
      <dgm:prSet presAssocID="{DBCE8C2A-1CD5-4075-B99C-11BDF2A70B06}" presName="ChildAccent" presStyleLbl="solidFgAcc1" presStyleIdx="20" presStyleCnt="23"/>
      <dgm:spPr/>
    </dgm:pt>
    <dgm:pt modelId="{741F126B-8DC4-43A2-AA17-7FAB9EA20C64}" type="pres">
      <dgm:prSet presAssocID="{DBCE8C2A-1CD5-4075-B99C-11BDF2A70B06}" presName="Child" presStyleLbl="revTx" presStyleIdx="24" presStyleCnt="27">
        <dgm:presLayoutVars>
          <dgm:chMax val="0"/>
          <dgm:chPref val="0"/>
          <dgm:bulletEnabled val="1"/>
        </dgm:presLayoutVars>
      </dgm:prSet>
      <dgm:spPr/>
      <dgm:t>
        <a:bodyPr/>
        <a:lstStyle/>
        <a:p>
          <a:endParaRPr lang="nb-NO"/>
        </a:p>
      </dgm:t>
    </dgm:pt>
    <dgm:pt modelId="{E83D7942-7DC8-478A-A833-86508EE8F982}" type="pres">
      <dgm:prSet presAssocID="{56D30FBF-8DBE-4C1C-BB05-FC17A83CFD5D}" presName="childComposite" presStyleCnt="0">
        <dgm:presLayoutVars>
          <dgm:chMax val="0"/>
          <dgm:chPref val="0"/>
        </dgm:presLayoutVars>
      </dgm:prSet>
      <dgm:spPr/>
    </dgm:pt>
    <dgm:pt modelId="{DE5022F0-E5C8-4EEA-AFAA-90486ED7C34F}" type="pres">
      <dgm:prSet presAssocID="{56D30FBF-8DBE-4C1C-BB05-FC17A83CFD5D}" presName="ChildAccent" presStyleLbl="solidFgAcc1" presStyleIdx="21" presStyleCnt="23"/>
      <dgm:spPr/>
    </dgm:pt>
    <dgm:pt modelId="{AB9C41AA-140C-42DF-A21C-440CD10CC886}" type="pres">
      <dgm:prSet presAssocID="{56D30FBF-8DBE-4C1C-BB05-FC17A83CFD5D}" presName="Child" presStyleLbl="revTx" presStyleIdx="25" presStyleCnt="27">
        <dgm:presLayoutVars>
          <dgm:chMax val="0"/>
          <dgm:chPref val="0"/>
          <dgm:bulletEnabled val="1"/>
        </dgm:presLayoutVars>
      </dgm:prSet>
      <dgm:spPr/>
      <dgm:t>
        <a:bodyPr/>
        <a:lstStyle/>
        <a:p>
          <a:endParaRPr lang="nb-NO"/>
        </a:p>
      </dgm:t>
    </dgm:pt>
    <dgm:pt modelId="{9789748C-4E33-4E51-A3DF-AE2131DC207E}" type="pres">
      <dgm:prSet presAssocID="{C8ED9485-8957-4A4C-946A-E57D14E47B28}" presName="childComposite" presStyleCnt="0">
        <dgm:presLayoutVars>
          <dgm:chMax val="0"/>
          <dgm:chPref val="0"/>
        </dgm:presLayoutVars>
      </dgm:prSet>
      <dgm:spPr/>
    </dgm:pt>
    <dgm:pt modelId="{4A7638FE-9A17-4E43-9892-6A082F3BB0B3}" type="pres">
      <dgm:prSet presAssocID="{C8ED9485-8957-4A4C-946A-E57D14E47B28}" presName="ChildAccent" presStyleLbl="solidFgAcc1" presStyleIdx="22" presStyleCnt="23"/>
      <dgm:spPr/>
    </dgm:pt>
    <dgm:pt modelId="{E80E936F-E0CE-4B84-B54A-0B2DE1508467}" type="pres">
      <dgm:prSet presAssocID="{C8ED9485-8957-4A4C-946A-E57D14E47B28}" presName="Child" presStyleLbl="revTx" presStyleIdx="26" presStyleCnt="27">
        <dgm:presLayoutVars>
          <dgm:chMax val="0"/>
          <dgm:chPref val="0"/>
          <dgm:bulletEnabled val="1"/>
        </dgm:presLayoutVars>
      </dgm:prSet>
      <dgm:spPr/>
      <dgm:t>
        <a:bodyPr/>
        <a:lstStyle/>
        <a:p>
          <a:endParaRPr lang="nb-NO"/>
        </a:p>
      </dgm:t>
    </dgm:pt>
  </dgm:ptLst>
  <dgm:cxnLst>
    <dgm:cxn modelId="{3E4A8490-66B3-4367-B09A-985D120D6AA4}" srcId="{6A496339-1B00-4E2A-AA3D-8B24456C48A8}" destId="{7285D098-D15C-4192-8A4D-1E535423BBE2}" srcOrd="2" destOrd="0" parTransId="{6737BFF7-9047-4A65-8C89-9A5807E16227}" sibTransId="{CAB26A0A-E541-4F23-A7B9-2D62FE469D01}"/>
    <dgm:cxn modelId="{038E8025-2FEE-4028-BB8E-34F6630A584A}" type="presOf" srcId="{20BBE82B-0AF7-48D2-98D0-56A1DB87EEAD}" destId="{0FC86572-12D2-4685-A32F-64141BB6A9B2}" srcOrd="0" destOrd="0" presId="urn:microsoft.com/office/officeart/2008/layout/SquareAccentList"/>
    <dgm:cxn modelId="{5A301A0D-3927-4467-9192-E35F88020AE7}" type="presOf" srcId="{B93D8FE2-AE44-4F15-A623-2E1D632D23E3}" destId="{A2211D73-E425-432B-BD09-7E50EBEEC3BC}" srcOrd="0" destOrd="0" presId="urn:microsoft.com/office/officeart/2008/layout/SquareAccentList"/>
    <dgm:cxn modelId="{41DDDE0D-42EA-414D-8E71-EF526D74FF8F}" srcId="{7A189D69-7969-4985-9F6C-C34ACA189BEC}" destId="{66A6754A-4802-49B9-AD14-8956741CBEFA}" srcOrd="3" destOrd="0" parTransId="{CB5EED95-D24A-45AB-AC7C-82B2DF2485BF}" sibTransId="{02D99337-595E-4FE9-B1EC-196505A031DC}"/>
    <dgm:cxn modelId="{3D1A238C-CB76-45E2-B2D6-09AE38567BB7}" type="presOf" srcId="{0D8C872C-7289-44AA-81A2-18212F5A0FB5}" destId="{D83C727F-F1B9-4A6D-8E2B-D033555400F4}" srcOrd="0" destOrd="0" presId="urn:microsoft.com/office/officeart/2008/layout/SquareAccentList"/>
    <dgm:cxn modelId="{E804D05A-079A-40AC-80F2-87CD1681825F}" srcId="{66A6754A-4802-49B9-AD14-8956741CBEFA}" destId="{C33C4137-2841-4554-AF0B-9F2B65A443D1}" srcOrd="1" destOrd="0" parTransId="{B36AA8F0-E6F4-48E6-8CD6-EB0BD39F118B}" sibTransId="{38C207C2-B4DE-4E7B-87D0-F03692F2C7B1}"/>
    <dgm:cxn modelId="{0841DB0D-599E-4206-8D26-78F5815AB50F}" type="presOf" srcId="{C33C4137-2841-4554-AF0B-9F2B65A443D1}" destId="{FBEC7222-28D1-4998-94C9-DD121C9EE414}" srcOrd="0" destOrd="0" presId="urn:microsoft.com/office/officeart/2008/layout/SquareAccentList"/>
    <dgm:cxn modelId="{67F51089-C335-4E08-B80B-D7912DC0D585}" type="presOf" srcId="{44AEF108-6273-4E09-8E8E-A7C1936FEEA2}" destId="{512C7572-D8B6-4EAF-A997-FEBD2A0D8B00}" srcOrd="0" destOrd="0" presId="urn:microsoft.com/office/officeart/2008/layout/SquareAccentList"/>
    <dgm:cxn modelId="{40AC83E8-C478-4F5F-9667-07B418207A08}" srcId="{8FEB18F2-32FB-4515-85A3-FE967C17CB06}" destId="{44AEF108-6273-4E09-8E8E-A7C1936FEEA2}" srcOrd="1" destOrd="0" parTransId="{55836538-84AE-46B7-BB36-B475DE055188}" sibTransId="{06DCD86C-9B4E-4402-8062-492DF7EDBD4A}"/>
    <dgm:cxn modelId="{4A397EC1-7E8C-4905-8535-A8A427D33013}" type="presOf" srcId="{8FEB18F2-32FB-4515-85A3-FE967C17CB06}" destId="{EA9C8AE3-4A46-4F73-83B2-30191947130A}" srcOrd="0" destOrd="0" presId="urn:microsoft.com/office/officeart/2008/layout/SquareAccentList"/>
    <dgm:cxn modelId="{95D28541-FF06-4E83-869C-74CD18885E0E}" type="presOf" srcId="{0C7BE822-6755-4AFF-8500-0E9376DC8464}" destId="{0C956CF4-C86D-428F-ADEC-94A0551F69B7}" srcOrd="0" destOrd="0" presId="urn:microsoft.com/office/officeart/2008/layout/SquareAccentList"/>
    <dgm:cxn modelId="{68CAC14E-5AF8-4CC7-AF0C-A76C1246F122}" type="presOf" srcId="{D5BB87A1-75BA-4824-BC55-ACE9AEB01FEC}" destId="{0C9DADC6-99C8-4AAE-81D9-524654A7AFC7}" srcOrd="0" destOrd="0" presId="urn:microsoft.com/office/officeart/2008/layout/SquareAccentList"/>
    <dgm:cxn modelId="{A840B620-74FC-41E3-BAA8-30EFE57C31BF}" srcId="{7A189D69-7969-4985-9F6C-C34ACA189BEC}" destId="{F640FFE5-A4F6-4FD9-A077-440424C8FBCC}" srcOrd="0" destOrd="0" parTransId="{0A322CBC-8355-4AD8-BCFC-10A4BD5B7640}" sibTransId="{8BA4FC69-4FAA-4E2F-94D1-F4DE50942809}"/>
    <dgm:cxn modelId="{9707F68D-667B-4DB3-84F5-616022500A7C}" type="presOf" srcId="{61718729-593A-409E-9589-EA779E528D86}" destId="{E2EB1919-15DB-4EA7-A87D-8535D452B61B}" srcOrd="0" destOrd="0" presId="urn:microsoft.com/office/officeart/2008/layout/SquareAccentList"/>
    <dgm:cxn modelId="{AC73DDA5-DBBA-4DEF-8FF2-A8212C342F96}" type="presOf" srcId="{66A6754A-4802-49B9-AD14-8956741CBEFA}" destId="{3DEBCD3F-1A99-412D-A8AE-866D03429181}" srcOrd="0" destOrd="0" presId="urn:microsoft.com/office/officeart/2008/layout/SquareAccentList"/>
    <dgm:cxn modelId="{10257E70-5AEB-4A13-8CAC-2CC13D4A2D1E}" type="presOf" srcId="{EFB289F7-98E6-4C84-B24D-7656DCECF3A5}" destId="{4642C047-B253-4EC2-ADCE-524A41CF811F}" srcOrd="0" destOrd="0" presId="urn:microsoft.com/office/officeart/2008/layout/SquareAccentList"/>
    <dgm:cxn modelId="{CA96F223-09AA-4FF0-909E-476FFC9AE577}" type="presOf" srcId="{099A0B37-282E-4859-A244-2D3F075E8435}" destId="{1E45A62C-A1C4-4978-A51C-740E35D98F57}" srcOrd="0" destOrd="0" presId="urn:microsoft.com/office/officeart/2008/layout/SquareAccentList"/>
    <dgm:cxn modelId="{85AB00D2-98A0-45A4-96BA-BD1608FC0883}" type="presOf" srcId="{6A496339-1B00-4E2A-AA3D-8B24456C48A8}" destId="{73B4A897-3501-4276-A0F7-5E08E678D9BC}" srcOrd="0" destOrd="0" presId="urn:microsoft.com/office/officeart/2008/layout/SquareAccentList"/>
    <dgm:cxn modelId="{FAB15B54-0D80-4D01-88D6-9E5B037FB637}" srcId="{6A496339-1B00-4E2A-AA3D-8B24456C48A8}" destId="{14A6805C-A877-4780-8A70-83E78C7A5F53}" srcOrd="4" destOrd="0" parTransId="{13CF69C3-DB17-44AF-A330-3C58C76ED8C3}" sibTransId="{D264668F-6C55-4B67-B947-D30F05A738AB}"/>
    <dgm:cxn modelId="{8961C131-7166-468B-9944-9727E15A332D}" srcId="{7A189D69-7969-4985-9F6C-C34ACA189BEC}" destId="{8FEB18F2-32FB-4515-85A3-FE967C17CB06}" srcOrd="2" destOrd="0" parTransId="{5038D64D-1FDC-4003-B240-2408662FCC2F}" sibTransId="{F7BD7D9E-F7E9-47D4-9EB0-3628C5522879}"/>
    <dgm:cxn modelId="{B724EA0F-AC6F-406C-A091-7C26D7E1EB66}" type="presOf" srcId="{A7B44FBA-B607-40A3-93DB-70EDC4B68D6D}" destId="{A936DCB3-20D3-4D39-82DE-41EF6D4BAEAD}" srcOrd="0" destOrd="0" presId="urn:microsoft.com/office/officeart/2008/layout/SquareAccentList"/>
    <dgm:cxn modelId="{75A897B9-E004-4A91-96C0-CED5134FBE6A}" srcId="{66A6754A-4802-49B9-AD14-8956741CBEFA}" destId="{C8ED9485-8957-4A4C-946A-E57D14E47B28}" srcOrd="6" destOrd="0" parTransId="{2E14718C-4E4B-4055-AB89-D466B91BB31A}" sibTransId="{06AC6846-ED19-4B46-AB1A-3E3A86CD0992}"/>
    <dgm:cxn modelId="{6CB4B44A-BABC-4798-AB88-873C38FA8949}" srcId="{6A496339-1B00-4E2A-AA3D-8B24456C48A8}" destId="{28F9404C-06F2-4E18-8C5E-0657830E3365}" srcOrd="1" destOrd="0" parTransId="{B38BB15F-B8A2-4A51-A303-1CE5848D7D84}" sibTransId="{DBC90323-1DE9-4596-933F-7EDABAB40387}"/>
    <dgm:cxn modelId="{20B619F5-AA78-4A1C-83E8-9B9D077ACE3E}" srcId="{F640FFE5-A4F6-4FD9-A077-440424C8FBCC}" destId="{0814598F-7F38-4B59-9368-D6B8A51194C9}" srcOrd="2" destOrd="0" parTransId="{5282CAEC-DE62-41A8-AEB5-A089A89711F3}" sibTransId="{BE652F4E-91AD-419E-B901-24A86C1A6E2F}"/>
    <dgm:cxn modelId="{6B542728-E1EB-4FFC-840C-60CB9356C65F}" type="presOf" srcId="{7A189D69-7969-4985-9F6C-C34ACA189BEC}" destId="{310809DF-4824-46BC-89D5-40D3D2746237}" srcOrd="0" destOrd="0" presId="urn:microsoft.com/office/officeart/2008/layout/SquareAccentList"/>
    <dgm:cxn modelId="{DB6EB523-A241-4D93-85EC-B17D766F23B7}" type="presOf" srcId="{56D30FBF-8DBE-4C1C-BB05-FC17A83CFD5D}" destId="{AB9C41AA-140C-42DF-A21C-440CD10CC886}" srcOrd="0" destOrd="0" presId="urn:microsoft.com/office/officeart/2008/layout/SquareAccentList"/>
    <dgm:cxn modelId="{0EBB38C7-2678-4099-ACE6-E661B0A45C55}" type="presOf" srcId="{DBCE8C2A-1CD5-4075-B99C-11BDF2A70B06}" destId="{741F126B-8DC4-43A2-AA17-7FAB9EA20C64}" srcOrd="0" destOrd="0" presId="urn:microsoft.com/office/officeart/2008/layout/SquareAccentList"/>
    <dgm:cxn modelId="{3A1BCBAD-2BBF-44F9-B14C-BF33D5234900}" type="presOf" srcId="{5BEDACE1-8763-43FB-88EA-08010A8ECCEC}" destId="{AB4F514E-60D6-4BE5-AC65-19C7B1E90DF8}" srcOrd="0" destOrd="0" presId="urn:microsoft.com/office/officeart/2008/layout/SquareAccentList"/>
    <dgm:cxn modelId="{2084BFAE-F6B4-4D00-82F4-6DBDC7AE3360}" srcId="{F640FFE5-A4F6-4FD9-A077-440424C8FBCC}" destId="{0C7BE822-6755-4AFF-8500-0E9376DC8464}" srcOrd="0" destOrd="0" parTransId="{99E18AEB-C30F-4CEC-9706-3A84BD8EFB1D}" sibTransId="{5C8ED011-4A33-44C0-BEE3-5685F026BA4A}"/>
    <dgm:cxn modelId="{9C52A16F-2257-4109-AF71-F56D0B0543C9}" srcId="{6A496339-1B00-4E2A-AA3D-8B24456C48A8}" destId="{D5BB87A1-75BA-4824-BC55-ACE9AEB01FEC}" srcOrd="0" destOrd="0" parTransId="{898ED7BB-8B3D-493C-9FA4-8F02846C5724}" sibTransId="{1162EDC5-C82D-4E7F-B37A-1F753F4CB950}"/>
    <dgm:cxn modelId="{622BE30B-C693-47BE-975D-4998C2CEAE13}" type="presOf" srcId="{0814598F-7F38-4B59-9368-D6B8A51194C9}" destId="{225F0960-40D0-40AE-9878-26F83068FD77}" srcOrd="0" destOrd="0" presId="urn:microsoft.com/office/officeart/2008/layout/SquareAccentList"/>
    <dgm:cxn modelId="{4B64561C-A860-4647-B34A-17332A304680}" srcId="{6A496339-1B00-4E2A-AA3D-8B24456C48A8}" destId="{54E4FD76-2109-4DEE-BEE6-BBCC60482BCC}" srcOrd="5" destOrd="0" parTransId="{C7B8AF16-FFB9-428D-814B-F96AD334F665}" sibTransId="{2E8C3C64-AA52-4C69-A921-E9D9246F6A58}"/>
    <dgm:cxn modelId="{503F28C0-36B1-4DA6-96DC-635D1757881F}" srcId="{8FEB18F2-32FB-4515-85A3-FE967C17CB06}" destId="{2D802C11-C866-4EE4-A5A1-9CFB20E801C8}" srcOrd="0" destOrd="0" parTransId="{B31FF4FD-2700-4097-AECC-E70A189CECCB}" sibTransId="{C739371E-A12C-47F5-97CD-78C74BF129B6}"/>
    <dgm:cxn modelId="{45514014-7B94-4463-9DD3-1E4E4CA7612B}" srcId="{F640FFE5-A4F6-4FD9-A077-440424C8FBCC}" destId="{AA7F27B8-B60A-46F5-A990-A13E7C168170}" srcOrd="3" destOrd="0" parTransId="{AD57B530-CE0D-49A0-BAD9-12931D3388AE}" sibTransId="{22C02FC4-864B-4482-A083-419509486395}"/>
    <dgm:cxn modelId="{E451D774-1496-4304-8D50-E88E2950AA59}" srcId="{8FEB18F2-32FB-4515-85A3-FE967C17CB06}" destId="{20BBE82B-0AF7-48D2-98D0-56A1DB87EEAD}" srcOrd="2" destOrd="0" parTransId="{5566DD28-0A5D-47D7-9549-206677AEF053}" sibTransId="{1E03EC61-A0BC-4872-ADD8-44531B6B4061}"/>
    <dgm:cxn modelId="{D6DB5423-F836-43DF-AD66-F52C18E09904}" srcId="{F640FFE5-A4F6-4FD9-A077-440424C8FBCC}" destId="{099A0B37-282E-4859-A244-2D3F075E8435}" srcOrd="5" destOrd="0" parTransId="{7F98BDD0-927B-447D-BC66-4A38232632BB}" sibTransId="{CA53860A-D618-47E7-9210-1F0A926B3963}"/>
    <dgm:cxn modelId="{41B5B8A1-BB12-4F82-BD7D-9C5AB01F002E}" type="presOf" srcId="{7E96806C-09D3-42A8-AD83-F0717C2115E5}" destId="{CAEB6508-EC68-4B28-BF9F-A6149369BC80}" srcOrd="0" destOrd="0" presId="urn:microsoft.com/office/officeart/2008/layout/SquareAccentList"/>
    <dgm:cxn modelId="{A71F052B-FB10-4FCD-91FB-394F338E18E7}" srcId="{6A496339-1B00-4E2A-AA3D-8B24456C48A8}" destId="{0D8C872C-7289-44AA-81A2-18212F5A0FB5}" srcOrd="3" destOrd="0" parTransId="{DAE6D8AB-5722-425D-970C-ACDDAE02EFCC}" sibTransId="{2CC2AA51-65FC-40EB-B8AD-400AF905E375}"/>
    <dgm:cxn modelId="{2F10461D-5AE4-4949-9C02-BE075C19817A}" srcId="{66A6754A-4802-49B9-AD14-8956741CBEFA}" destId="{EFB289F7-98E6-4C84-B24D-7656DCECF3A5}" srcOrd="2" destOrd="0" parTransId="{CD0C7A2B-EFC0-4EC9-BEB5-66FAAC5B25B7}" sibTransId="{92C97A99-4C7F-4D7E-97F5-809AFD00DD6A}"/>
    <dgm:cxn modelId="{E7ED9B3C-E667-44AC-B2EA-D0111CC0E40B}" type="presOf" srcId="{AA7F27B8-B60A-46F5-A990-A13E7C168170}" destId="{32A1420C-3514-4DC9-80B3-4126323B88B5}" srcOrd="0" destOrd="0" presId="urn:microsoft.com/office/officeart/2008/layout/SquareAccentList"/>
    <dgm:cxn modelId="{AC427DAC-6198-40A5-B457-C7242BC63C38}" type="presOf" srcId="{14A6805C-A877-4780-8A70-83E78C7A5F53}" destId="{DCABAAAE-D325-4EE7-9570-904FC7EBAA5C}" srcOrd="0" destOrd="0" presId="urn:microsoft.com/office/officeart/2008/layout/SquareAccentList"/>
    <dgm:cxn modelId="{5A1D8F46-FEC7-4DA5-BD77-B566C80492D3}" type="presOf" srcId="{28F9404C-06F2-4E18-8C5E-0657830E3365}" destId="{A355BDC8-2592-464B-8DB3-9571F7D3757F}" srcOrd="0" destOrd="0" presId="urn:microsoft.com/office/officeart/2008/layout/SquareAccentList"/>
    <dgm:cxn modelId="{CCDC9A8C-DD27-4680-A101-E3BA9963276B}" type="presOf" srcId="{54E4FD76-2109-4DEE-BEE6-BBCC60482BCC}" destId="{66B80743-1A08-4988-AF50-0C1AE18710C3}" srcOrd="0" destOrd="0" presId="urn:microsoft.com/office/officeart/2008/layout/SquareAccentList"/>
    <dgm:cxn modelId="{D39C4676-1A30-4F1E-8F43-10B68827B9E2}" srcId="{F640FFE5-A4F6-4FD9-A077-440424C8FBCC}" destId="{B93D8FE2-AE44-4F15-A623-2E1D632D23E3}" srcOrd="1" destOrd="0" parTransId="{B6B2618C-935F-48F5-8189-C8936B650E3A}" sibTransId="{37F8CCA3-590A-440F-859D-A5E2FB5CBCF7}"/>
    <dgm:cxn modelId="{CBC33A14-63B2-48BF-A345-B5BFE261C7F1}" srcId="{7A189D69-7969-4985-9F6C-C34ACA189BEC}" destId="{6A496339-1B00-4E2A-AA3D-8B24456C48A8}" srcOrd="1" destOrd="0" parTransId="{C299FBA0-77F5-40AB-B109-CCD4D89CB818}" sibTransId="{58E7C604-5F9F-463F-A7F5-D7F4874F3D80}"/>
    <dgm:cxn modelId="{E312CECF-40A4-42E8-A520-5D3BEAD3CF0C}" srcId="{F640FFE5-A4F6-4FD9-A077-440424C8FBCC}" destId="{5BEDACE1-8763-43FB-88EA-08010A8ECCEC}" srcOrd="4" destOrd="0" parTransId="{55A8B834-A22A-426D-BEDA-A00FF749FA14}" sibTransId="{06B67B1B-4259-460C-A168-BD3173A05327}"/>
    <dgm:cxn modelId="{33EA8845-5C1F-4D84-992C-DBF98EA257F7}" srcId="{66A6754A-4802-49B9-AD14-8956741CBEFA}" destId="{A7B44FBA-B607-40A3-93DB-70EDC4B68D6D}" srcOrd="3" destOrd="0" parTransId="{3702F5BD-86E8-42F8-A41C-672357AFB193}" sibTransId="{B829AF8D-6CFD-485F-B1C8-B2AED7DB1E59}"/>
    <dgm:cxn modelId="{FCB4F0DA-D6F0-4725-B014-8D2B3C64CEC8}" srcId="{66A6754A-4802-49B9-AD14-8956741CBEFA}" destId="{7E96806C-09D3-42A8-AD83-F0717C2115E5}" srcOrd="0" destOrd="0" parTransId="{F9C0C8AF-F5DE-41D2-8FF4-A48D5827AD91}" sibTransId="{290298A7-87E7-4969-823F-305E059931FE}"/>
    <dgm:cxn modelId="{B8F01BC1-29AE-414D-A4A9-826F08500C32}" srcId="{66A6754A-4802-49B9-AD14-8956741CBEFA}" destId="{56D30FBF-8DBE-4C1C-BB05-FC17A83CFD5D}" srcOrd="5" destOrd="0" parTransId="{E5BD71B8-E420-4759-B9CC-99575A016888}" sibTransId="{4E9A5B87-7A1C-4FC4-A12A-9AD70DF6C2DD}"/>
    <dgm:cxn modelId="{9C5B560A-3421-48CC-9BF1-B6A05A93E284}" type="presOf" srcId="{7285D098-D15C-4192-8A4D-1E535423BBE2}" destId="{0B6DF78A-B884-49A6-B15D-62E58DDE383F}" srcOrd="0" destOrd="0" presId="urn:microsoft.com/office/officeart/2008/layout/SquareAccentList"/>
    <dgm:cxn modelId="{7324CE1E-82B9-4504-A41E-0B31F8496B20}" srcId="{8FEB18F2-32FB-4515-85A3-FE967C17CB06}" destId="{61718729-593A-409E-9589-EA779E528D86}" srcOrd="3" destOrd="0" parTransId="{7CD22289-4321-4D8B-B5AA-D2B689D1266F}" sibTransId="{90EEB4DF-CF9B-457E-BDA0-96BD9459F60B}"/>
    <dgm:cxn modelId="{A45F60B9-AA11-4DB7-A1D2-FCC786FD5B12}" type="presOf" srcId="{F640FFE5-A4F6-4FD9-A077-440424C8FBCC}" destId="{9A38F2D8-3BC7-4B07-887C-52C7D8FBE004}" srcOrd="0" destOrd="0" presId="urn:microsoft.com/office/officeart/2008/layout/SquareAccentList"/>
    <dgm:cxn modelId="{C8FCF902-5654-4B7C-B48F-4922586E2D60}" type="presOf" srcId="{2D802C11-C866-4EE4-A5A1-9CFB20E801C8}" destId="{7967B702-1668-467D-886B-09CC3FDDB4C0}" srcOrd="0" destOrd="0" presId="urn:microsoft.com/office/officeart/2008/layout/SquareAccentList"/>
    <dgm:cxn modelId="{1A23F241-701B-4DB5-A9FB-93A6D6E821EB}" type="presOf" srcId="{C8ED9485-8957-4A4C-946A-E57D14E47B28}" destId="{E80E936F-E0CE-4B84-B54A-0B2DE1508467}" srcOrd="0" destOrd="0" presId="urn:microsoft.com/office/officeart/2008/layout/SquareAccentList"/>
    <dgm:cxn modelId="{E19A99DE-319E-46E5-8F4D-FC2A7C64EDF4}" srcId="{66A6754A-4802-49B9-AD14-8956741CBEFA}" destId="{DBCE8C2A-1CD5-4075-B99C-11BDF2A70B06}" srcOrd="4" destOrd="0" parTransId="{CBC44EDE-475E-47E0-BA51-85894B64D416}" sibTransId="{DAA5B784-C0B0-4647-B4FD-77231E07C8F7}"/>
    <dgm:cxn modelId="{99179F25-6F90-49CC-B8AB-8C06C374ECC7}" type="presParOf" srcId="{310809DF-4824-46BC-89D5-40D3D2746237}" destId="{BA4922CB-AA46-4FAF-8522-B6B6834F9946}" srcOrd="0" destOrd="0" presId="urn:microsoft.com/office/officeart/2008/layout/SquareAccentList"/>
    <dgm:cxn modelId="{26633E5A-D0AA-4B38-9FFB-0662DBEE38B4}" type="presParOf" srcId="{BA4922CB-AA46-4FAF-8522-B6B6834F9946}" destId="{2FFCAE09-42A0-4248-9A2D-37BE47E4CB38}" srcOrd="0" destOrd="0" presId="urn:microsoft.com/office/officeart/2008/layout/SquareAccentList"/>
    <dgm:cxn modelId="{C5C7DE7B-C697-45F4-9AF3-CD58425B13BF}" type="presParOf" srcId="{2FFCAE09-42A0-4248-9A2D-37BE47E4CB38}" destId="{85ABD3E7-52AD-4F39-90B9-E643656DEAAB}" srcOrd="0" destOrd="0" presId="urn:microsoft.com/office/officeart/2008/layout/SquareAccentList"/>
    <dgm:cxn modelId="{A1B8C257-B1CD-43AC-BD75-9E24440E8354}" type="presParOf" srcId="{2FFCAE09-42A0-4248-9A2D-37BE47E4CB38}" destId="{0EEC33D8-A933-4B7B-B47D-3F403E96D9D4}" srcOrd="1" destOrd="0" presId="urn:microsoft.com/office/officeart/2008/layout/SquareAccentList"/>
    <dgm:cxn modelId="{598B9851-5E20-4DAD-A13A-53C6E5D7DA16}" type="presParOf" srcId="{2FFCAE09-42A0-4248-9A2D-37BE47E4CB38}" destId="{9A38F2D8-3BC7-4B07-887C-52C7D8FBE004}" srcOrd="2" destOrd="0" presId="urn:microsoft.com/office/officeart/2008/layout/SquareAccentList"/>
    <dgm:cxn modelId="{213A3DB2-6E58-4A3D-A856-B3FDDEEEBBDD}" type="presParOf" srcId="{BA4922CB-AA46-4FAF-8522-B6B6834F9946}" destId="{1E6AABED-F648-46AC-8EBD-958CF176EEE4}" srcOrd="1" destOrd="0" presId="urn:microsoft.com/office/officeart/2008/layout/SquareAccentList"/>
    <dgm:cxn modelId="{60D90041-D17E-4ADD-BD28-194CB9679940}" type="presParOf" srcId="{1E6AABED-F648-46AC-8EBD-958CF176EEE4}" destId="{9DC7040A-AE0F-445C-AC18-362132A69E7D}" srcOrd="0" destOrd="0" presId="urn:microsoft.com/office/officeart/2008/layout/SquareAccentList"/>
    <dgm:cxn modelId="{C0CAE558-74B9-40DC-B932-7620C19DE1B2}" type="presParOf" srcId="{9DC7040A-AE0F-445C-AC18-362132A69E7D}" destId="{92BDCFEF-7845-4C85-84EB-2C7E7FCD5CD7}" srcOrd="0" destOrd="0" presId="urn:microsoft.com/office/officeart/2008/layout/SquareAccentList"/>
    <dgm:cxn modelId="{14CBB7A1-211C-45D4-9889-4B27763E057D}" type="presParOf" srcId="{9DC7040A-AE0F-445C-AC18-362132A69E7D}" destId="{0C956CF4-C86D-428F-ADEC-94A0551F69B7}" srcOrd="1" destOrd="0" presId="urn:microsoft.com/office/officeart/2008/layout/SquareAccentList"/>
    <dgm:cxn modelId="{A7B6D199-B28F-4814-B13E-59B488E68D7C}" type="presParOf" srcId="{1E6AABED-F648-46AC-8EBD-958CF176EEE4}" destId="{7CB5C323-7D74-4A58-A321-93B02E1FD142}" srcOrd="1" destOrd="0" presId="urn:microsoft.com/office/officeart/2008/layout/SquareAccentList"/>
    <dgm:cxn modelId="{F195E60B-7778-4F14-8978-8B83439AF3D3}" type="presParOf" srcId="{7CB5C323-7D74-4A58-A321-93B02E1FD142}" destId="{9BC1F10B-7D97-4C1F-A2A8-BA50AA8035F8}" srcOrd="0" destOrd="0" presId="urn:microsoft.com/office/officeart/2008/layout/SquareAccentList"/>
    <dgm:cxn modelId="{7AD16136-B266-469D-B5B7-FFD99403C2D0}" type="presParOf" srcId="{7CB5C323-7D74-4A58-A321-93B02E1FD142}" destId="{A2211D73-E425-432B-BD09-7E50EBEEC3BC}" srcOrd="1" destOrd="0" presId="urn:microsoft.com/office/officeart/2008/layout/SquareAccentList"/>
    <dgm:cxn modelId="{92686E8F-243C-471D-B3BA-93C43058631B}" type="presParOf" srcId="{1E6AABED-F648-46AC-8EBD-958CF176EEE4}" destId="{C3F42F4C-182B-4418-91BA-890C8AE241FB}" srcOrd="2" destOrd="0" presId="urn:microsoft.com/office/officeart/2008/layout/SquareAccentList"/>
    <dgm:cxn modelId="{9584B145-81BC-4DE9-A23F-0F252FAEA95D}" type="presParOf" srcId="{C3F42F4C-182B-4418-91BA-890C8AE241FB}" destId="{F08E8F0B-CE90-4BE2-82F9-2DBD5B9E4FE8}" srcOrd="0" destOrd="0" presId="urn:microsoft.com/office/officeart/2008/layout/SquareAccentList"/>
    <dgm:cxn modelId="{43449815-FF47-40EE-8F40-6592D8B0DC92}" type="presParOf" srcId="{C3F42F4C-182B-4418-91BA-890C8AE241FB}" destId="{225F0960-40D0-40AE-9878-26F83068FD77}" srcOrd="1" destOrd="0" presId="urn:microsoft.com/office/officeart/2008/layout/SquareAccentList"/>
    <dgm:cxn modelId="{FDEF7398-A1E9-4176-9EA1-C80943150D6F}" type="presParOf" srcId="{1E6AABED-F648-46AC-8EBD-958CF176EEE4}" destId="{46E97518-269E-4D29-AEC5-D56A83729849}" srcOrd="3" destOrd="0" presId="urn:microsoft.com/office/officeart/2008/layout/SquareAccentList"/>
    <dgm:cxn modelId="{7A09BA47-DB83-4931-8071-13DF4724B715}" type="presParOf" srcId="{46E97518-269E-4D29-AEC5-D56A83729849}" destId="{29C192B9-EC10-4F15-BE54-E0145BC45D28}" srcOrd="0" destOrd="0" presId="urn:microsoft.com/office/officeart/2008/layout/SquareAccentList"/>
    <dgm:cxn modelId="{C4184116-ABAB-4DDF-8A9B-E9C9B0E74E0A}" type="presParOf" srcId="{46E97518-269E-4D29-AEC5-D56A83729849}" destId="{32A1420C-3514-4DC9-80B3-4126323B88B5}" srcOrd="1" destOrd="0" presId="urn:microsoft.com/office/officeart/2008/layout/SquareAccentList"/>
    <dgm:cxn modelId="{154BE005-0F5A-42FF-896C-9A8363F48D1C}" type="presParOf" srcId="{1E6AABED-F648-46AC-8EBD-958CF176EEE4}" destId="{7B2C08F6-D73F-41D2-BC8A-30AF4A67BA8D}" srcOrd="4" destOrd="0" presId="urn:microsoft.com/office/officeart/2008/layout/SquareAccentList"/>
    <dgm:cxn modelId="{576931F9-49FF-48EF-AAFC-EC1B09A6B73A}" type="presParOf" srcId="{7B2C08F6-D73F-41D2-BC8A-30AF4A67BA8D}" destId="{DF6FBCBE-5C8B-456B-9A1E-9B18F2B9CBCC}" srcOrd="0" destOrd="0" presId="urn:microsoft.com/office/officeart/2008/layout/SquareAccentList"/>
    <dgm:cxn modelId="{BC2ACF5D-DFA1-4139-BA79-0F6F5B9ADFD1}" type="presParOf" srcId="{7B2C08F6-D73F-41D2-BC8A-30AF4A67BA8D}" destId="{AB4F514E-60D6-4BE5-AC65-19C7B1E90DF8}" srcOrd="1" destOrd="0" presId="urn:microsoft.com/office/officeart/2008/layout/SquareAccentList"/>
    <dgm:cxn modelId="{874D45A6-6019-43E2-9423-48D00FA29BC0}" type="presParOf" srcId="{1E6AABED-F648-46AC-8EBD-958CF176EEE4}" destId="{5B7DD4D5-681E-48F0-BBEE-E11E01FA1635}" srcOrd="5" destOrd="0" presId="urn:microsoft.com/office/officeart/2008/layout/SquareAccentList"/>
    <dgm:cxn modelId="{5B16E3A1-0933-4813-B50C-9F1B090D20BD}" type="presParOf" srcId="{5B7DD4D5-681E-48F0-BBEE-E11E01FA1635}" destId="{51C2906C-76C6-4897-8010-89B8296B7F51}" srcOrd="0" destOrd="0" presId="urn:microsoft.com/office/officeart/2008/layout/SquareAccentList"/>
    <dgm:cxn modelId="{B2962B0B-52A6-4A37-9FE3-CAAB291ECD87}" type="presParOf" srcId="{5B7DD4D5-681E-48F0-BBEE-E11E01FA1635}" destId="{1E45A62C-A1C4-4978-A51C-740E35D98F57}" srcOrd="1" destOrd="0" presId="urn:microsoft.com/office/officeart/2008/layout/SquareAccentList"/>
    <dgm:cxn modelId="{1B2780F6-38BA-4169-A7AE-09C8ACDA95E3}" type="presParOf" srcId="{310809DF-4824-46BC-89D5-40D3D2746237}" destId="{2008F9A1-67A6-45B1-9742-7F29CAF27132}" srcOrd="1" destOrd="0" presId="urn:microsoft.com/office/officeart/2008/layout/SquareAccentList"/>
    <dgm:cxn modelId="{669C6524-F78D-4AB9-81DB-817D74BFA354}" type="presParOf" srcId="{2008F9A1-67A6-45B1-9742-7F29CAF27132}" destId="{414E5188-504B-4C54-907C-12526EAE2976}" srcOrd="0" destOrd="0" presId="urn:microsoft.com/office/officeart/2008/layout/SquareAccentList"/>
    <dgm:cxn modelId="{4E103D43-F1C4-45D2-97C2-3BB25F145DCE}" type="presParOf" srcId="{414E5188-504B-4C54-907C-12526EAE2976}" destId="{35DA8BE3-5439-4AC1-B984-8A217CE406B0}" srcOrd="0" destOrd="0" presId="urn:microsoft.com/office/officeart/2008/layout/SquareAccentList"/>
    <dgm:cxn modelId="{DEEE97E6-4797-4313-A8B4-C9A4D9ED06E4}" type="presParOf" srcId="{414E5188-504B-4C54-907C-12526EAE2976}" destId="{136272DA-7B2A-4925-8148-614454B17B84}" srcOrd="1" destOrd="0" presId="urn:microsoft.com/office/officeart/2008/layout/SquareAccentList"/>
    <dgm:cxn modelId="{A7041CC0-D422-417C-AF39-89EDC81BEFE5}" type="presParOf" srcId="{414E5188-504B-4C54-907C-12526EAE2976}" destId="{73B4A897-3501-4276-A0F7-5E08E678D9BC}" srcOrd="2" destOrd="0" presId="urn:microsoft.com/office/officeart/2008/layout/SquareAccentList"/>
    <dgm:cxn modelId="{0741716B-E205-4A0F-94B6-5DDC12F87D1A}" type="presParOf" srcId="{2008F9A1-67A6-45B1-9742-7F29CAF27132}" destId="{8E9B8702-3A76-4F76-AEA0-F78E50DC67E1}" srcOrd="1" destOrd="0" presId="urn:microsoft.com/office/officeart/2008/layout/SquareAccentList"/>
    <dgm:cxn modelId="{970512B4-CAD5-4A44-9BDD-6A9B2F063A60}" type="presParOf" srcId="{8E9B8702-3A76-4F76-AEA0-F78E50DC67E1}" destId="{D3BDD168-CBB9-43F6-85B8-890BF1AC873A}" srcOrd="0" destOrd="0" presId="urn:microsoft.com/office/officeart/2008/layout/SquareAccentList"/>
    <dgm:cxn modelId="{3721248B-071F-4CBD-8483-96BA5FF251FA}" type="presParOf" srcId="{D3BDD168-CBB9-43F6-85B8-890BF1AC873A}" destId="{86E064B9-1F68-48DA-99A2-3F3AFEE268D4}" srcOrd="0" destOrd="0" presId="urn:microsoft.com/office/officeart/2008/layout/SquareAccentList"/>
    <dgm:cxn modelId="{E76257B0-8E6A-4454-A470-0FA8C9A37780}" type="presParOf" srcId="{D3BDD168-CBB9-43F6-85B8-890BF1AC873A}" destId="{0C9DADC6-99C8-4AAE-81D9-524654A7AFC7}" srcOrd="1" destOrd="0" presId="urn:microsoft.com/office/officeart/2008/layout/SquareAccentList"/>
    <dgm:cxn modelId="{B5256278-9486-4155-87BA-143BCC5AD1C2}" type="presParOf" srcId="{8E9B8702-3A76-4F76-AEA0-F78E50DC67E1}" destId="{EDE306C2-EBFE-4C78-B1D8-820346E93CB8}" srcOrd="1" destOrd="0" presId="urn:microsoft.com/office/officeart/2008/layout/SquareAccentList"/>
    <dgm:cxn modelId="{085BC2F9-0699-4CE4-B372-53FB8373FA7F}" type="presParOf" srcId="{EDE306C2-EBFE-4C78-B1D8-820346E93CB8}" destId="{77925C53-E1D3-4674-AAD3-4CB50D7F5A57}" srcOrd="0" destOrd="0" presId="urn:microsoft.com/office/officeart/2008/layout/SquareAccentList"/>
    <dgm:cxn modelId="{464E83B5-4123-4EC3-9E58-D142B39AE5C2}" type="presParOf" srcId="{EDE306C2-EBFE-4C78-B1D8-820346E93CB8}" destId="{A355BDC8-2592-464B-8DB3-9571F7D3757F}" srcOrd="1" destOrd="0" presId="urn:microsoft.com/office/officeart/2008/layout/SquareAccentList"/>
    <dgm:cxn modelId="{88CA5C34-3483-4DAB-98E5-3159C8445D31}" type="presParOf" srcId="{8E9B8702-3A76-4F76-AEA0-F78E50DC67E1}" destId="{B5A1DA02-F369-4963-A227-C132B1DA0E67}" srcOrd="2" destOrd="0" presId="urn:microsoft.com/office/officeart/2008/layout/SquareAccentList"/>
    <dgm:cxn modelId="{CBB943C7-E8B2-409A-B9ED-E0B4D302DC3D}" type="presParOf" srcId="{B5A1DA02-F369-4963-A227-C132B1DA0E67}" destId="{E7555170-4E3C-4CA2-97DB-8CF48C0FE9E9}" srcOrd="0" destOrd="0" presId="urn:microsoft.com/office/officeart/2008/layout/SquareAccentList"/>
    <dgm:cxn modelId="{617D34CC-EFC6-4137-93D8-7468AE71C231}" type="presParOf" srcId="{B5A1DA02-F369-4963-A227-C132B1DA0E67}" destId="{0B6DF78A-B884-49A6-B15D-62E58DDE383F}" srcOrd="1" destOrd="0" presId="urn:microsoft.com/office/officeart/2008/layout/SquareAccentList"/>
    <dgm:cxn modelId="{11640300-20CB-46CC-9ED2-8393E52A0B10}" type="presParOf" srcId="{8E9B8702-3A76-4F76-AEA0-F78E50DC67E1}" destId="{8034D252-D755-4541-AB1A-22E698D40F82}" srcOrd="3" destOrd="0" presId="urn:microsoft.com/office/officeart/2008/layout/SquareAccentList"/>
    <dgm:cxn modelId="{CACA7CFF-FD08-4849-BCD5-2A6D23499C5C}" type="presParOf" srcId="{8034D252-D755-4541-AB1A-22E698D40F82}" destId="{F78EFCFD-54F2-4E49-BC73-2BBC060CC6BD}" srcOrd="0" destOrd="0" presId="urn:microsoft.com/office/officeart/2008/layout/SquareAccentList"/>
    <dgm:cxn modelId="{4AD9E95C-9F0C-4175-9FBC-6683FC167C1D}" type="presParOf" srcId="{8034D252-D755-4541-AB1A-22E698D40F82}" destId="{D83C727F-F1B9-4A6D-8E2B-D033555400F4}" srcOrd="1" destOrd="0" presId="urn:microsoft.com/office/officeart/2008/layout/SquareAccentList"/>
    <dgm:cxn modelId="{4EE7A50C-9E86-4372-A806-BB2C7081CFF4}" type="presParOf" srcId="{8E9B8702-3A76-4F76-AEA0-F78E50DC67E1}" destId="{67BF7589-567C-49E9-BDC1-9CDCBA064891}" srcOrd="4" destOrd="0" presId="urn:microsoft.com/office/officeart/2008/layout/SquareAccentList"/>
    <dgm:cxn modelId="{56D66EC8-FFBF-4C9B-AF9A-2BBCF813AF57}" type="presParOf" srcId="{67BF7589-567C-49E9-BDC1-9CDCBA064891}" destId="{84A5D609-BBCC-4E7C-92DA-6B5D5C0E9EB1}" srcOrd="0" destOrd="0" presId="urn:microsoft.com/office/officeart/2008/layout/SquareAccentList"/>
    <dgm:cxn modelId="{4B542925-039D-4041-978A-B14A87C5F89A}" type="presParOf" srcId="{67BF7589-567C-49E9-BDC1-9CDCBA064891}" destId="{DCABAAAE-D325-4EE7-9570-904FC7EBAA5C}" srcOrd="1" destOrd="0" presId="urn:microsoft.com/office/officeart/2008/layout/SquareAccentList"/>
    <dgm:cxn modelId="{1990BABC-309F-445D-9714-47861CFAAAAE}" type="presParOf" srcId="{8E9B8702-3A76-4F76-AEA0-F78E50DC67E1}" destId="{898D5646-3EB5-4983-9D57-C7C4B6E6DA3A}" srcOrd="5" destOrd="0" presId="urn:microsoft.com/office/officeart/2008/layout/SquareAccentList"/>
    <dgm:cxn modelId="{88E85274-1D79-469F-AEAA-977F57E208C4}" type="presParOf" srcId="{898D5646-3EB5-4983-9D57-C7C4B6E6DA3A}" destId="{69F5C4F4-88BA-482D-9548-4007FAFF413B}" srcOrd="0" destOrd="0" presId="urn:microsoft.com/office/officeart/2008/layout/SquareAccentList"/>
    <dgm:cxn modelId="{BF10A4D8-DD5F-4196-B62F-93530A878A04}" type="presParOf" srcId="{898D5646-3EB5-4983-9D57-C7C4B6E6DA3A}" destId="{66B80743-1A08-4988-AF50-0C1AE18710C3}" srcOrd="1" destOrd="0" presId="urn:microsoft.com/office/officeart/2008/layout/SquareAccentList"/>
    <dgm:cxn modelId="{73DE7FB7-182D-4363-9B5E-C4515E95FC76}" type="presParOf" srcId="{310809DF-4824-46BC-89D5-40D3D2746237}" destId="{01547FFF-B867-49DB-BBD1-AE7F99724FC1}" srcOrd="2" destOrd="0" presId="urn:microsoft.com/office/officeart/2008/layout/SquareAccentList"/>
    <dgm:cxn modelId="{77194535-7CA0-4405-9673-11513F1A9B8D}" type="presParOf" srcId="{01547FFF-B867-49DB-BBD1-AE7F99724FC1}" destId="{FAEA78DC-0208-4118-AE2D-5C521F080F0C}" srcOrd="0" destOrd="0" presId="urn:microsoft.com/office/officeart/2008/layout/SquareAccentList"/>
    <dgm:cxn modelId="{9DF0B0AD-493E-47BC-910F-4C05BB7B10AE}" type="presParOf" srcId="{FAEA78DC-0208-4118-AE2D-5C521F080F0C}" destId="{2A5971CF-07F7-4A0F-8874-B5BD155190F0}" srcOrd="0" destOrd="0" presId="urn:microsoft.com/office/officeart/2008/layout/SquareAccentList"/>
    <dgm:cxn modelId="{0A77933E-302B-4808-A152-BB7B5317E165}" type="presParOf" srcId="{FAEA78DC-0208-4118-AE2D-5C521F080F0C}" destId="{CBF1A153-0874-42C7-A094-203235D56E77}" srcOrd="1" destOrd="0" presId="urn:microsoft.com/office/officeart/2008/layout/SquareAccentList"/>
    <dgm:cxn modelId="{0D9A9203-F0E0-46D0-B23D-C66F4B9EF91E}" type="presParOf" srcId="{FAEA78DC-0208-4118-AE2D-5C521F080F0C}" destId="{EA9C8AE3-4A46-4F73-83B2-30191947130A}" srcOrd="2" destOrd="0" presId="urn:microsoft.com/office/officeart/2008/layout/SquareAccentList"/>
    <dgm:cxn modelId="{9183BB44-D922-40AC-A472-7D92EB0500CC}" type="presParOf" srcId="{01547FFF-B867-49DB-BBD1-AE7F99724FC1}" destId="{1199EB5F-56A0-4292-BF29-2B7C9DEBE412}" srcOrd="1" destOrd="0" presId="urn:microsoft.com/office/officeart/2008/layout/SquareAccentList"/>
    <dgm:cxn modelId="{F7010146-0283-49D2-9C1F-7FEEA8EFCD09}" type="presParOf" srcId="{1199EB5F-56A0-4292-BF29-2B7C9DEBE412}" destId="{1295A9FA-2FF4-41D1-AF4F-BD3046820A9B}" srcOrd="0" destOrd="0" presId="urn:microsoft.com/office/officeart/2008/layout/SquareAccentList"/>
    <dgm:cxn modelId="{C42758CC-E312-4204-AE82-87FED6F25655}" type="presParOf" srcId="{1295A9FA-2FF4-41D1-AF4F-BD3046820A9B}" destId="{49E35E9B-271F-4D5C-A002-C800EC584563}" srcOrd="0" destOrd="0" presId="urn:microsoft.com/office/officeart/2008/layout/SquareAccentList"/>
    <dgm:cxn modelId="{1817A024-05D4-4934-B202-071EDF56ECA1}" type="presParOf" srcId="{1295A9FA-2FF4-41D1-AF4F-BD3046820A9B}" destId="{7967B702-1668-467D-886B-09CC3FDDB4C0}" srcOrd="1" destOrd="0" presId="urn:microsoft.com/office/officeart/2008/layout/SquareAccentList"/>
    <dgm:cxn modelId="{72940BFE-6AFA-4BA0-85FD-049702DC2C10}" type="presParOf" srcId="{1199EB5F-56A0-4292-BF29-2B7C9DEBE412}" destId="{FF61852A-04EE-49C7-A550-8CB1EDC45F7E}" srcOrd="1" destOrd="0" presId="urn:microsoft.com/office/officeart/2008/layout/SquareAccentList"/>
    <dgm:cxn modelId="{0FDCEECC-00C5-4CF0-85EF-D22CD27019DF}" type="presParOf" srcId="{FF61852A-04EE-49C7-A550-8CB1EDC45F7E}" destId="{D6C33BAB-1F88-4842-84E9-DE121CAF626F}" srcOrd="0" destOrd="0" presId="urn:microsoft.com/office/officeart/2008/layout/SquareAccentList"/>
    <dgm:cxn modelId="{68886E35-04C9-42F1-8347-163D6E2F8977}" type="presParOf" srcId="{FF61852A-04EE-49C7-A550-8CB1EDC45F7E}" destId="{512C7572-D8B6-4EAF-A997-FEBD2A0D8B00}" srcOrd="1" destOrd="0" presId="urn:microsoft.com/office/officeart/2008/layout/SquareAccentList"/>
    <dgm:cxn modelId="{2FBBB3F7-4BB6-47D7-B279-056A62A284D2}" type="presParOf" srcId="{1199EB5F-56A0-4292-BF29-2B7C9DEBE412}" destId="{00BDB91A-B7BC-4201-BE9A-8C5611AF8656}" srcOrd="2" destOrd="0" presId="urn:microsoft.com/office/officeart/2008/layout/SquareAccentList"/>
    <dgm:cxn modelId="{92A5CD96-6366-44BA-B24C-2FD9146994D4}" type="presParOf" srcId="{00BDB91A-B7BC-4201-BE9A-8C5611AF8656}" destId="{72ACD4E4-877F-49E0-B824-0C916E60ED31}" srcOrd="0" destOrd="0" presId="urn:microsoft.com/office/officeart/2008/layout/SquareAccentList"/>
    <dgm:cxn modelId="{0B7864CF-B919-4EC2-82BF-FB7609E647C1}" type="presParOf" srcId="{00BDB91A-B7BC-4201-BE9A-8C5611AF8656}" destId="{0FC86572-12D2-4685-A32F-64141BB6A9B2}" srcOrd="1" destOrd="0" presId="urn:microsoft.com/office/officeart/2008/layout/SquareAccentList"/>
    <dgm:cxn modelId="{B98975FC-9796-49BD-BE0D-9677A65F1A0F}" type="presParOf" srcId="{1199EB5F-56A0-4292-BF29-2B7C9DEBE412}" destId="{97307BA8-8668-46DA-AFD5-DCB33DE40EAE}" srcOrd="3" destOrd="0" presId="urn:microsoft.com/office/officeart/2008/layout/SquareAccentList"/>
    <dgm:cxn modelId="{D30669B7-244A-4AA6-BF43-0CB1CF3D6779}" type="presParOf" srcId="{97307BA8-8668-46DA-AFD5-DCB33DE40EAE}" destId="{291EA1D2-9F9A-4517-B40D-902EC566131B}" srcOrd="0" destOrd="0" presId="urn:microsoft.com/office/officeart/2008/layout/SquareAccentList"/>
    <dgm:cxn modelId="{9FCB364C-3759-40F5-984C-BC4039079CE4}" type="presParOf" srcId="{97307BA8-8668-46DA-AFD5-DCB33DE40EAE}" destId="{E2EB1919-15DB-4EA7-A87D-8535D452B61B}" srcOrd="1" destOrd="0" presId="urn:microsoft.com/office/officeart/2008/layout/SquareAccentList"/>
    <dgm:cxn modelId="{CD5F73C3-0DD8-4264-8E66-31ADB0766335}" type="presParOf" srcId="{310809DF-4824-46BC-89D5-40D3D2746237}" destId="{0F09820E-07C1-489A-A08A-EFA2330371C8}" srcOrd="3" destOrd="0" presId="urn:microsoft.com/office/officeart/2008/layout/SquareAccentList"/>
    <dgm:cxn modelId="{58413FE0-6B5A-4ED2-BCEF-77E76477708B}" type="presParOf" srcId="{0F09820E-07C1-489A-A08A-EFA2330371C8}" destId="{A1740242-2B81-4F83-9A7C-6ADA59FF21B4}" srcOrd="0" destOrd="0" presId="urn:microsoft.com/office/officeart/2008/layout/SquareAccentList"/>
    <dgm:cxn modelId="{1E34506B-F4C4-4CAB-AAF7-B83979AE79F8}" type="presParOf" srcId="{A1740242-2B81-4F83-9A7C-6ADA59FF21B4}" destId="{9B8097AE-9B8E-4BBC-9B64-447453EC452C}" srcOrd="0" destOrd="0" presId="urn:microsoft.com/office/officeart/2008/layout/SquareAccentList"/>
    <dgm:cxn modelId="{32880668-EECF-4653-AE58-3AD2DD53DAF3}" type="presParOf" srcId="{A1740242-2B81-4F83-9A7C-6ADA59FF21B4}" destId="{04634C79-623D-4B62-B69A-1DD7F38DA807}" srcOrd="1" destOrd="0" presId="urn:microsoft.com/office/officeart/2008/layout/SquareAccentList"/>
    <dgm:cxn modelId="{8CF76561-F182-4618-8E64-9E10EBB65E5F}" type="presParOf" srcId="{A1740242-2B81-4F83-9A7C-6ADA59FF21B4}" destId="{3DEBCD3F-1A99-412D-A8AE-866D03429181}" srcOrd="2" destOrd="0" presId="urn:microsoft.com/office/officeart/2008/layout/SquareAccentList"/>
    <dgm:cxn modelId="{4096DE79-B493-466C-9CA0-139AE6624612}" type="presParOf" srcId="{0F09820E-07C1-489A-A08A-EFA2330371C8}" destId="{3439F32C-3F74-4177-BAC3-95901D667A27}" srcOrd="1" destOrd="0" presId="urn:microsoft.com/office/officeart/2008/layout/SquareAccentList"/>
    <dgm:cxn modelId="{21158FD4-F9D8-403C-9C1B-52AD69A5CB74}" type="presParOf" srcId="{3439F32C-3F74-4177-BAC3-95901D667A27}" destId="{1E46F8FF-E292-48BF-8DDC-8393B1E3361F}" srcOrd="0" destOrd="0" presId="urn:microsoft.com/office/officeart/2008/layout/SquareAccentList"/>
    <dgm:cxn modelId="{55EBD90E-0567-4FF8-992A-E9C2125A1565}" type="presParOf" srcId="{1E46F8FF-E292-48BF-8DDC-8393B1E3361F}" destId="{8D591852-C3C4-4401-BA3E-65CDE4BCA716}" srcOrd="0" destOrd="0" presId="urn:microsoft.com/office/officeart/2008/layout/SquareAccentList"/>
    <dgm:cxn modelId="{521FC653-CCC9-445A-88B2-83091C56922E}" type="presParOf" srcId="{1E46F8FF-E292-48BF-8DDC-8393B1E3361F}" destId="{CAEB6508-EC68-4B28-BF9F-A6149369BC80}" srcOrd="1" destOrd="0" presId="urn:microsoft.com/office/officeart/2008/layout/SquareAccentList"/>
    <dgm:cxn modelId="{A086CF88-FCF4-4065-82AA-5F8851FE63B5}" type="presParOf" srcId="{3439F32C-3F74-4177-BAC3-95901D667A27}" destId="{7DFCCB03-CA2B-4A27-8BE2-827DD34D7DE7}" srcOrd="1" destOrd="0" presId="urn:microsoft.com/office/officeart/2008/layout/SquareAccentList"/>
    <dgm:cxn modelId="{8F35C6AC-A5B2-4247-B445-31C123ADAA57}" type="presParOf" srcId="{7DFCCB03-CA2B-4A27-8BE2-827DD34D7DE7}" destId="{025A6DDB-E377-49A7-A9B6-897C3BB9168B}" srcOrd="0" destOrd="0" presId="urn:microsoft.com/office/officeart/2008/layout/SquareAccentList"/>
    <dgm:cxn modelId="{FB960D29-4F91-46A0-BF92-56D5F8BBA572}" type="presParOf" srcId="{7DFCCB03-CA2B-4A27-8BE2-827DD34D7DE7}" destId="{FBEC7222-28D1-4998-94C9-DD121C9EE414}" srcOrd="1" destOrd="0" presId="urn:microsoft.com/office/officeart/2008/layout/SquareAccentList"/>
    <dgm:cxn modelId="{C6227796-C2DB-4022-ADD4-54869C3E8F3C}" type="presParOf" srcId="{3439F32C-3F74-4177-BAC3-95901D667A27}" destId="{60829B6B-CFAB-405D-9A33-5CB4CE3712ED}" srcOrd="2" destOrd="0" presId="urn:microsoft.com/office/officeart/2008/layout/SquareAccentList"/>
    <dgm:cxn modelId="{4B3752EC-96D7-4448-9B70-EDAFAC05226C}" type="presParOf" srcId="{60829B6B-CFAB-405D-9A33-5CB4CE3712ED}" destId="{A39FEBA7-8D39-4F0A-9162-2D33A71AC2E1}" srcOrd="0" destOrd="0" presId="urn:microsoft.com/office/officeart/2008/layout/SquareAccentList"/>
    <dgm:cxn modelId="{79637E0F-C747-4FCF-B0A3-EDF9E4CFA9A5}" type="presParOf" srcId="{60829B6B-CFAB-405D-9A33-5CB4CE3712ED}" destId="{4642C047-B253-4EC2-ADCE-524A41CF811F}" srcOrd="1" destOrd="0" presId="urn:microsoft.com/office/officeart/2008/layout/SquareAccentList"/>
    <dgm:cxn modelId="{43ECFE59-53F0-43D8-9CCB-CA7F8453DFD6}" type="presParOf" srcId="{3439F32C-3F74-4177-BAC3-95901D667A27}" destId="{A9951A24-1652-4D37-8E4C-A847A42550C6}" srcOrd="3" destOrd="0" presId="urn:microsoft.com/office/officeart/2008/layout/SquareAccentList"/>
    <dgm:cxn modelId="{0C3B0F8E-21B3-408F-8204-A6A383893715}" type="presParOf" srcId="{A9951A24-1652-4D37-8E4C-A847A42550C6}" destId="{4D2257A3-1A9A-4A54-8F01-776CB7496A5A}" srcOrd="0" destOrd="0" presId="urn:microsoft.com/office/officeart/2008/layout/SquareAccentList"/>
    <dgm:cxn modelId="{23A639FC-5154-4288-A8E3-33DC266F7B29}" type="presParOf" srcId="{A9951A24-1652-4D37-8E4C-A847A42550C6}" destId="{A936DCB3-20D3-4D39-82DE-41EF6D4BAEAD}" srcOrd="1" destOrd="0" presId="urn:microsoft.com/office/officeart/2008/layout/SquareAccentList"/>
    <dgm:cxn modelId="{B20EC81C-477D-4BF1-9A53-A93055DEB00F}" type="presParOf" srcId="{3439F32C-3F74-4177-BAC3-95901D667A27}" destId="{26A70D71-1D02-4047-B437-724E0826DB19}" srcOrd="4" destOrd="0" presId="urn:microsoft.com/office/officeart/2008/layout/SquareAccentList"/>
    <dgm:cxn modelId="{15158A71-4CA3-40A0-85FC-A6DA6794675F}" type="presParOf" srcId="{26A70D71-1D02-4047-B437-724E0826DB19}" destId="{ECE7D434-9206-45F6-A22B-C9392C570895}" srcOrd="0" destOrd="0" presId="urn:microsoft.com/office/officeart/2008/layout/SquareAccentList"/>
    <dgm:cxn modelId="{91EED28D-5FEF-477D-A242-736E6FD062A7}" type="presParOf" srcId="{26A70D71-1D02-4047-B437-724E0826DB19}" destId="{741F126B-8DC4-43A2-AA17-7FAB9EA20C64}" srcOrd="1" destOrd="0" presId="urn:microsoft.com/office/officeart/2008/layout/SquareAccentList"/>
    <dgm:cxn modelId="{F8A42B71-827E-431E-8DFA-A4DABE36303B}" type="presParOf" srcId="{3439F32C-3F74-4177-BAC3-95901D667A27}" destId="{E83D7942-7DC8-478A-A833-86508EE8F982}" srcOrd="5" destOrd="0" presId="urn:microsoft.com/office/officeart/2008/layout/SquareAccentList"/>
    <dgm:cxn modelId="{F7A18A8A-007D-4135-9128-D884E84C30FD}" type="presParOf" srcId="{E83D7942-7DC8-478A-A833-86508EE8F982}" destId="{DE5022F0-E5C8-4EEA-AFAA-90486ED7C34F}" srcOrd="0" destOrd="0" presId="urn:microsoft.com/office/officeart/2008/layout/SquareAccentList"/>
    <dgm:cxn modelId="{5D5B55FC-00BE-4204-9B6A-6AC6EA8348B8}" type="presParOf" srcId="{E83D7942-7DC8-478A-A833-86508EE8F982}" destId="{AB9C41AA-140C-42DF-A21C-440CD10CC886}" srcOrd="1" destOrd="0" presId="urn:microsoft.com/office/officeart/2008/layout/SquareAccentList"/>
    <dgm:cxn modelId="{120FEDD6-C495-4D47-83A3-89B02BF85351}" type="presParOf" srcId="{3439F32C-3F74-4177-BAC3-95901D667A27}" destId="{9789748C-4E33-4E51-A3DF-AE2131DC207E}" srcOrd="6" destOrd="0" presId="urn:microsoft.com/office/officeart/2008/layout/SquareAccentList"/>
    <dgm:cxn modelId="{0F76E42E-35D4-4662-93C2-0E954FA642CD}" type="presParOf" srcId="{9789748C-4E33-4E51-A3DF-AE2131DC207E}" destId="{4A7638FE-9A17-4E43-9892-6A082F3BB0B3}" srcOrd="0" destOrd="0" presId="urn:microsoft.com/office/officeart/2008/layout/SquareAccentList"/>
    <dgm:cxn modelId="{79887005-F76B-4A57-B738-243333BD019C}" type="presParOf" srcId="{9789748C-4E33-4E51-A3DF-AE2131DC207E}" destId="{E80E936F-E0CE-4B84-B54A-0B2DE1508467}"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2CD02A-7E88-41F1-A0A1-6FF19E503C5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nb-NO"/>
        </a:p>
      </dgm:t>
    </dgm:pt>
    <dgm:pt modelId="{4464F053-0D20-4A46-AC62-E8977AC202EE}">
      <dgm:prSet phldrT="[Tekst]"/>
      <dgm:spPr/>
      <dgm:t>
        <a:bodyPr/>
        <a:lstStyle/>
        <a:p>
          <a:r>
            <a:rPr lang="nb-NO" u="none" dirty="0">
              <a:latin typeface="Berlin Sans FB" panose="020E0602020502020306" pitchFamily="34" charset="0"/>
            </a:rPr>
            <a:t>Butikken</a:t>
          </a:r>
        </a:p>
      </dgm:t>
    </dgm:pt>
    <dgm:pt modelId="{05A2F767-66BD-4FAC-B99D-5638050822CB}" type="parTrans" cxnId="{7A3A10E3-1BFC-4A53-841E-812929C82BDA}">
      <dgm:prSet/>
      <dgm:spPr/>
      <dgm:t>
        <a:bodyPr/>
        <a:lstStyle/>
        <a:p>
          <a:endParaRPr lang="nb-NO"/>
        </a:p>
      </dgm:t>
    </dgm:pt>
    <dgm:pt modelId="{F7931C69-B84C-464E-BED4-760403E88782}" type="sibTrans" cxnId="{7A3A10E3-1BFC-4A53-841E-812929C82BDA}">
      <dgm:prSet/>
      <dgm:spPr/>
      <dgm:t>
        <a:bodyPr/>
        <a:lstStyle/>
        <a:p>
          <a:endParaRPr lang="nb-NO"/>
        </a:p>
      </dgm:t>
    </dgm:pt>
    <dgm:pt modelId="{555C2501-2BFF-4D8E-8A31-629EDFF0DD59}">
      <dgm:prSet phldrT="[Tekst]"/>
      <dgm:spPr/>
      <dgm:t>
        <a:bodyPr/>
        <a:lstStyle/>
        <a:p>
          <a:r>
            <a:rPr lang="nb-NO" dirty="0">
              <a:latin typeface="Berlin Sans FB" panose="020E0602020502020306" pitchFamily="34" charset="0"/>
            </a:rPr>
            <a:t>Hjemme</a:t>
          </a:r>
        </a:p>
      </dgm:t>
    </dgm:pt>
    <dgm:pt modelId="{651635B6-C6FC-41B3-BA33-F78C5920736C}" type="parTrans" cxnId="{0D3C23E3-3C01-4B79-827B-4FCAA495E689}">
      <dgm:prSet/>
      <dgm:spPr/>
      <dgm:t>
        <a:bodyPr/>
        <a:lstStyle/>
        <a:p>
          <a:endParaRPr lang="nb-NO"/>
        </a:p>
      </dgm:t>
    </dgm:pt>
    <dgm:pt modelId="{062DC174-79C4-4D7C-B987-AC576DE849D5}" type="sibTrans" cxnId="{0D3C23E3-3C01-4B79-827B-4FCAA495E689}">
      <dgm:prSet/>
      <dgm:spPr/>
      <dgm:t>
        <a:bodyPr/>
        <a:lstStyle/>
        <a:p>
          <a:endParaRPr lang="nb-NO"/>
        </a:p>
      </dgm:t>
    </dgm:pt>
    <dgm:pt modelId="{5E6C4927-8E2C-492E-BDEF-87FC21B7FE3F}">
      <dgm:prSet phldrT="[Tekst]"/>
      <dgm:spPr/>
      <dgm:t>
        <a:bodyPr/>
        <a:lstStyle/>
        <a:p>
          <a:r>
            <a:rPr lang="nb-NO" u="sng" dirty="0">
              <a:latin typeface="Berlin Sans FB" panose="020E0602020502020306" pitchFamily="34" charset="0"/>
            </a:rPr>
            <a:t>Matlaging</a:t>
          </a:r>
        </a:p>
      </dgm:t>
    </dgm:pt>
    <dgm:pt modelId="{47153322-7C57-432A-AB19-38A78FC8CAB1}" type="parTrans" cxnId="{1A2E49A5-CEAB-45A0-AE28-E7682A281CE3}">
      <dgm:prSet/>
      <dgm:spPr/>
      <dgm:t>
        <a:bodyPr/>
        <a:lstStyle/>
        <a:p>
          <a:endParaRPr lang="nb-NO"/>
        </a:p>
      </dgm:t>
    </dgm:pt>
    <dgm:pt modelId="{9F34FD20-F2D3-4CD6-AEB7-B0BB636B9E53}" type="sibTrans" cxnId="{1A2E49A5-CEAB-45A0-AE28-E7682A281CE3}">
      <dgm:prSet/>
      <dgm:spPr/>
      <dgm:t>
        <a:bodyPr/>
        <a:lstStyle/>
        <a:p>
          <a:endParaRPr lang="nb-NO"/>
        </a:p>
      </dgm:t>
    </dgm:pt>
    <dgm:pt modelId="{098B6099-0807-44C8-85A9-241A414CC8E0}">
      <dgm:prSet phldrT="[Tekst]"/>
      <dgm:spPr/>
      <dgm:t>
        <a:bodyPr/>
        <a:lstStyle/>
        <a:p>
          <a:r>
            <a:rPr lang="nb-NO" dirty="0">
              <a:latin typeface="Berlin Sans FB" panose="020E0602020502020306" pitchFamily="34" charset="0"/>
            </a:rPr>
            <a:t>Helseeffekter</a:t>
          </a:r>
        </a:p>
      </dgm:t>
    </dgm:pt>
    <dgm:pt modelId="{7710B197-D8EF-4E78-879B-54BF84FE5C06}" type="parTrans" cxnId="{B9A84F5B-525B-43FB-9F80-70559F6D37F9}">
      <dgm:prSet/>
      <dgm:spPr/>
      <dgm:t>
        <a:bodyPr/>
        <a:lstStyle/>
        <a:p>
          <a:endParaRPr lang="nb-NO"/>
        </a:p>
      </dgm:t>
    </dgm:pt>
    <dgm:pt modelId="{910A83D9-5DBD-410A-A714-C6B6100A194A}" type="sibTrans" cxnId="{B9A84F5B-525B-43FB-9F80-70559F6D37F9}">
      <dgm:prSet/>
      <dgm:spPr/>
      <dgm:t>
        <a:bodyPr/>
        <a:lstStyle/>
        <a:p>
          <a:endParaRPr lang="nb-NO"/>
        </a:p>
      </dgm:t>
    </dgm:pt>
    <dgm:pt modelId="{C1FFB99C-3B50-49DE-AD1B-B6274C9D7D17}" type="pres">
      <dgm:prSet presAssocID="{E32CD02A-7E88-41F1-A0A1-6FF19E503C5C}" presName="Name0" presStyleCnt="0">
        <dgm:presLayoutVars>
          <dgm:dir/>
          <dgm:resizeHandles val="exact"/>
        </dgm:presLayoutVars>
      </dgm:prSet>
      <dgm:spPr/>
      <dgm:t>
        <a:bodyPr/>
        <a:lstStyle/>
        <a:p>
          <a:endParaRPr lang="nb-NO"/>
        </a:p>
      </dgm:t>
    </dgm:pt>
    <dgm:pt modelId="{0791983B-EF89-45CE-9E7C-91439F8F0AC0}" type="pres">
      <dgm:prSet presAssocID="{4464F053-0D20-4A46-AC62-E8977AC202EE}" presName="compNode" presStyleCnt="0"/>
      <dgm:spPr/>
    </dgm:pt>
    <dgm:pt modelId="{2F49D1C8-919C-4D25-9BB8-284BBE09CEDA}" type="pres">
      <dgm:prSet presAssocID="{4464F053-0D20-4A46-AC62-E8977AC202EE}" presName="pict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144B46A2-C6C1-4F3D-892D-F81DB3A8027C}" type="pres">
      <dgm:prSet presAssocID="{4464F053-0D20-4A46-AC62-E8977AC202EE}" presName="textRect" presStyleLbl="revTx" presStyleIdx="0" presStyleCnt="4">
        <dgm:presLayoutVars>
          <dgm:bulletEnabled val="1"/>
        </dgm:presLayoutVars>
      </dgm:prSet>
      <dgm:spPr/>
      <dgm:t>
        <a:bodyPr/>
        <a:lstStyle/>
        <a:p>
          <a:endParaRPr lang="nb-NO"/>
        </a:p>
      </dgm:t>
    </dgm:pt>
    <dgm:pt modelId="{532A1EE7-DAFA-4A25-86BB-10381EE81410}" type="pres">
      <dgm:prSet presAssocID="{F7931C69-B84C-464E-BED4-760403E88782}" presName="sibTrans" presStyleLbl="sibTrans2D1" presStyleIdx="0" presStyleCnt="0"/>
      <dgm:spPr/>
      <dgm:t>
        <a:bodyPr/>
        <a:lstStyle/>
        <a:p>
          <a:endParaRPr lang="nb-NO"/>
        </a:p>
      </dgm:t>
    </dgm:pt>
    <dgm:pt modelId="{D1AF7E3B-62BE-42BF-9DF1-14B5884F7C19}" type="pres">
      <dgm:prSet presAssocID="{555C2501-2BFF-4D8E-8A31-629EDFF0DD59}" presName="compNode" presStyleCnt="0"/>
      <dgm:spPr/>
    </dgm:pt>
    <dgm:pt modelId="{D57E2E3C-C370-4EDD-B7B7-4BC17F697F2F}" type="pres">
      <dgm:prSet presAssocID="{555C2501-2BFF-4D8E-8A31-629EDFF0DD59}" presName="pictRect" presStyleLbl="node1" presStyleIdx="1" presStyleCnt="4"/>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t="-2000" b="-2000"/>
          </a:stretch>
        </a:blipFill>
      </dgm:spPr>
      <dgm:t>
        <a:bodyPr/>
        <a:lstStyle/>
        <a:p>
          <a:endParaRPr lang="nb-NO"/>
        </a:p>
      </dgm:t>
    </dgm:pt>
    <dgm:pt modelId="{E4EB7884-BB10-404A-851C-9B386C161181}" type="pres">
      <dgm:prSet presAssocID="{555C2501-2BFF-4D8E-8A31-629EDFF0DD59}" presName="textRect" presStyleLbl="revTx" presStyleIdx="1" presStyleCnt="4">
        <dgm:presLayoutVars>
          <dgm:bulletEnabled val="1"/>
        </dgm:presLayoutVars>
      </dgm:prSet>
      <dgm:spPr/>
      <dgm:t>
        <a:bodyPr/>
        <a:lstStyle/>
        <a:p>
          <a:endParaRPr lang="nb-NO"/>
        </a:p>
      </dgm:t>
    </dgm:pt>
    <dgm:pt modelId="{3A5A4594-81D9-4B8C-AF75-36B0B460BBC8}" type="pres">
      <dgm:prSet presAssocID="{062DC174-79C4-4D7C-B987-AC576DE849D5}" presName="sibTrans" presStyleLbl="sibTrans2D1" presStyleIdx="0" presStyleCnt="0"/>
      <dgm:spPr/>
      <dgm:t>
        <a:bodyPr/>
        <a:lstStyle/>
        <a:p>
          <a:endParaRPr lang="nb-NO"/>
        </a:p>
      </dgm:t>
    </dgm:pt>
    <dgm:pt modelId="{C49F5141-2BD7-4CA1-9A59-5FE955327837}" type="pres">
      <dgm:prSet presAssocID="{5E6C4927-8E2C-492E-BDEF-87FC21B7FE3F}" presName="compNode" presStyleCnt="0"/>
      <dgm:spPr/>
    </dgm:pt>
    <dgm:pt modelId="{48F0A398-3C2A-4FB9-B5F3-8D53B86A14D5}" type="pres">
      <dgm:prSet presAssocID="{5E6C4927-8E2C-492E-BDEF-87FC21B7FE3F}" presName="pictRect" presStyleLbl="node1" presStyleIdx="2" presStyleCnt="4"/>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37870242-E533-4CC3-9E2C-AA34606284E1}" type="pres">
      <dgm:prSet presAssocID="{5E6C4927-8E2C-492E-BDEF-87FC21B7FE3F}" presName="textRect" presStyleLbl="revTx" presStyleIdx="2" presStyleCnt="4">
        <dgm:presLayoutVars>
          <dgm:bulletEnabled val="1"/>
        </dgm:presLayoutVars>
      </dgm:prSet>
      <dgm:spPr/>
      <dgm:t>
        <a:bodyPr/>
        <a:lstStyle/>
        <a:p>
          <a:endParaRPr lang="nb-NO"/>
        </a:p>
      </dgm:t>
    </dgm:pt>
    <dgm:pt modelId="{DAB18349-E231-4595-98EA-914A5D053D68}" type="pres">
      <dgm:prSet presAssocID="{9F34FD20-F2D3-4CD6-AEB7-B0BB636B9E53}" presName="sibTrans" presStyleLbl="sibTrans2D1" presStyleIdx="0" presStyleCnt="0"/>
      <dgm:spPr/>
      <dgm:t>
        <a:bodyPr/>
        <a:lstStyle/>
        <a:p>
          <a:endParaRPr lang="nb-NO"/>
        </a:p>
      </dgm:t>
    </dgm:pt>
    <dgm:pt modelId="{0E7D394C-86AA-4250-AB1E-5B9C844252F0}" type="pres">
      <dgm:prSet presAssocID="{098B6099-0807-44C8-85A9-241A414CC8E0}" presName="compNode" presStyleCnt="0"/>
      <dgm:spPr/>
    </dgm:pt>
    <dgm:pt modelId="{103BAE78-2E87-45F7-A557-2F967052D612}" type="pres">
      <dgm:prSet presAssocID="{098B6099-0807-44C8-85A9-241A414CC8E0}" presName="pictRect" presStyleLbl="node1" presStyleIdx="3" presStyleCnt="4"/>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A24851A9-F965-4548-A239-6FE71154BEC7}" type="pres">
      <dgm:prSet presAssocID="{098B6099-0807-44C8-85A9-241A414CC8E0}" presName="textRect" presStyleLbl="revTx" presStyleIdx="3" presStyleCnt="4">
        <dgm:presLayoutVars>
          <dgm:bulletEnabled val="1"/>
        </dgm:presLayoutVars>
      </dgm:prSet>
      <dgm:spPr/>
      <dgm:t>
        <a:bodyPr/>
        <a:lstStyle/>
        <a:p>
          <a:endParaRPr lang="nb-NO"/>
        </a:p>
      </dgm:t>
    </dgm:pt>
  </dgm:ptLst>
  <dgm:cxnLst>
    <dgm:cxn modelId="{8DD2BB42-2879-4759-B782-E9E735108121}" type="presOf" srcId="{E32CD02A-7E88-41F1-A0A1-6FF19E503C5C}" destId="{C1FFB99C-3B50-49DE-AD1B-B6274C9D7D17}" srcOrd="0" destOrd="0" presId="urn:microsoft.com/office/officeart/2005/8/layout/pList1"/>
    <dgm:cxn modelId="{7A3A10E3-1BFC-4A53-841E-812929C82BDA}" srcId="{E32CD02A-7E88-41F1-A0A1-6FF19E503C5C}" destId="{4464F053-0D20-4A46-AC62-E8977AC202EE}" srcOrd="0" destOrd="0" parTransId="{05A2F767-66BD-4FAC-B99D-5638050822CB}" sibTransId="{F7931C69-B84C-464E-BED4-760403E88782}"/>
    <dgm:cxn modelId="{9B2EEDFF-A0C8-4E87-86D1-5D4F7946CD78}" type="presOf" srcId="{5E6C4927-8E2C-492E-BDEF-87FC21B7FE3F}" destId="{37870242-E533-4CC3-9E2C-AA34606284E1}" srcOrd="0" destOrd="0" presId="urn:microsoft.com/office/officeart/2005/8/layout/pList1"/>
    <dgm:cxn modelId="{9C9EBB3B-27F6-4F94-B23F-176958BAD9CF}" type="presOf" srcId="{9F34FD20-F2D3-4CD6-AEB7-B0BB636B9E53}" destId="{DAB18349-E231-4595-98EA-914A5D053D68}" srcOrd="0" destOrd="0" presId="urn:microsoft.com/office/officeart/2005/8/layout/pList1"/>
    <dgm:cxn modelId="{5D1F3ECD-911E-426C-A2E0-BDCF90F377B6}" type="presOf" srcId="{F7931C69-B84C-464E-BED4-760403E88782}" destId="{532A1EE7-DAFA-4A25-86BB-10381EE81410}" srcOrd="0" destOrd="0" presId="urn:microsoft.com/office/officeart/2005/8/layout/pList1"/>
    <dgm:cxn modelId="{DEE65CF7-28DD-427B-AEE6-0D0F5D48490C}" type="presOf" srcId="{555C2501-2BFF-4D8E-8A31-629EDFF0DD59}" destId="{E4EB7884-BB10-404A-851C-9B386C161181}" srcOrd="0" destOrd="0" presId="urn:microsoft.com/office/officeart/2005/8/layout/pList1"/>
    <dgm:cxn modelId="{7D0E01C4-47AC-4D67-A567-6F2FE796D3DD}" type="presOf" srcId="{062DC174-79C4-4D7C-B987-AC576DE849D5}" destId="{3A5A4594-81D9-4B8C-AF75-36B0B460BBC8}" srcOrd="0" destOrd="0" presId="urn:microsoft.com/office/officeart/2005/8/layout/pList1"/>
    <dgm:cxn modelId="{896C8E1B-2FA4-4345-80A1-A98488840297}" type="presOf" srcId="{098B6099-0807-44C8-85A9-241A414CC8E0}" destId="{A24851A9-F965-4548-A239-6FE71154BEC7}" srcOrd="0" destOrd="0" presId="urn:microsoft.com/office/officeart/2005/8/layout/pList1"/>
    <dgm:cxn modelId="{B9A84F5B-525B-43FB-9F80-70559F6D37F9}" srcId="{E32CD02A-7E88-41F1-A0A1-6FF19E503C5C}" destId="{098B6099-0807-44C8-85A9-241A414CC8E0}" srcOrd="3" destOrd="0" parTransId="{7710B197-D8EF-4E78-879B-54BF84FE5C06}" sibTransId="{910A83D9-5DBD-410A-A714-C6B6100A194A}"/>
    <dgm:cxn modelId="{0D3C23E3-3C01-4B79-827B-4FCAA495E689}" srcId="{E32CD02A-7E88-41F1-A0A1-6FF19E503C5C}" destId="{555C2501-2BFF-4D8E-8A31-629EDFF0DD59}" srcOrd="1" destOrd="0" parTransId="{651635B6-C6FC-41B3-BA33-F78C5920736C}" sibTransId="{062DC174-79C4-4D7C-B987-AC576DE849D5}"/>
    <dgm:cxn modelId="{1A2E49A5-CEAB-45A0-AE28-E7682A281CE3}" srcId="{E32CD02A-7E88-41F1-A0A1-6FF19E503C5C}" destId="{5E6C4927-8E2C-492E-BDEF-87FC21B7FE3F}" srcOrd="2" destOrd="0" parTransId="{47153322-7C57-432A-AB19-38A78FC8CAB1}" sibTransId="{9F34FD20-F2D3-4CD6-AEB7-B0BB636B9E53}"/>
    <dgm:cxn modelId="{AFB28026-37A0-4A5D-AAE2-7B159C698915}" type="presOf" srcId="{4464F053-0D20-4A46-AC62-E8977AC202EE}" destId="{144B46A2-C6C1-4F3D-892D-F81DB3A8027C}" srcOrd="0" destOrd="0" presId="urn:microsoft.com/office/officeart/2005/8/layout/pList1"/>
    <dgm:cxn modelId="{295E8E26-22E1-491A-B64E-36551CFF0395}" type="presParOf" srcId="{C1FFB99C-3B50-49DE-AD1B-B6274C9D7D17}" destId="{0791983B-EF89-45CE-9E7C-91439F8F0AC0}" srcOrd="0" destOrd="0" presId="urn:microsoft.com/office/officeart/2005/8/layout/pList1"/>
    <dgm:cxn modelId="{C7BCE127-C18A-41C5-BBF9-ACA3E020E5A4}" type="presParOf" srcId="{0791983B-EF89-45CE-9E7C-91439F8F0AC0}" destId="{2F49D1C8-919C-4D25-9BB8-284BBE09CEDA}" srcOrd="0" destOrd="0" presId="urn:microsoft.com/office/officeart/2005/8/layout/pList1"/>
    <dgm:cxn modelId="{FABDAC6F-AD8B-432C-B301-4928476E63EE}" type="presParOf" srcId="{0791983B-EF89-45CE-9E7C-91439F8F0AC0}" destId="{144B46A2-C6C1-4F3D-892D-F81DB3A8027C}" srcOrd="1" destOrd="0" presId="urn:microsoft.com/office/officeart/2005/8/layout/pList1"/>
    <dgm:cxn modelId="{3EC372A1-F6D1-4301-BD97-B3FFDA14F3DF}" type="presParOf" srcId="{C1FFB99C-3B50-49DE-AD1B-B6274C9D7D17}" destId="{532A1EE7-DAFA-4A25-86BB-10381EE81410}" srcOrd="1" destOrd="0" presId="urn:microsoft.com/office/officeart/2005/8/layout/pList1"/>
    <dgm:cxn modelId="{6E01DB6B-663B-4CC7-8022-36199FC4977D}" type="presParOf" srcId="{C1FFB99C-3B50-49DE-AD1B-B6274C9D7D17}" destId="{D1AF7E3B-62BE-42BF-9DF1-14B5884F7C19}" srcOrd="2" destOrd="0" presId="urn:microsoft.com/office/officeart/2005/8/layout/pList1"/>
    <dgm:cxn modelId="{135C7E43-9980-4395-8DA3-A42E15EE473C}" type="presParOf" srcId="{D1AF7E3B-62BE-42BF-9DF1-14B5884F7C19}" destId="{D57E2E3C-C370-4EDD-B7B7-4BC17F697F2F}" srcOrd="0" destOrd="0" presId="urn:microsoft.com/office/officeart/2005/8/layout/pList1"/>
    <dgm:cxn modelId="{2A5D6B3E-35BF-4FB8-B272-14A53D544E69}" type="presParOf" srcId="{D1AF7E3B-62BE-42BF-9DF1-14B5884F7C19}" destId="{E4EB7884-BB10-404A-851C-9B386C161181}" srcOrd="1" destOrd="0" presId="urn:microsoft.com/office/officeart/2005/8/layout/pList1"/>
    <dgm:cxn modelId="{5EDE01CB-128C-4688-B0C7-D9A7B69B50C9}" type="presParOf" srcId="{C1FFB99C-3B50-49DE-AD1B-B6274C9D7D17}" destId="{3A5A4594-81D9-4B8C-AF75-36B0B460BBC8}" srcOrd="3" destOrd="0" presId="urn:microsoft.com/office/officeart/2005/8/layout/pList1"/>
    <dgm:cxn modelId="{E2634F58-897C-4633-B0F2-508395C23221}" type="presParOf" srcId="{C1FFB99C-3B50-49DE-AD1B-B6274C9D7D17}" destId="{C49F5141-2BD7-4CA1-9A59-5FE955327837}" srcOrd="4" destOrd="0" presId="urn:microsoft.com/office/officeart/2005/8/layout/pList1"/>
    <dgm:cxn modelId="{CFBB006A-30E8-4603-B8A9-86E145A3A1D7}" type="presParOf" srcId="{C49F5141-2BD7-4CA1-9A59-5FE955327837}" destId="{48F0A398-3C2A-4FB9-B5F3-8D53B86A14D5}" srcOrd="0" destOrd="0" presId="urn:microsoft.com/office/officeart/2005/8/layout/pList1"/>
    <dgm:cxn modelId="{47DCFE67-FF80-4116-9E58-EF764DBAA1F5}" type="presParOf" srcId="{C49F5141-2BD7-4CA1-9A59-5FE955327837}" destId="{37870242-E533-4CC3-9E2C-AA34606284E1}" srcOrd="1" destOrd="0" presId="urn:microsoft.com/office/officeart/2005/8/layout/pList1"/>
    <dgm:cxn modelId="{72B4D6CA-3EF3-4038-A23F-E7AB6A9F8E02}" type="presParOf" srcId="{C1FFB99C-3B50-49DE-AD1B-B6274C9D7D17}" destId="{DAB18349-E231-4595-98EA-914A5D053D68}" srcOrd="5" destOrd="0" presId="urn:microsoft.com/office/officeart/2005/8/layout/pList1"/>
    <dgm:cxn modelId="{F2632238-1EF3-4541-9D69-5F9DDCDD09EA}" type="presParOf" srcId="{C1FFB99C-3B50-49DE-AD1B-B6274C9D7D17}" destId="{0E7D394C-86AA-4250-AB1E-5B9C844252F0}" srcOrd="6" destOrd="0" presId="urn:microsoft.com/office/officeart/2005/8/layout/pList1"/>
    <dgm:cxn modelId="{0C93F004-6D77-4575-B908-9E1FE1984D27}" type="presParOf" srcId="{0E7D394C-86AA-4250-AB1E-5B9C844252F0}" destId="{103BAE78-2E87-45F7-A557-2F967052D612}" srcOrd="0" destOrd="0" presId="urn:microsoft.com/office/officeart/2005/8/layout/pList1"/>
    <dgm:cxn modelId="{F732CF99-B3C8-4B66-AB3D-8007592E2544}" type="presParOf" srcId="{0E7D394C-86AA-4250-AB1E-5B9C844252F0}" destId="{A24851A9-F965-4548-A239-6FE71154BEC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2CD02A-7E88-41F1-A0A1-6FF19E503C5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nb-NO"/>
        </a:p>
      </dgm:t>
    </dgm:pt>
    <dgm:pt modelId="{4464F053-0D20-4A46-AC62-E8977AC202EE}">
      <dgm:prSet phldrT="[Tekst]"/>
      <dgm:spPr/>
      <dgm:t>
        <a:bodyPr/>
        <a:lstStyle/>
        <a:p>
          <a:r>
            <a:rPr lang="nb-NO" u="none" dirty="0">
              <a:latin typeface="Berlin Sans FB" panose="020E0602020502020306" pitchFamily="34" charset="0"/>
            </a:rPr>
            <a:t>Butikken</a:t>
          </a:r>
        </a:p>
      </dgm:t>
    </dgm:pt>
    <dgm:pt modelId="{05A2F767-66BD-4FAC-B99D-5638050822CB}" type="parTrans" cxnId="{7A3A10E3-1BFC-4A53-841E-812929C82BDA}">
      <dgm:prSet/>
      <dgm:spPr/>
      <dgm:t>
        <a:bodyPr/>
        <a:lstStyle/>
        <a:p>
          <a:endParaRPr lang="nb-NO"/>
        </a:p>
      </dgm:t>
    </dgm:pt>
    <dgm:pt modelId="{F7931C69-B84C-464E-BED4-760403E88782}" type="sibTrans" cxnId="{7A3A10E3-1BFC-4A53-841E-812929C82BDA}">
      <dgm:prSet/>
      <dgm:spPr/>
      <dgm:t>
        <a:bodyPr/>
        <a:lstStyle/>
        <a:p>
          <a:endParaRPr lang="nb-NO"/>
        </a:p>
      </dgm:t>
    </dgm:pt>
    <dgm:pt modelId="{555C2501-2BFF-4D8E-8A31-629EDFF0DD59}">
      <dgm:prSet phldrT="[Tekst]"/>
      <dgm:spPr/>
      <dgm:t>
        <a:bodyPr/>
        <a:lstStyle/>
        <a:p>
          <a:r>
            <a:rPr lang="nb-NO" dirty="0">
              <a:latin typeface="Berlin Sans FB" panose="020E0602020502020306" pitchFamily="34" charset="0"/>
            </a:rPr>
            <a:t>Hjemme</a:t>
          </a:r>
        </a:p>
      </dgm:t>
    </dgm:pt>
    <dgm:pt modelId="{651635B6-C6FC-41B3-BA33-F78C5920736C}" type="parTrans" cxnId="{0D3C23E3-3C01-4B79-827B-4FCAA495E689}">
      <dgm:prSet/>
      <dgm:spPr/>
      <dgm:t>
        <a:bodyPr/>
        <a:lstStyle/>
        <a:p>
          <a:endParaRPr lang="nb-NO"/>
        </a:p>
      </dgm:t>
    </dgm:pt>
    <dgm:pt modelId="{062DC174-79C4-4D7C-B987-AC576DE849D5}" type="sibTrans" cxnId="{0D3C23E3-3C01-4B79-827B-4FCAA495E689}">
      <dgm:prSet/>
      <dgm:spPr/>
      <dgm:t>
        <a:bodyPr/>
        <a:lstStyle/>
        <a:p>
          <a:endParaRPr lang="nb-NO"/>
        </a:p>
      </dgm:t>
    </dgm:pt>
    <dgm:pt modelId="{5E6C4927-8E2C-492E-BDEF-87FC21B7FE3F}">
      <dgm:prSet phldrT="[Tekst]"/>
      <dgm:spPr/>
      <dgm:t>
        <a:bodyPr/>
        <a:lstStyle/>
        <a:p>
          <a:r>
            <a:rPr lang="nb-NO" dirty="0">
              <a:latin typeface="Berlin Sans FB" panose="020E0602020502020306" pitchFamily="34" charset="0"/>
            </a:rPr>
            <a:t>Matlaging</a:t>
          </a:r>
        </a:p>
      </dgm:t>
    </dgm:pt>
    <dgm:pt modelId="{47153322-7C57-432A-AB19-38A78FC8CAB1}" type="parTrans" cxnId="{1A2E49A5-CEAB-45A0-AE28-E7682A281CE3}">
      <dgm:prSet/>
      <dgm:spPr/>
      <dgm:t>
        <a:bodyPr/>
        <a:lstStyle/>
        <a:p>
          <a:endParaRPr lang="nb-NO"/>
        </a:p>
      </dgm:t>
    </dgm:pt>
    <dgm:pt modelId="{9F34FD20-F2D3-4CD6-AEB7-B0BB636B9E53}" type="sibTrans" cxnId="{1A2E49A5-CEAB-45A0-AE28-E7682A281CE3}">
      <dgm:prSet/>
      <dgm:spPr/>
      <dgm:t>
        <a:bodyPr/>
        <a:lstStyle/>
        <a:p>
          <a:endParaRPr lang="nb-NO"/>
        </a:p>
      </dgm:t>
    </dgm:pt>
    <dgm:pt modelId="{098B6099-0807-44C8-85A9-241A414CC8E0}">
      <dgm:prSet phldrT="[Tekst]"/>
      <dgm:spPr/>
      <dgm:t>
        <a:bodyPr/>
        <a:lstStyle/>
        <a:p>
          <a:r>
            <a:rPr lang="nb-NO" u="sng" dirty="0">
              <a:latin typeface="Berlin Sans FB" panose="020E0602020502020306" pitchFamily="34" charset="0"/>
            </a:rPr>
            <a:t>Helseeffekter</a:t>
          </a:r>
        </a:p>
      </dgm:t>
    </dgm:pt>
    <dgm:pt modelId="{7710B197-D8EF-4E78-879B-54BF84FE5C06}" type="parTrans" cxnId="{B9A84F5B-525B-43FB-9F80-70559F6D37F9}">
      <dgm:prSet/>
      <dgm:spPr/>
      <dgm:t>
        <a:bodyPr/>
        <a:lstStyle/>
        <a:p>
          <a:endParaRPr lang="nb-NO"/>
        </a:p>
      </dgm:t>
    </dgm:pt>
    <dgm:pt modelId="{910A83D9-5DBD-410A-A714-C6B6100A194A}" type="sibTrans" cxnId="{B9A84F5B-525B-43FB-9F80-70559F6D37F9}">
      <dgm:prSet/>
      <dgm:spPr/>
      <dgm:t>
        <a:bodyPr/>
        <a:lstStyle/>
        <a:p>
          <a:endParaRPr lang="nb-NO"/>
        </a:p>
      </dgm:t>
    </dgm:pt>
    <dgm:pt modelId="{C1FFB99C-3B50-49DE-AD1B-B6274C9D7D17}" type="pres">
      <dgm:prSet presAssocID="{E32CD02A-7E88-41F1-A0A1-6FF19E503C5C}" presName="Name0" presStyleCnt="0">
        <dgm:presLayoutVars>
          <dgm:dir/>
          <dgm:resizeHandles val="exact"/>
        </dgm:presLayoutVars>
      </dgm:prSet>
      <dgm:spPr/>
      <dgm:t>
        <a:bodyPr/>
        <a:lstStyle/>
        <a:p>
          <a:endParaRPr lang="nb-NO"/>
        </a:p>
      </dgm:t>
    </dgm:pt>
    <dgm:pt modelId="{0791983B-EF89-45CE-9E7C-91439F8F0AC0}" type="pres">
      <dgm:prSet presAssocID="{4464F053-0D20-4A46-AC62-E8977AC202EE}" presName="compNode" presStyleCnt="0"/>
      <dgm:spPr/>
    </dgm:pt>
    <dgm:pt modelId="{2F49D1C8-919C-4D25-9BB8-284BBE09CEDA}" type="pres">
      <dgm:prSet presAssocID="{4464F053-0D20-4A46-AC62-E8977AC202EE}" presName="pict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144B46A2-C6C1-4F3D-892D-F81DB3A8027C}" type="pres">
      <dgm:prSet presAssocID="{4464F053-0D20-4A46-AC62-E8977AC202EE}" presName="textRect" presStyleLbl="revTx" presStyleIdx="0" presStyleCnt="4">
        <dgm:presLayoutVars>
          <dgm:bulletEnabled val="1"/>
        </dgm:presLayoutVars>
      </dgm:prSet>
      <dgm:spPr/>
      <dgm:t>
        <a:bodyPr/>
        <a:lstStyle/>
        <a:p>
          <a:endParaRPr lang="nb-NO"/>
        </a:p>
      </dgm:t>
    </dgm:pt>
    <dgm:pt modelId="{532A1EE7-DAFA-4A25-86BB-10381EE81410}" type="pres">
      <dgm:prSet presAssocID="{F7931C69-B84C-464E-BED4-760403E88782}" presName="sibTrans" presStyleLbl="sibTrans2D1" presStyleIdx="0" presStyleCnt="0"/>
      <dgm:spPr/>
      <dgm:t>
        <a:bodyPr/>
        <a:lstStyle/>
        <a:p>
          <a:endParaRPr lang="nb-NO"/>
        </a:p>
      </dgm:t>
    </dgm:pt>
    <dgm:pt modelId="{D1AF7E3B-62BE-42BF-9DF1-14B5884F7C19}" type="pres">
      <dgm:prSet presAssocID="{555C2501-2BFF-4D8E-8A31-629EDFF0DD59}" presName="compNode" presStyleCnt="0"/>
      <dgm:spPr/>
    </dgm:pt>
    <dgm:pt modelId="{D57E2E3C-C370-4EDD-B7B7-4BC17F697F2F}" type="pres">
      <dgm:prSet presAssocID="{555C2501-2BFF-4D8E-8A31-629EDFF0DD59}" presName="pictRect" presStyleLbl="node1" presStyleIdx="1" presStyleCnt="4"/>
      <dgm:spPr>
        <a:blipFill>
          <a:blip xmlns:r="http://schemas.openxmlformats.org/officeDocument/2006/relationships" r:embed="rId2" cstate="hqprint">
            <a:extLst>
              <a:ext uri="{28A0092B-C50C-407E-A947-70E740481C1C}">
                <a14:useLocalDpi xmlns:a14="http://schemas.microsoft.com/office/drawing/2010/main" val="0"/>
              </a:ext>
            </a:extLst>
          </a:blip>
          <a:srcRect/>
          <a:stretch>
            <a:fillRect t="-2000" b="-2000"/>
          </a:stretch>
        </a:blipFill>
      </dgm:spPr>
      <dgm:t>
        <a:bodyPr/>
        <a:lstStyle/>
        <a:p>
          <a:endParaRPr lang="nb-NO"/>
        </a:p>
      </dgm:t>
    </dgm:pt>
    <dgm:pt modelId="{E4EB7884-BB10-404A-851C-9B386C161181}" type="pres">
      <dgm:prSet presAssocID="{555C2501-2BFF-4D8E-8A31-629EDFF0DD59}" presName="textRect" presStyleLbl="revTx" presStyleIdx="1" presStyleCnt="4">
        <dgm:presLayoutVars>
          <dgm:bulletEnabled val="1"/>
        </dgm:presLayoutVars>
      </dgm:prSet>
      <dgm:spPr/>
      <dgm:t>
        <a:bodyPr/>
        <a:lstStyle/>
        <a:p>
          <a:endParaRPr lang="nb-NO"/>
        </a:p>
      </dgm:t>
    </dgm:pt>
    <dgm:pt modelId="{3A5A4594-81D9-4B8C-AF75-36B0B460BBC8}" type="pres">
      <dgm:prSet presAssocID="{062DC174-79C4-4D7C-B987-AC576DE849D5}" presName="sibTrans" presStyleLbl="sibTrans2D1" presStyleIdx="0" presStyleCnt="0"/>
      <dgm:spPr/>
      <dgm:t>
        <a:bodyPr/>
        <a:lstStyle/>
        <a:p>
          <a:endParaRPr lang="nb-NO"/>
        </a:p>
      </dgm:t>
    </dgm:pt>
    <dgm:pt modelId="{C49F5141-2BD7-4CA1-9A59-5FE955327837}" type="pres">
      <dgm:prSet presAssocID="{5E6C4927-8E2C-492E-BDEF-87FC21B7FE3F}" presName="compNode" presStyleCnt="0"/>
      <dgm:spPr/>
    </dgm:pt>
    <dgm:pt modelId="{48F0A398-3C2A-4FB9-B5F3-8D53B86A14D5}" type="pres">
      <dgm:prSet presAssocID="{5E6C4927-8E2C-492E-BDEF-87FC21B7FE3F}" presName="pictRect" presStyleLbl="node1" presStyleIdx="2" presStyleCnt="4"/>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37870242-E533-4CC3-9E2C-AA34606284E1}" type="pres">
      <dgm:prSet presAssocID="{5E6C4927-8E2C-492E-BDEF-87FC21B7FE3F}" presName="textRect" presStyleLbl="revTx" presStyleIdx="2" presStyleCnt="4">
        <dgm:presLayoutVars>
          <dgm:bulletEnabled val="1"/>
        </dgm:presLayoutVars>
      </dgm:prSet>
      <dgm:spPr/>
      <dgm:t>
        <a:bodyPr/>
        <a:lstStyle/>
        <a:p>
          <a:endParaRPr lang="nb-NO"/>
        </a:p>
      </dgm:t>
    </dgm:pt>
    <dgm:pt modelId="{DAB18349-E231-4595-98EA-914A5D053D68}" type="pres">
      <dgm:prSet presAssocID="{9F34FD20-F2D3-4CD6-AEB7-B0BB636B9E53}" presName="sibTrans" presStyleLbl="sibTrans2D1" presStyleIdx="0" presStyleCnt="0"/>
      <dgm:spPr/>
      <dgm:t>
        <a:bodyPr/>
        <a:lstStyle/>
        <a:p>
          <a:endParaRPr lang="nb-NO"/>
        </a:p>
      </dgm:t>
    </dgm:pt>
    <dgm:pt modelId="{0E7D394C-86AA-4250-AB1E-5B9C844252F0}" type="pres">
      <dgm:prSet presAssocID="{098B6099-0807-44C8-85A9-241A414CC8E0}" presName="compNode" presStyleCnt="0"/>
      <dgm:spPr/>
    </dgm:pt>
    <dgm:pt modelId="{103BAE78-2E87-45F7-A557-2F967052D612}" type="pres">
      <dgm:prSet presAssocID="{098B6099-0807-44C8-85A9-241A414CC8E0}" presName="pictRect" presStyleLbl="node1" presStyleIdx="3" presStyleCnt="4"/>
      <dgm:spPr>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dgm:spPr>
      <dgm:t>
        <a:bodyPr/>
        <a:lstStyle/>
        <a:p>
          <a:endParaRPr lang="nb-NO"/>
        </a:p>
      </dgm:t>
    </dgm:pt>
    <dgm:pt modelId="{A24851A9-F965-4548-A239-6FE71154BEC7}" type="pres">
      <dgm:prSet presAssocID="{098B6099-0807-44C8-85A9-241A414CC8E0}" presName="textRect" presStyleLbl="revTx" presStyleIdx="3" presStyleCnt="4">
        <dgm:presLayoutVars>
          <dgm:bulletEnabled val="1"/>
        </dgm:presLayoutVars>
      </dgm:prSet>
      <dgm:spPr/>
      <dgm:t>
        <a:bodyPr/>
        <a:lstStyle/>
        <a:p>
          <a:endParaRPr lang="nb-NO"/>
        </a:p>
      </dgm:t>
    </dgm:pt>
  </dgm:ptLst>
  <dgm:cxnLst>
    <dgm:cxn modelId="{8DD2BB42-2879-4759-B782-E9E735108121}" type="presOf" srcId="{E32CD02A-7E88-41F1-A0A1-6FF19E503C5C}" destId="{C1FFB99C-3B50-49DE-AD1B-B6274C9D7D17}" srcOrd="0" destOrd="0" presId="urn:microsoft.com/office/officeart/2005/8/layout/pList1"/>
    <dgm:cxn modelId="{7A3A10E3-1BFC-4A53-841E-812929C82BDA}" srcId="{E32CD02A-7E88-41F1-A0A1-6FF19E503C5C}" destId="{4464F053-0D20-4A46-AC62-E8977AC202EE}" srcOrd="0" destOrd="0" parTransId="{05A2F767-66BD-4FAC-B99D-5638050822CB}" sibTransId="{F7931C69-B84C-464E-BED4-760403E88782}"/>
    <dgm:cxn modelId="{9B2EEDFF-A0C8-4E87-86D1-5D4F7946CD78}" type="presOf" srcId="{5E6C4927-8E2C-492E-BDEF-87FC21B7FE3F}" destId="{37870242-E533-4CC3-9E2C-AA34606284E1}" srcOrd="0" destOrd="0" presId="urn:microsoft.com/office/officeart/2005/8/layout/pList1"/>
    <dgm:cxn modelId="{9C9EBB3B-27F6-4F94-B23F-176958BAD9CF}" type="presOf" srcId="{9F34FD20-F2D3-4CD6-AEB7-B0BB636B9E53}" destId="{DAB18349-E231-4595-98EA-914A5D053D68}" srcOrd="0" destOrd="0" presId="urn:microsoft.com/office/officeart/2005/8/layout/pList1"/>
    <dgm:cxn modelId="{5D1F3ECD-911E-426C-A2E0-BDCF90F377B6}" type="presOf" srcId="{F7931C69-B84C-464E-BED4-760403E88782}" destId="{532A1EE7-DAFA-4A25-86BB-10381EE81410}" srcOrd="0" destOrd="0" presId="urn:microsoft.com/office/officeart/2005/8/layout/pList1"/>
    <dgm:cxn modelId="{DEE65CF7-28DD-427B-AEE6-0D0F5D48490C}" type="presOf" srcId="{555C2501-2BFF-4D8E-8A31-629EDFF0DD59}" destId="{E4EB7884-BB10-404A-851C-9B386C161181}" srcOrd="0" destOrd="0" presId="urn:microsoft.com/office/officeart/2005/8/layout/pList1"/>
    <dgm:cxn modelId="{7D0E01C4-47AC-4D67-A567-6F2FE796D3DD}" type="presOf" srcId="{062DC174-79C4-4D7C-B987-AC576DE849D5}" destId="{3A5A4594-81D9-4B8C-AF75-36B0B460BBC8}" srcOrd="0" destOrd="0" presId="urn:microsoft.com/office/officeart/2005/8/layout/pList1"/>
    <dgm:cxn modelId="{896C8E1B-2FA4-4345-80A1-A98488840297}" type="presOf" srcId="{098B6099-0807-44C8-85A9-241A414CC8E0}" destId="{A24851A9-F965-4548-A239-6FE71154BEC7}" srcOrd="0" destOrd="0" presId="urn:microsoft.com/office/officeart/2005/8/layout/pList1"/>
    <dgm:cxn modelId="{B9A84F5B-525B-43FB-9F80-70559F6D37F9}" srcId="{E32CD02A-7E88-41F1-A0A1-6FF19E503C5C}" destId="{098B6099-0807-44C8-85A9-241A414CC8E0}" srcOrd="3" destOrd="0" parTransId="{7710B197-D8EF-4E78-879B-54BF84FE5C06}" sibTransId="{910A83D9-5DBD-410A-A714-C6B6100A194A}"/>
    <dgm:cxn modelId="{0D3C23E3-3C01-4B79-827B-4FCAA495E689}" srcId="{E32CD02A-7E88-41F1-A0A1-6FF19E503C5C}" destId="{555C2501-2BFF-4D8E-8A31-629EDFF0DD59}" srcOrd="1" destOrd="0" parTransId="{651635B6-C6FC-41B3-BA33-F78C5920736C}" sibTransId="{062DC174-79C4-4D7C-B987-AC576DE849D5}"/>
    <dgm:cxn modelId="{1A2E49A5-CEAB-45A0-AE28-E7682A281CE3}" srcId="{E32CD02A-7E88-41F1-A0A1-6FF19E503C5C}" destId="{5E6C4927-8E2C-492E-BDEF-87FC21B7FE3F}" srcOrd="2" destOrd="0" parTransId="{47153322-7C57-432A-AB19-38A78FC8CAB1}" sibTransId="{9F34FD20-F2D3-4CD6-AEB7-B0BB636B9E53}"/>
    <dgm:cxn modelId="{AFB28026-37A0-4A5D-AAE2-7B159C698915}" type="presOf" srcId="{4464F053-0D20-4A46-AC62-E8977AC202EE}" destId="{144B46A2-C6C1-4F3D-892D-F81DB3A8027C}" srcOrd="0" destOrd="0" presId="urn:microsoft.com/office/officeart/2005/8/layout/pList1"/>
    <dgm:cxn modelId="{295E8E26-22E1-491A-B64E-36551CFF0395}" type="presParOf" srcId="{C1FFB99C-3B50-49DE-AD1B-B6274C9D7D17}" destId="{0791983B-EF89-45CE-9E7C-91439F8F0AC0}" srcOrd="0" destOrd="0" presId="urn:microsoft.com/office/officeart/2005/8/layout/pList1"/>
    <dgm:cxn modelId="{C7BCE127-C18A-41C5-BBF9-ACA3E020E5A4}" type="presParOf" srcId="{0791983B-EF89-45CE-9E7C-91439F8F0AC0}" destId="{2F49D1C8-919C-4D25-9BB8-284BBE09CEDA}" srcOrd="0" destOrd="0" presId="urn:microsoft.com/office/officeart/2005/8/layout/pList1"/>
    <dgm:cxn modelId="{FABDAC6F-AD8B-432C-B301-4928476E63EE}" type="presParOf" srcId="{0791983B-EF89-45CE-9E7C-91439F8F0AC0}" destId="{144B46A2-C6C1-4F3D-892D-F81DB3A8027C}" srcOrd="1" destOrd="0" presId="urn:microsoft.com/office/officeart/2005/8/layout/pList1"/>
    <dgm:cxn modelId="{3EC372A1-F6D1-4301-BD97-B3FFDA14F3DF}" type="presParOf" srcId="{C1FFB99C-3B50-49DE-AD1B-B6274C9D7D17}" destId="{532A1EE7-DAFA-4A25-86BB-10381EE81410}" srcOrd="1" destOrd="0" presId="urn:microsoft.com/office/officeart/2005/8/layout/pList1"/>
    <dgm:cxn modelId="{6E01DB6B-663B-4CC7-8022-36199FC4977D}" type="presParOf" srcId="{C1FFB99C-3B50-49DE-AD1B-B6274C9D7D17}" destId="{D1AF7E3B-62BE-42BF-9DF1-14B5884F7C19}" srcOrd="2" destOrd="0" presId="urn:microsoft.com/office/officeart/2005/8/layout/pList1"/>
    <dgm:cxn modelId="{135C7E43-9980-4395-8DA3-A42E15EE473C}" type="presParOf" srcId="{D1AF7E3B-62BE-42BF-9DF1-14B5884F7C19}" destId="{D57E2E3C-C370-4EDD-B7B7-4BC17F697F2F}" srcOrd="0" destOrd="0" presId="urn:microsoft.com/office/officeart/2005/8/layout/pList1"/>
    <dgm:cxn modelId="{2A5D6B3E-35BF-4FB8-B272-14A53D544E69}" type="presParOf" srcId="{D1AF7E3B-62BE-42BF-9DF1-14B5884F7C19}" destId="{E4EB7884-BB10-404A-851C-9B386C161181}" srcOrd="1" destOrd="0" presId="urn:microsoft.com/office/officeart/2005/8/layout/pList1"/>
    <dgm:cxn modelId="{5EDE01CB-128C-4688-B0C7-D9A7B69B50C9}" type="presParOf" srcId="{C1FFB99C-3B50-49DE-AD1B-B6274C9D7D17}" destId="{3A5A4594-81D9-4B8C-AF75-36B0B460BBC8}" srcOrd="3" destOrd="0" presId="urn:microsoft.com/office/officeart/2005/8/layout/pList1"/>
    <dgm:cxn modelId="{E2634F58-897C-4633-B0F2-508395C23221}" type="presParOf" srcId="{C1FFB99C-3B50-49DE-AD1B-B6274C9D7D17}" destId="{C49F5141-2BD7-4CA1-9A59-5FE955327837}" srcOrd="4" destOrd="0" presId="urn:microsoft.com/office/officeart/2005/8/layout/pList1"/>
    <dgm:cxn modelId="{CFBB006A-30E8-4603-B8A9-86E145A3A1D7}" type="presParOf" srcId="{C49F5141-2BD7-4CA1-9A59-5FE955327837}" destId="{48F0A398-3C2A-4FB9-B5F3-8D53B86A14D5}" srcOrd="0" destOrd="0" presId="urn:microsoft.com/office/officeart/2005/8/layout/pList1"/>
    <dgm:cxn modelId="{47DCFE67-FF80-4116-9E58-EF764DBAA1F5}" type="presParOf" srcId="{C49F5141-2BD7-4CA1-9A59-5FE955327837}" destId="{37870242-E533-4CC3-9E2C-AA34606284E1}" srcOrd="1" destOrd="0" presId="urn:microsoft.com/office/officeart/2005/8/layout/pList1"/>
    <dgm:cxn modelId="{72B4D6CA-3EF3-4038-A23F-E7AB6A9F8E02}" type="presParOf" srcId="{C1FFB99C-3B50-49DE-AD1B-B6274C9D7D17}" destId="{DAB18349-E231-4595-98EA-914A5D053D68}" srcOrd="5" destOrd="0" presId="urn:microsoft.com/office/officeart/2005/8/layout/pList1"/>
    <dgm:cxn modelId="{F2632238-1EF3-4541-9D69-5F9DDCDD09EA}" type="presParOf" srcId="{C1FFB99C-3B50-49DE-AD1B-B6274C9D7D17}" destId="{0E7D394C-86AA-4250-AB1E-5B9C844252F0}" srcOrd="6" destOrd="0" presId="urn:microsoft.com/office/officeart/2005/8/layout/pList1"/>
    <dgm:cxn modelId="{0C93F004-6D77-4575-B908-9E1FE1984D27}" type="presParOf" srcId="{0E7D394C-86AA-4250-AB1E-5B9C844252F0}" destId="{103BAE78-2E87-45F7-A557-2F967052D612}" srcOrd="0" destOrd="0" presId="urn:microsoft.com/office/officeart/2005/8/layout/pList1"/>
    <dgm:cxn modelId="{F732CF99-B3C8-4B66-AB3D-8007592E2544}" type="presParOf" srcId="{0E7D394C-86AA-4250-AB1E-5B9C844252F0}" destId="{A24851A9-F965-4548-A239-6FE71154BEC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9D1C8-919C-4D25-9BB8-284BBE09CEDA}">
      <dsp:nvSpPr>
        <dsp:cNvPr id="0" name=""/>
        <dsp:cNvSpPr/>
      </dsp:nvSpPr>
      <dsp:spPr>
        <a:xfrm>
          <a:off x="5384" y="480980"/>
          <a:ext cx="2562524" cy="1765579"/>
        </a:xfrm>
        <a:prstGeom prst="roundRect">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B46A2-C6C1-4F3D-892D-F81DB3A8027C}">
      <dsp:nvSpPr>
        <dsp:cNvPr id="0" name=""/>
        <dsp:cNvSpPr/>
      </dsp:nvSpPr>
      <dsp:spPr>
        <a:xfrm>
          <a:off x="5384"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u="sng" kern="1200" dirty="0">
              <a:latin typeface="Berlin Sans FB" panose="020E0602020502020306" pitchFamily="34" charset="0"/>
            </a:rPr>
            <a:t>Butikken</a:t>
          </a:r>
        </a:p>
      </dsp:txBody>
      <dsp:txXfrm>
        <a:off x="5384" y="2246560"/>
        <a:ext cx="2562524" cy="950696"/>
      </dsp:txXfrm>
    </dsp:sp>
    <dsp:sp modelId="{D57E2E3C-C370-4EDD-B7B7-4BC17F697F2F}">
      <dsp:nvSpPr>
        <dsp:cNvPr id="0" name=""/>
        <dsp:cNvSpPr/>
      </dsp:nvSpPr>
      <dsp:spPr>
        <a:xfrm>
          <a:off x="2824269" y="480980"/>
          <a:ext cx="2562524" cy="1765579"/>
        </a:xfrm>
        <a:prstGeom prst="roundRect">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t="-2000" b="-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B7884-BB10-404A-851C-9B386C161181}">
      <dsp:nvSpPr>
        <dsp:cNvPr id="0" name=""/>
        <dsp:cNvSpPr/>
      </dsp:nvSpPr>
      <dsp:spPr>
        <a:xfrm>
          <a:off x="2824269"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Hjemme</a:t>
          </a:r>
        </a:p>
      </dsp:txBody>
      <dsp:txXfrm>
        <a:off x="2824269" y="2246560"/>
        <a:ext cx="2562524" cy="950696"/>
      </dsp:txXfrm>
    </dsp:sp>
    <dsp:sp modelId="{48F0A398-3C2A-4FB9-B5F3-8D53B86A14D5}">
      <dsp:nvSpPr>
        <dsp:cNvPr id="0" name=""/>
        <dsp:cNvSpPr/>
      </dsp:nvSpPr>
      <dsp:spPr>
        <a:xfrm>
          <a:off x="5643155" y="480980"/>
          <a:ext cx="2562524" cy="1765579"/>
        </a:xfrm>
        <a:prstGeom prst="round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70242-E533-4CC3-9E2C-AA34606284E1}">
      <dsp:nvSpPr>
        <dsp:cNvPr id="0" name=""/>
        <dsp:cNvSpPr/>
      </dsp:nvSpPr>
      <dsp:spPr>
        <a:xfrm>
          <a:off x="5643155"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Matlaging</a:t>
          </a:r>
        </a:p>
      </dsp:txBody>
      <dsp:txXfrm>
        <a:off x="5643155" y="2246560"/>
        <a:ext cx="2562524" cy="950696"/>
      </dsp:txXfrm>
    </dsp:sp>
    <dsp:sp modelId="{103BAE78-2E87-45F7-A557-2F967052D612}">
      <dsp:nvSpPr>
        <dsp:cNvPr id="0" name=""/>
        <dsp:cNvSpPr/>
      </dsp:nvSpPr>
      <dsp:spPr>
        <a:xfrm>
          <a:off x="8462040" y="480980"/>
          <a:ext cx="2562524" cy="1765579"/>
        </a:xfrm>
        <a:prstGeom prst="roundRect">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4851A9-F965-4548-A239-6FE71154BEC7}">
      <dsp:nvSpPr>
        <dsp:cNvPr id="0" name=""/>
        <dsp:cNvSpPr/>
      </dsp:nvSpPr>
      <dsp:spPr>
        <a:xfrm>
          <a:off x="8462040"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Helseeffekter</a:t>
          </a:r>
        </a:p>
      </dsp:txBody>
      <dsp:txXfrm>
        <a:off x="8462040" y="2246560"/>
        <a:ext cx="2562524" cy="950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94A95-2AC3-4EF9-BD89-9716376881EA}">
      <dsp:nvSpPr>
        <dsp:cNvPr id="0" name=""/>
        <dsp:cNvSpPr/>
      </dsp:nvSpPr>
      <dsp:spPr>
        <a:xfrm>
          <a:off x="6888" y="1104606"/>
          <a:ext cx="2442824" cy="1823517"/>
        </a:xfrm>
        <a:prstGeom prst="round2SameRect">
          <a:avLst>
            <a:gd name="adj1" fmla="val 8000"/>
            <a:gd name="adj2" fmla="val 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Frivillig og offentlig merkeordning</a:t>
          </a:r>
        </a:p>
        <a:p>
          <a:pPr marL="171450" lvl="1" indent="-171450" algn="l" defTabSz="755650">
            <a:lnSpc>
              <a:spcPct val="90000"/>
            </a:lnSpc>
            <a:spcBef>
              <a:spcPct val="0"/>
            </a:spcBef>
            <a:spcAft>
              <a:spcPct val="15000"/>
            </a:spcAft>
            <a:buChar char="••"/>
          </a:pPr>
          <a:r>
            <a:rPr lang="nb-NO" sz="1700" kern="1200" dirty="0"/>
            <a:t>Hjelp til å ta sunne valg</a:t>
          </a:r>
        </a:p>
        <a:p>
          <a:pPr marL="171450" lvl="1" indent="-171450" algn="l" defTabSz="755650">
            <a:lnSpc>
              <a:spcPct val="90000"/>
            </a:lnSpc>
            <a:spcBef>
              <a:spcPct val="0"/>
            </a:spcBef>
            <a:spcAft>
              <a:spcPct val="15000"/>
            </a:spcAft>
            <a:buChar char="••"/>
          </a:pPr>
          <a:r>
            <a:rPr lang="nb-NO" sz="1700" kern="1200" dirty="0"/>
            <a:t>Mer fiber og mindre mettet fett, sukker og salt</a:t>
          </a:r>
        </a:p>
      </dsp:txBody>
      <dsp:txXfrm>
        <a:off x="49615" y="1147333"/>
        <a:ext cx="2357370" cy="1780790"/>
      </dsp:txXfrm>
    </dsp:sp>
    <dsp:sp modelId="{BE697BDB-93C1-44C3-8747-73B6266AFCBB}">
      <dsp:nvSpPr>
        <dsp:cNvPr id="0" name=""/>
        <dsp:cNvSpPr/>
      </dsp:nvSpPr>
      <dsp:spPr>
        <a:xfrm>
          <a:off x="6888" y="2928123"/>
          <a:ext cx="2442824" cy="78411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lvl="0" algn="l" defTabSz="1066800">
            <a:lnSpc>
              <a:spcPct val="90000"/>
            </a:lnSpc>
            <a:spcBef>
              <a:spcPct val="0"/>
            </a:spcBef>
            <a:spcAft>
              <a:spcPct val="35000"/>
            </a:spcAft>
          </a:pPr>
          <a:r>
            <a:rPr lang="nb-NO" sz="2400" kern="1200" dirty="0"/>
            <a:t>Nøkkelhullet</a:t>
          </a:r>
        </a:p>
      </dsp:txBody>
      <dsp:txXfrm>
        <a:off x="6888" y="2928123"/>
        <a:ext cx="1720299" cy="784112"/>
      </dsp:txXfrm>
    </dsp:sp>
    <dsp:sp modelId="{9D6E4504-AF80-405F-B2B9-463B8AA06FE4}">
      <dsp:nvSpPr>
        <dsp:cNvPr id="0" name=""/>
        <dsp:cNvSpPr/>
      </dsp:nvSpPr>
      <dsp:spPr>
        <a:xfrm>
          <a:off x="1782919" y="3066044"/>
          <a:ext cx="854988" cy="8549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5BEEFC-54D4-4437-8F60-342280AC264B}">
      <dsp:nvSpPr>
        <dsp:cNvPr id="0" name=""/>
        <dsp:cNvSpPr/>
      </dsp:nvSpPr>
      <dsp:spPr>
        <a:xfrm>
          <a:off x="2863098" y="1104606"/>
          <a:ext cx="2442824" cy="1823517"/>
        </a:xfrm>
        <a:prstGeom prst="round2SameRect">
          <a:avLst>
            <a:gd name="adj1" fmla="val 8000"/>
            <a:gd name="adj2" fmla="val 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Frivillig merkeordning</a:t>
          </a:r>
        </a:p>
        <a:p>
          <a:pPr marL="171450" lvl="1" indent="-171450" algn="l" defTabSz="755650">
            <a:lnSpc>
              <a:spcPct val="90000"/>
            </a:lnSpc>
            <a:spcBef>
              <a:spcPct val="0"/>
            </a:spcBef>
            <a:spcAft>
              <a:spcPct val="15000"/>
            </a:spcAft>
            <a:buChar char="••"/>
          </a:pPr>
          <a:r>
            <a:rPr lang="nb-NO" sz="1700" kern="1200" dirty="0"/>
            <a:t>Fastslår grovheten på brød</a:t>
          </a:r>
        </a:p>
        <a:p>
          <a:pPr marL="171450" lvl="1" indent="-171450" algn="l" defTabSz="755650">
            <a:lnSpc>
              <a:spcPct val="90000"/>
            </a:lnSpc>
            <a:spcBef>
              <a:spcPct val="0"/>
            </a:spcBef>
            <a:spcAft>
              <a:spcPct val="15000"/>
            </a:spcAft>
            <a:buChar char="••"/>
          </a:pPr>
          <a:r>
            <a:rPr lang="nb-NO" sz="1700" kern="1200" dirty="0"/>
            <a:t>Symbol samt prosent</a:t>
          </a:r>
        </a:p>
        <a:p>
          <a:pPr marL="171450" lvl="1" indent="-171450" algn="l" defTabSz="755650">
            <a:lnSpc>
              <a:spcPct val="90000"/>
            </a:lnSpc>
            <a:spcBef>
              <a:spcPct val="0"/>
            </a:spcBef>
            <a:spcAft>
              <a:spcPct val="15000"/>
            </a:spcAft>
            <a:buChar char="••"/>
          </a:pPr>
          <a:r>
            <a:rPr lang="nb-NO" sz="1700" kern="1200" dirty="0"/>
            <a:t>Fire kategorier</a:t>
          </a:r>
        </a:p>
      </dsp:txBody>
      <dsp:txXfrm>
        <a:off x="2905825" y="1147333"/>
        <a:ext cx="2357370" cy="1780790"/>
      </dsp:txXfrm>
    </dsp:sp>
    <dsp:sp modelId="{545EB0CF-3DB0-405A-8904-F9AF7ACE74B3}">
      <dsp:nvSpPr>
        <dsp:cNvPr id="0" name=""/>
        <dsp:cNvSpPr/>
      </dsp:nvSpPr>
      <dsp:spPr>
        <a:xfrm>
          <a:off x="2863098" y="2928123"/>
          <a:ext cx="2442824" cy="78411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lvl="0" algn="l" defTabSz="1066800">
            <a:lnSpc>
              <a:spcPct val="90000"/>
            </a:lnSpc>
            <a:spcBef>
              <a:spcPct val="0"/>
            </a:spcBef>
            <a:spcAft>
              <a:spcPct val="35000"/>
            </a:spcAft>
          </a:pPr>
          <a:r>
            <a:rPr lang="nb-NO" sz="2400" kern="1200" dirty="0"/>
            <a:t>Brødskalaen</a:t>
          </a:r>
        </a:p>
      </dsp:txBody>
      <dsp:txXfrm>
        <a:off x="2863098" y="2928123"/>
        <a:ext cx="1720299" cy="784112"/>
      </dsp:txXfrm>
    </dsp:sp>
    <dsp:sp modelId="{B1ECB248-12C5-455F-A69A-89FFDE08039F}">
      <dsp:nvSpPr>
        <dsp:cNvPr id="0" name=""/>
        <dsp:cNvSpPr/>
      </dsp:nvSpPr>
      <dsp:spPr>
        <a:xfrm>
          <a:off x="4652500" y="3052672"/>
          <a:ext cx="854988" cy="85498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AAE0B7-726B-459C-9956-668A5B84160D}">
      <dsp:nvSpPr>
        <dsp:cNvPr id="0" name=""/>
        <dsp:cNvSpPr/>
      </dsp:nvSpPr>
      <dsp:spPr>
        <a:xfrm>
          <a:off x="5719307" y="1104606"/>
          <a:ext cx="2442824" cy="1823517"/>
        </a:xfrm>
        <a:prstGeom prst="round2SameRect">
          <a:avLst>
            <a:gd name="adj1" fmla="val 8000"/>
            <a:gd name="adj2" fmla="val 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Garanterer at råvarene er norske</a:t>
          </a:r>
        </a:p>
        <a:p>
          <a:pPr marL="171450" lvl="1" indent="-171450" algn="l" defTabSz="755650">
            <a:lnSpc>
              <a:spcPct val="90000"/>
            </a:lnSpc>
            <a:spcBef>
              <a:spcPct val="0"/>
            </a:spcBef>
            <a:spcAft>
              <a:spcPct val="15000"/>
            </a:spcAft>
            <a:buChar char="••"/>
          </a:pPr>
          <a:r>
            <a:rPr lang="nb-NO" sz="1700" kern="1200" dirty="0"/>
            <a:t>Maten er produsert og pakket i Norge</a:t>
          </a:r>
        </a:p>
        <a:p>
          <a:pPr marL="171450" lvl="1" indent="-171450" algn="l" defTabSz="755650">
            <a:lnSpc>
              <a:spcPct val="90000"/>
            </a:lnSpc>
            <a:spcBef>
              <a:spcPct val="0"/>
            </a:spcBef>
            <a:spcAft>
              <a:spcPct val="15000"/>
            </a:spcAft>
            <a:buChar char="••"/>
          </a:pPr>
          <a:r>
            <a:rPr lang="nb-NO" sz="1700" kern="1200" dirty="0"/>
            <a:t>Bonden følger strenge norske regler</a:t>
          </a:r>
        </a:p>
      </dsp:txBody>
      <dsp:txXfrm>
        <a:off x="5762034" y="1147333"/>
        <a:ext cx="2357370" cy="1780790"/>
      </dsp:txXfrm>
    </dsp:sp>
    <dsp:sp modelId="{373C78CB-9579-49ED-B86C-C48852105D6E}">
      <dsp:nvSpPr>
        <dsp:cNvPr id="0" name=""/>
        <dsp:cNvSpPr/>
      </dsp:nvSpPr>
      <dsp:spPr>
        <a:xfrm>
          <a:off x="5719307" y="2928123"/>
          <a:ext cx="2442824" cy="78411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lvl="0" algn="l" defTabSz="1066800">
            <a:lnSpc>
              <a:spcPct val="90000"/>
            </a:lnSpc>
            <a:spcBef>
              <a:spcPct val="0"/>
            </a:spcBef>
            <a:spcAft>
              <a:spcPct val="35000"/>
            </a:spcAft>
          </a:pPr>
          <a:r>
            <a:rPr lang="nb-NO" sz="2400" kern="1200" dirty="0"/>
            <a:t>Nyt Norge</a:t>
          </a:r>
        </a:p>
      </dsp:txBody>
      <dsp:txXfrm>
        <a:off x="5719307" y="2928123"/>
        <a:ext cx="1720299" cy="784112"/>
      </dsp:txXfrm>
    </dsp:sp>
    <dsp:sp modelId="{D4DCC89B-06A3-4C71-9915-1A7E2F63E07F}">
      <dsp:nvSpPr>
        <dsp:cNvPr id="0" name=""/>
        <dsp:cNvSpPr/>
      </dsp:nvSpPr>
      <dsp:spPr>
        <a:xfrm>
          <a:off x="7508710" y="3052672"/>
          <a:ext cx="854988" cy="854988"/>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23000" r="-23000"/>
          </a:stretch>
        </a:blip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5A3B80-D3EB-479C-B4B0-B09B296B4C0A}">
      <dsp:nvSpPr>
        <dsp:cNvPr id="0" name=""/>
        <dsp:cNvSpPr/>
      </dsp:nvSpPr>
      <dsp:spPr>
        <a:xfrm>
          <a:off x="8575516" y="1104606"/>
          <a:ext cx="2442824" cy="1823517"/>
        </a:xfrm>
        <a:prstGeom prst="round2SameRect">
          <a:avLst>
            <a:gd name="adj1" fmla="val 8000"/>
            <a:gd name="adj2" fmla="val 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nb-NO" sz="1700" kern="1200" dirty="0"/>
            <a:t>Bærekraftig produksjon og handel</a:t>
          </a:r>
        </a:p>
        <a:p>
          <a:pPr marL="171450" lvl="1" indent="-171450" algn="l" defTabSz="755650">
            <a:lnSpc>
              <a:spcPct val="90000"/>
            </a:lnSpc>
            <a:spcBef>
              <a:spcPct val="0"/>
            </a:spcBef>
            <a:spcAft>
              <a:spcPct val="15000"/>
            </a:spcAft>
            <a:buChar char="••"/>
          </a:pPr>
          <a:r>
            <a:rPr lang="nb-NO" sz="1700" kern="1200" dirty="0"/>
            <a:t>Trygge arbeidsforhold</a:t>
          </a:r>
        </a:p>
        <a:p>
          <a:pPr marL="171450" lvl="1" indent="-171450" algn="l" defTabSz="755650">
            <a:lnSpc>
              <a:spcPct val="90000"/>
            </a:lnSpc>
            <a:spcBef>
              <a:spcPct val="0"/>
            </a:spcBef>
            <a:spcAft>
              <a:spcPct val="15000"/>
            </a:spcAft>
            <a:buChar char="••"/>
          </a:pPr>
          <a:r>
            <a:rPr lang="nb-NO" sz="1700" kern="1200" dirty="0"/>
            <a:t>Kaffe, te, kakao, bananer, sukker, krydder, bomull, hudpleie</a:t>
          </a:r>
        </a:p>
      </dsp:txBody>
      <dsp:txXfrm>
        <a:off x="8618243" y="1147333"/>
        <a:ext cx="2357370" cy="1780790"/>
      </dsp:txXfrm>
    </dsp:sp>
    <dsp:sp modelId="{65DFCF42-0DA5-4310-B530-28BAF38D5A64}">
      <dsp:nvSpPr>
        <dsp:cNvPr id="0" name=""/>
        <dsp:cNvSpPr/>
      </dsp:nvSpPr>
      <dsp:spPr>
        <a:xfrm>
          <a:off x="8575516" y="2928123"/>
          <a:ext cx="2442824" cy="78411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lvl="0" algn="l" defTabSz="1066800">
            <a:lnSpc>
              <a:spcPct val="90000"/>
            </a:lnSpc>
            <a:spcBef>
              <a:spcPct val="0"/>
            </a:spcBef>
            <a:spcAft>
              <a:spcPct val="35000"/>
            </a:spcAft>
          </a:pPr>
          <a:r>
            <a:rPr lang="nb-NO" sz="2400" kern="1200" dirty="0"/>
            <a:t>Fairtrade</a:t>
          </a:r>
        </a:p>
      </dsp:txBody>
      <dsp:txXfrm>
        <a:off x="8575516" y="2928123"/>
        <a:ext cx="1720299" cy="784112"/>
      </dsp:txXfrm>
    </dsp:sp>
    <dsp:sp modelId="{353AEA59-D516-406C-A26D-6F95BDFB0C6C}">
      <dsp:nvSpPr>
        <dsp:cNvPr id="0" name=""/>
        <dsp:cNvSpPr/>
      </dsp:nvSpPr>
      <dsp:spPr>
        <a:xfrm>
          <a:off x="10364919" y="3052672"/>
          <a:ext cx="854988" cy="854988"/>
        </a:xfrm>
        <a:prstGeom prst="ellipse">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a:stretch>
        </a:blip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9D1C8-919C-4D25-9BB8-284BBE09CEDA}">
      <dsp:nvSpPr>
        <dsp:cNvPr id="0" name=""/>
        <dsp:cNvSpPr/>
      </dsp:nvSpPr>
      <dsp:spPr>
        <a:xfrm>
          <a:off x="5384" y="480980"/>
          <a:ext cx="2562524" cy="1765579"/>
        </a:xfrm>
        <a:prstGeom prst="roundRect">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B46A2-C6C1-4F3D-892D-F81DB3A8027C}">
      <dsp:nvSpPr>
        <dsp:cNvPr id="0" name=""/>
        <dsp:cNvSpPr/>
      </dsp:nvSpPr>
      <dsp:spPr>
        <a:xfrm>
          <a:off x="5384"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u="none" kern="1200" dirty="0">
              <a:latin typeface="Berlin Sans FB" panose="020E0602020502020306" pitchFamily="34" charset="0"/>
            </a:rPr>
            <a:t>Butikken</a:t>
          </a:r>
        </a:p>
      </dsp:txBody>
      <dsp:txXfrm>
        <a:off x="5384" y="2246560"/>
        <a:ext cx="2562524" cy="950696"/>
      </dsp:txXfrm>
    </dsp:sp>
    <dsp:sp modelId="{D57E2E3C-C370-4EDD-B7B7-4BC17F697F2F}">
      <dsp:nvSpPr>
        <dsp:cNvPr id="0" name=""/>
        <dsp:cNvSpPr/>
      </dsp:nvSpPr>
      <dsp:spPr>
        <a:xfrm>
          <a:off x="2824269" y="480980"/>
          <a:ext cx="2562524" cy="1765579"/>
        </a:xfrm>
        <a:prstGeom prst="roundRect">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t="-2000" b="-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B7884-BB10-404A-851C-9B386C161181}">
      <dsp:nvSpPr>
        <dsp:cNvPr id="0" name=""/>
        <dsp:cNvSpPr/>
      </dsp:nvSpPr>
      <dsp:spPr>
        <a:xfrm>
          <a:off x="2824269"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b="0" u="sng" kern="1200" dirty="0">
              <a:latin typeface="Berlin Sans FB" panose="020E0602020502020306" pitchFamily="34" charset="0"/>
            </a:rPr>
            <a:t>Hjemme</a:t>
          </a:r>
        </a:p>
      </dsp:txBody>
      <dsp:txXfrm>
        <a:off x="2824269" y="2246560"/>
        <a:ext cx="2562524" cy="950696"/>
      </dsp:txXfrm>
    </dsp:sp>
    <dsp:sp modelId="{48F0A398-3C2A-4FB9-B5F3-8D53B86A14D5}">
      <dsp:nvSpPr>
        <dsp:cNvPr id="0" name=""/>
        <dsp:cNvSpPr/>
      </dsp:nvSpPr>
      <dsp:spPr>
        <a:xfrm>
          <a:off x="5643155" y="480980"/>
          <a:ext cx="2562524" cy="1765579"/>
        </a:xfrm>
        <a:prstGeom prst="round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70242-E533-4CC3-9E2C-AA34606284E1}">
      <dsp:nvSpPr>
        <dsp:cNvPr id="0" name=""/>
        <dsp:cNvSpPr/>
      </dsp:nvSpPr>
      <dsp:spPr>
        <a:xfrm>
          <a:off x="5643155"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Matlaging</a:t>
          </a:r>
        </a:p>
      </dsp:txBody>
      <dsp:txXfrm>
        <a:off x="5643155" y="2246560"/>
        <a:ext cx="2562524" cy="950696"/>
      </dsp:txXfrm>
    </dsp:sp>
    <dsp:sp modelId="{103BAE78-2E87-45F7-A557-2F967052D612}">
      <dsp:nvSpPr>
        <dsp:cNvPr id="0" name=""/>
        <dsp:cNvSpPr/>
      </dsp:nvSpPr>
      <dsp:spPr>
        <a:xfrm>
          <a:off x="8462040" y="480980"/>
          <a:ext cx="2562524" cy="1765579"/>
        </a:xfrm>
        <a:prstGeom prst="roundRect">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4851A9-F965-4548-A239-6FE71154BEC7}">
      <dsp:nvSpPr>
        <dsp:cNvPr id="0" name=""/>
        <dsp:cNvSpPr/>
      </dsp:nvSpPr>
      <dsp:spPr>
        <a:xfrm>
          <a:off x="8462040"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Helseeffekter</a:t>
          </a:r>
        </a:p>
      </dsp:txBody>
      <dsp:txXfrm>
        <a:off x="8462040" y="2246560"/>
        <a:ext cx="2562524" cy="9506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BD3E7-52AD-4F39-90B9-E643656DEAAB}">
      <dsp:nvSpPr>
        <dsp:cNvPr id="0" name=""/>
        <dsp:cNvSpPr/>
      </dsp:nvSpPr>
      <dsp:spPr>
        <a:xfrm>
          <a:off x="3282" y="561361"/>
          <a:ext cx="2656156" cy="312489"/>
        </a:xfrm>
        <a:prstGeom prst="rect">
          <a:avLst/>
        </a:prstGeom>
        <a:gradFill rotWithShape="0">
          <a:gsLst>
            <a:gs pos="0">
              <a:schemeClr val="accent1">
                <a:shade val="50000"/>
                <a:hueOff val="0"/>
                <a:satOff val="0"/>
                <a:lumOff val="0"/>
                <a:alphaOff val="0"/>
                <a:tint val="98000"/>
                <a:lumMod val="110000"/>
              </a:schemeClr>
            </a:gs>
            <a:gs pos="84000">
              <a:schemeClr val="accent1">
                <a:shade val="50000"/>
                <a:hueOff val="0"/>
                <a:satOff val="0"/>
                <a:lumOff val="0"/>
                <a:alphaOff val="0"/>
                <a:shade val="90000"/>
                <a:lumMod val="88000"/>
              </a:schemeClr>
            </a:gs>
          </a:gsLst>
          <a:lin ang="5400000" scaled="0"/>
        </a:gradFill>
        <a:ln w="12700" cap="rnd" cmpd="sng" algn="ctr">
          <a:solidFill>
            <a:schemeClr val="accent1">
              <a:shade val="50000"/>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0EEC33D8-A933-4B7B-B47D-3F403E96D9D4}">
      <dsp:nvSpPr>
        <dsp:cNvPr id="0" name=""/>
        <dsp:cNvSpPr/>
      </dsp:nvSpPr>
      <dsp:spPr>
        <a:xfrm>
          <a:off x="3282" y="678719"/>
          <a:ext cx="195130" cy="195130"/>
        </a:xfrm>
        <a:prstGeom prst="rect">
          <a:avLst/>
        </a:prstGeom>
        <a:solidFill>
          <a:schemeClr val="lt1">
            <a:alpha val="90000"/>
            <a:hueOff val="0"/>
            <a:satOff val="0"/>
            <a:lumOff val="0"/>
            <a:alphaOff val="0"/>
          </a:schemeClr>
        </a:solidFill>
        <a:ln w="12700" cap="rnd"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8F2D8-3BC7-4B07-887C-52C7D8FBE004}">
      <dsp:nvSpPr>
        <dsp:cNvPr id="0" name=""/>
        <dsp:cNvSpPr/>
      </dsp:nvSpPr>
      <dsp:spPr>
        <a:xfrm>
          <a:off x="3282" y="0"/>
          <a:ext cx="2656156" cy="561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nb-NO" sz="2400" kern="1200" dirty="0"/>
            <a:t>Kjøkkenredskaper</a:t>
          </a:r>
        </a:p>
      </dsp:txBody>
      <dsp:txXfrm>
        <a:off x="3282" y="0"/>
        <a:ext cx="2656156" cy="561361"/>
      </dsp:txXfrm>
    </dsp:sp>
    <dsp:sp modelId="{92BDCFEF-7845-4C85-84EB-2C7E7FCD5CD7}">
      <dsp:nvSpPr>
        <dsp:cNvPr id="0" name=""/>
        <dsp:cNvSpPr/>
      </dsp:nvSpPr>
      <dsp:spPr>
        <a:xfrm>
          <a:off x="3282" y="1133564"/>
          <a:ext cx="195126" cy="195126"/>
        </a:xfrm>
        <a:prstGeom prst="rect">
          <a:avLst/>
        </a:prstGeom>
        <a:solidFill>
          <a:schemeClr val="lt1">
            <a:hueOff val="0"/>
            <a:satOff val="0"/>
            <a:lumOff val="0"/>
            <a:alphaOff val="0"/>
          </a:schemeClr>
        </a:solidFill>
        <a:ln w="12700" cap="rnd" cmpd="sng" algn="ctr">
          <a:solidFill>
            <a:schemeClr val="accent1">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956CF4-C86D-428F-ADEC-94A0551F69B7}">
      <dsp:nvSpPr>
        <dsp:cNvPr id="0" name=""/>
        <dsp:cNvSpPr/>
      </dsp:nvSpPr>
      <dsp:spPr>
        <a:xfrm>
          <a:off x="189213" y="1003707"/>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Liten kjøkkenkniv</a:t>
          </a:r>
        </a:p>
      </dsp:txBody>
      <dsp:txXfrm>
        <a:off x="189213" y="1003707"/>
        <a:ext cx="2470225" cy="454839"/>
      </dsp:txXfrm>
    </dsp:sp>
    <dsp:sp modelId="{9BC1F10B-7D97-4C1F-A2A8-BA50AA8035F8}">
      <dsp:nvSpPr>
        <dsp:cNvPr id="0" name=""/>
        <dsp:cNvSpPr/>
      </dsp:nvSpPr>
      <dsp:spPr>
        <a:xfrm>
          <a:off x="3282" y="1588403"/>
          <a:ext cx="195126" cy="195126"/>
        </a:xfrm>
        <a:prstGeom prst="rect">
          <a:avLst/>
        </a:prstGeom>
        <a:solidFill>
          <a:schemeClr val="lt1">
            <a:hueOff val="0"/>
            <a:satOff val="0"/>
            <a:lumOff val="0"/>
            <a:alphaOff val="0"/>
          </a:schemeClr>
        </a:solidFill>
        <a:ln w="12700" cap="rnd" cmpd="sng" algn="ctr">
          <a:solidFill>
            <a:schemeClr val="accent1">
              <a:shade val="50000"/>
              <a:hueOff val="30185"/>
              <a:satOff val="-2339"/>
              <a:lumOff val="4055"/>
              <a:alphaOff val="0"/>
            </a:schemeClr>
          </a:solidFill>
          <a:prstDash val="solid"/>
        </a:ln>
        <a:effectLst/>
      </dsp:spPr>
      <dsp:style>
        <a:lnRef idx="1">
          <a:scrgbClr r="0" g="0" b="0"/>
        </a:lnRef>
        <a:fillRef idx="1">
          <a:scrgbClr r="0" g="0" b="0"/>
        </a:fillRef>
        <a:effectRef idx="0">
          <a:scrgbClr r="0" g="0" b="0"/>
        </a:effectRef>
        <a:fontRef idx="minor"/>
      </dsp:style>
    </dsp:sp>
    <dsp:sp modelId="{A2211D73-E425-432B-BD09-7E50EBEEC3BC}">
      <dsp:nvSpPr>
        <dsp:cNvPr id="0" name=""/>
        <dsp:cNvSpPr/>
      </dsp:nvSpPr>
      <dsp:spPr>
        <a:xfrm>
          <a:off x="189213" y="1458546"/>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Stor kjøkkenkniv</a:t>
          </a:r>
        </a:p>
      </dsp:txBody>
      <dsp:txXfrm>
        <a:off x="189213" y="1458546"/>
        <a:ext cx="2470225" cy="454839"/>
      </dsp:txXfrm>
    </dsp:sp>
    <dsp:sp modelId="{F08E8F0B-CE90-4BE2-82F9-2DBD5B9E4FE8}">
      <dsp:nvSpPr>
        <dsp:cNvPr id="0" name=""/>
        <dsp:cNvSpPr/>
      </dsp:nvSpPr>
      <dsp:spPr>
        <a:xfrm>
          <a:off x="3282" y="2043242"/>
          <a:ext cx="195126" cy="195126"/>
        </a:xfrm>
        <a:prstGeom prst="rect">
          <a:avLst/>
        </a:prstGeom>
        <a:solidFill>
          <a:schemeClr val="lt1">
            <a:hueOff val="0"/>
            <a:satOff val="0"/>
            <a:lumOff val="0"/>
            <a:alphaOff val="0"/>
          </a:schemeClr>
        </a:solidFill>
        <a:ln w="12700" cap="rnd" cmpd="sng" algn="ctr">
          <a:solidFill>
            <a:schemeClr val="accent1">
              <a:shade val="50000"/>
              <a:hueOff val="60370"/>
              <a:satOff val="-4678"/>
              <a:lumOff val="8111"/>
              <a:alphaOff val="0"/>
            </a:schemeClr>
          </a:solidFill>
          <a:prstDash val="solid"/>
        </a:ln>
        <a:effectLst/>
      </dsp:spPr>
      <dsp:style>
        <a:lnRef idx="1">
          <a:scrgbClr r="0" g="0" b="0"/>
        </a:lnRef>
        <a:fillRef idx="1">
          <a:scrgbClr r="0" g="0" b="0"/>
        </a:fillRef>
        <a:effectRef idx="0">
          <a:scrgbClr r="0" g="0" b="0"/>
        </a:effectRef>
        <a:fontRef idx="minor"/>
      </dsp:style>
    </dsp:sp>
    <dsp:sp modelId="{225F0960-40D0-40AE-9878-26F83068FD77}">
      <dsp:nvSpPr>
        <dsp:cNvPr id="0" name=""/>
        <dsp:cNvSpPr/>
      </dsp:nvSpPr>
      <dsp:spPr>
        <a:xfrm>
          <a:off x="189213" y="1913386"/>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Stekespade</a:t>
          </a:r>
        </a:p>
      </dsp:txBody>
      <dsp:txXfrm>
        <a:off x="189213" y="1913386"/>
        <a:ext cx="2470225" cy="454839"/>
      </dsp:txXfrm>
    </dsp:sp>
    <dsp:sp modelId="{29C192B9-EC10-4F15-BE54-E0145BC45D28}">
      <dsp:nvSpPr>
        <dsp:cNvPr id="0" name=""/>
        <dsp:cNvSpPr/>
      </dsp:nvSpPr>
      <dsp:spPr>
        <a:xfrm>
          <a:off x="3282" y="2498082"/>
          <a:ext cx="195126" cy="195126"/>
        </a:xfrm>
        <a:prstGeom prst="rect">
          <a:avLst/>
        </a:prstGeom>
        <a:solidFill>
          <a:schemeClr val="lt1">
            <a:hueOff val="0"/>
            <a:satOff val="0"/>
            <a:lumOff val="0"/>
            <a:alphaOff val="0"/>
          </a:schemeClr>
        </a:solidFill>
        <a:ln w="12700" cap="rnd" cmpd="sng" algn="ctr">
          <a:solidFill>
            <a:schemeClr val="accent1">
              <a:shade val="50000"/>
              <a:hueOff val="90555"/>
              <a:satOff val="-7018"/>
              <a:lumOff val="12166"/>
              <a:alphaOff val="0"/>
            </a:schemeClr>
          </a:solidFill>
          <a:prstDash val="solid"/>
        </a:ln>
        <a:effectLst/>
      </dsp:spPr>
      <dsp:style>
        <a:lnRef idx="1">
          <a:scrgbClr r="0" g="0" b="0"/>
        </a:lnRef>
        <a:fillRef idx="1">
          <a:scrgbClr r="0" g="0" b="0"/>
        </a:fillRef>
        <a:effectRef idx="0">
          <a:scrgbClr r="0" g="0" b="0"/>
        </a:effectRef>
        <a:fontRef idx="minor"/>
      </dsp:style>
    </dsp:sp>
    <dsp:sp modelId="{32A1420C-3514-4DC9-80B3-4126323B88B5}">
      <dsp:nvSpPr>
        <dsp:cNvPr id="0" name=""/>
        <dsp:cNvSpPr/>
      </dsp:nvSpPr>
      <dsp:spPr>
        <a:xfrm>
          <a:off x="189213" y="2368225"/>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Sleiv</a:t>
          </a:r>
        </a:p>
      </dsp:txBody>
      <dsp:txXfrm>
        <a:off x="189213" y="2368225"/>
        <a:ext cx="2470225" cy="454839"/>
      </dsp:txXfrm>
    </dsp:sp>
    <dsp:sp modelId="{DF6FBCBE-5C8B-456B-9A1E-9B18F2B9CBCC}">
      <dsp:nvSpPr>
        <dsp:cNvPr id="0" name=""/>
        <dsp:cNvSpPr/>
      </dsp:nvSpPr>
      <dsp:spPr>
        <a:xfrm>
          <a:off x="3282" y="2952921"/>
          <a:ext cx="195126" cy="195126"/>
        </a:xfrm>
        <a:prstGeom prst="rect">
          <a:avLst/>
        </a:prstGeom>
        <a:solidFill>
          <a:schemeClr val="lt1">
            <a:hueOff val="0"/>
            <a:satOff val="0"/>
            <a:lumOff val="0"/>
            <a:alphaOff val="0"/>
          </a:schemeClr>
        </a:solidFill>
        <a:ln w="12700" cap="rnd" cmpd="sng" algn="ctr">
          <a:solidFill>
            <a:schemeClr val="accent1">
              <a:shade val="50000"/>
              <a:hueOff val="120739"/>
              <a:satOff val="-9357"/>
              <a:lumOff val="16222"/>
              <a:alphaOff val="0"/>
            </a:schemeClr>
          </a:solidFill>
          <a:prstDash val="solid"/>
        </a:ln>
        <a:effectLst/>
      </dsp:spPr>
      <dsp:style>
        <a:lnRef idx="1">
          <a:scrgbClr r="0" g="0" b="0"/>
        </a:lnRef>
        <a:fillRef idx="1">
          <a:scrgbClr r="0" g="0" b="0"/>
        </a:fillRef>
        <a:effectRef idx="0">
          <a:scrgbClr r="0" g="0" b="0"/>
        </a:effectRef>
        <a:fontRef idx="minor"/>
      </dsp:style>
    </dsp:sp>
    <dsp:sp modelId="{AB4F514E-60D6-4BE5-AC65-19C7B1E90DF8}">
      <dsp:nvSpPr>
        <dsp:cNvPr id="0" name=""/>
        <dsp:cNvSpPr/>
      </dsp:nvSpPr>
      <dsp:spPr>
        <a:xfrm>
          <a:off x="189213" y="2823064"/>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Visp</a:t>
          </a:r>
        </a:p>
      </dsp:txBody>
      <dsp:txXfrm>
        <a:off x="189213" y="2823064"/>
        <a:ext cx="2470225" cy="454839"/>
      </dsp:txXfrm>
    </dsp:sp>
    <dsp:sp modelId="{51C2906C-76C6-4897-8010-89B8296B7F51}">
      <dsp:nvSpPr>
        <dsp:cNvPr id="0" name=""/>
        <dsp:cNvSpPr/>
      </dsp:nvSpPr>
      <dsp:spPr>
        <a:xfrm>
          <a:off x="3282" y="3407760"/>
          <a:ext cx="195126" cy="195126"/>
        </a:xfrm>
        <a:prstGeom prst="rect">
          <a:avLst/>
        </a:prstGeom>
        <a:solidFill>
          <a:schemeClr val="lt1">
            <a:hueOff val="0"/>
            <a:satOff val="0"/>
            <a:lumOff val="0"/>
            <a:alphaOff val="0"/>
          </a:schemeClr>
        </a:solidFill>
        <a:ln w="12700" cap="rnd" cmpd="sng" algn="ctr">
          <a:solidFill>
            <a:schemeClr val="accent1">
              <a:shade val="50000"/>
              <a:hueOff val="150924"/>
              <a:satOff val="-11696"/>
              <a:lumOff val="20277"/>
              <a:alphaOff val="0"/>
            </a:schemeClr>
          </a:solidFill>
          <a:prstDash val="solid"/>
        </a:ln>
        <a:effectLst/>
      </dsp:spPr>
      <dsp:style>
        <a:lnRef idx="1">
          <a:scrgbClr r="0" g="0" b="0"/>
        </a:lnRef>
        <a:fillRef idx="1">
          <a:scrgbClr r="0" g="0" b="0"/>
        </a:fillRef>
        <a:effectRef idx="0">
          <a:scrgbClr r="0" g="0" b="0"/>
        </a:effectRef>
        <a:fontRef idx="minor"/>
      </dsp:style>
    </dsp:sp>
    <dsp:sp modelId="{1E45A62C-A1C4-4978-A51C-740E35D98F57}">
      <dsp:nvSpPr>
        <dsp:cNvPr id="0" name=""/>
        <dsp:cNvSpPr/>
      </dsp:nvSpPr>
      <dsp:spPr>
        <a:xfrm>
          <a:off x="189213" y="3277904"/>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Slikkepott</a:t>
          </a:r>
        </a:p>
      </dsp:txBody>
      <dsp:txXfrm>
        <a:off x="189213" y="3277904"/>
        <a:ext cx="2470225" cy="454839"/>
      </dsp:txXfrm>
    </dsp:sp>
    <dsp:sp modelId="{35DA8BE3-5439-4AC1-B984-8A217CE406B0}">
      <dsp:nvSpPr>
        <dsp:cNvPr id="0" name=""/>
        <dsp:cNvSpPr/>
      </dsp:nvSpPr>
      <dsp:spPr>
        <a:xfrm>
          <a:off x="2792247" y="561361"/>
          <a:ext cx="2656156" cy="312489"/>
        </a:xfrm>
        <a:prstGeom prst="rect">
          <a:avLst/>
        </a:prstGeom>
        <a:gradFill rotWithShape="0">
          <a:gsLst>
            <a:gs pos="0">
              <a:schemeClr val="accent1">
                <a:shade val="50000"/>
                <a:hueOff val="173563"/>
                <a:satOff val="-13451"/>
                <a:lumOff val="23319"/>
                <a:alphaOff val="0"/>
                <a:tint val="98000"/>
                <a:lumMod val="110000"/>
              </a:schemeClr>
            </a:gs>
            <a:gs pos="84000">
              <a:schemeClr val="accent1">
                <a:shade val="50000"/>
                <a:hueOff val="173563"/>
                <a:satOff val="-13451"/>
                <a:lumOff val="23319"/>
                <a:alphaOff val="0"/>
                <a:shade val="90000"/>
                <a:lumMod val="88000"/>
              </a:schemeClr>
            </a:gs>
          </a:gsLst>
          <a:lin ang="5400000" scaled="0"/>
        </a:gradFill>
        <a:ln w="12700" cap="rnd" cmpd="sng" algn="ctr">
          <a:solidFill>
            <a:schemeClr val="accent1">
              <a:shade val="50000"/>
              <a:hueOff val="173563"/>
              <a:satOff val="-13451"/>
              <a:lumOff val="23319"/>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136272DA-7B2A-4925-8148-614454B17B84}">
      <dsp:nvSpPr>
        <dsp:cNvPr id="0" name=""/>
        <dsp:cNvSpPr/>
      </dsp:nvSpPr>
      <dsp:spPr>
        <a:xfrm>
          <a:off x="2792247" y="678719"/>
          <a:ext cx="195130" cy="195130"/>
        </a:xfrm>
        <a:prstGeom prst="rect">
          <a:avLst/>
        </a:prstGeom>
        <a:solidFill>
          <a:schemeClr val="lt1">
            <a:alpha val="90000"/>
            <a:hueOff val="0"/>
            <a:satOff val="0"/>
            <a:lumOff val="0"/>
            <a:alphaOff val="0"/>
          </a:schemeClr>
        </a:solidFill>
        <a:ln w="12700" cap="rnd" cmpd="sng" algn="ctr">
          <a:solidFill>
            <a:schemeClr val="accent1">
              <a:shade val="50000"/>
              <a:hueOff val="173563"/>
              <a:satOff val="-13451"/>
              <a:lumOff val="23319"/>
              <a:alphaOff val="0"/>
            </a:schemeClr>
          </a:solidFill>
          <a:prstDash val="solid"/>
        </a:ln>
        <a:effectLst/>
      </dsp:spPr>
      <dsp:style>
        <a:lnRef idx="1">
          <a:scrgbClr r="0" g="0" b="0"/>
        </a:lnRef>
        <a:fillRef idx="1">
          <a:scrgbClr r="0" g="0" b="0"/>
        </a:fillRef>
        <a:effectRef idx="0">
          <a:scrgbClr r="0" g="0" b="0"/>
        </a:effectRef>
        <a:fontRef idx="minor"/>
      </dsp:style>
    </dsp:sp>
    <dsp:sp modelId="{73B4A897-3501-4276-A0F7-5E08E678D9BC}">
      <dsp:nvSpPr>
        <dsp:cNvPr id="0" name=""/>
        <dsp:cNvSpPr/>
      </dsp:nvSpPr>
      <dsp:spPr>
        <a:xfrm>
          <a:off x="2792247" y="0"/>
          <a:ext cx="2656156" cy="561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nb-NO" sz="2400" kern="1200" dirty="0"/>
            <a:t>Varmebehandling</a:t>
          </a:r>
        </a:p>
      </dsp:txBody>
      <dsp:txXfrm>
        <a:off x="2792247" y="0"/>
        <a:ext cx="2656156" cy="561361"/>
      </dsp:txXfrm>
    </dsp:sp>
    <dsp:sp modelId="{86E064B9-1F68-48DA-99A2-3F3AFEE268D4}">
      <dsp:nvSpPr>
        <dsp:cNvPr id="0" name=""/>
        <dsp:cNvSpPr/>
      </dsp:nvSpPr>
      <dsp:spPr>
        <a:xfrm>
          <a:off x="2792247" y="1133564"/>
          <a:ext cx="195126" cy="195126"/>
        </a:xfrm>
        <a:prstGeom prst="rect">
          <a:avLst/>
        </a:prstGeom>
        <a:solidFill>
          <a:schemeClr val="lt1">
            <a:hueOff val="0"/>
            <a:satOff val="0"/>
            <a:lumOff val="0"/>
            <a:alphaOff val="0"/>
          </a:schemeClr>
        </a:solidFill>
        <a:ln w="12700" cap="rnd" cmpd="sng" algn="ctr">
          <a:solidFill>
            <a:schemeClr val="accent1">
              <a:shade val="50000"/>
              <a:hueOff val="181109"/>
              <a:satOff val="-14035"/>
              <a:lumOff val="24333"/>
              <a:alphaOff val="0"/>
            </a:schemeClr>
          </a:solidFill>
          <a:prstDash val="solid"/>
        </a:ln>
        <a:effectLst/>
      </dsp:spPr>
      <dsp:style>
        <a:lnRef idx="1">
          <a:scrgbClr r="0" g="0" b="0"/>
        </a:lnRef>
        <a:fillRef idx="1">
          <a:scrgbClr r="0" g="0" b="0"/>
        </a:fillRef>
        <a:effectRef idx="0">
          <a:scrgbClr r="0" g="0" b="0"/>
        </a:effectRef>
        <a:fontRef idx="minor"/>
      </dsp:style>
    </dsp:sp>
    <dsp:sp modelId="{0C9DADC6-99C8-4AAE-81D9-524654A7AFC7}">
      <dsp:nvSpPr>
        <dsp:cNvPr id="0" name=""/>
        <dsp:cNvSpPr/>
      </dsp:nvSpPr>
      <dsp:spPr>
        <a:xfrm>
          <a:off x="2978178" y="1003707"/>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Stekepanne</a:t>
          </a:r>
        </a:p>
      </dsp:txBody>
      <dsp:txXfrm>
        <a:off x="2978178" y="1003707"/>
        <a:ext cx="2470225" cy="454839"/>
      </dsp:txXfrm>
    </dsp:sp>
    <dsp:sp modelId="{77925C53-E1D3-4674-AAD3-4CB50D7F5A57}">
      <dsp:nvSpPr>
        <dsp:cNvPr id="0" name=""/>
        <dsp:cNvSpPr/>
      </dsp:nvSpPr>
      <dsp:spPr>
        <a:xfrm>
          <a:off x="2792247" y="1588403"/>
          <a:ext cx="195126" cy="195126"/>
        </a:xfrm>
        <a:prstGeom prst="rect">
          <a:avLst/>
        </a:prstGeom>
        <a:solidFill>
          <a:schemeClr val="lt1">
            <a:hueOff val="0"/>
            <a:satOff val="0"/>
            <a:lumOff val="0"/>
            <a:alphaOff val="0"/>
          </a:schemeClr>
        </a:solidFill>
        <a:ln w="12700" cap="rnd" cmpd="sng" algn="ctr">
          <a:solidFill>
            <a:schemeClr val="accent1">
              <a:shade val="50000"/>
              <a:hueOff val="211294"/>
              <a:satOff val="-16375"/>
              <a:lumOff val="28388"/>
              <a:alphaOff val="0"/>
            </a:schemeClr>
          </a:solidFill>
          <a:prstDash val="solid"/>
        </a:ln>
        <a:effectLst/>
      </dsp:spPr>
      <dsp:style>
        <a:lnRef idx="1">
          <a:scrgbClr r="0" g="0" b="0"/>
        </a:lnRef>
        <a:fillRef idx="1">
          <a:scrgbClr r="0" g="0" b="0"/>
        </a:fillRef>
        <a:effectRef idx="0">
          <a:scrgbClr r="0" g="0" b="0"/>
        </a:effectRef>
        <a:fontRef idx="minor"/>
      </dsp:style>
    </dsp:sp>
    <dsp:sp modelId="{A355BDC8-2592-464B-8DB3-9571F7D3757F}">
      <dsp:nvSpPr>
        <dsp:cNvPr id="0" name=""/>
        <dsp:cNvSpPr/>
      </dsp:nvSpPr>
      <dsp:spPr>
        <a:xfrm>
          <a:off x="2978178" y="1458546"/>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a:t>Liten gryte</a:t>
          </a:r>
        </a:p>
      </dsp:txBody>
      <dsp:txXfrm>
        <a:off x="2978178" y="1458546"/>
        <a:ext cx="2470225" cy="454839"/>
      </dsp:txXfrm>
    </dsp:sp>
    <dsp:sp modelId="{E7555170-4E3C-4CA2-97DB-8CF48C0FE9E9}">
      <dsp:nvSpPr>
        <dsp:cNvPr id="0" name=""/>
        <dsp:cNvSpPr/>
      </dsp:nvSpPr>
      <dsp:spPr>
        <a:xfrm>
          <a:off x="2792247" y="2043242"/>
          <a:ext cx="195126" cy="195126"/>
        </a:xfrm>
        <a:prstGeom prst="rect">
          <a:avLst/>
        </a:prstGeom>
        <a:solidFill>
          <a:schemeClr val="lt1">
            <a:hueOff val="0"/>
            <a:satOff val="0"/>
            <a:lumOff val="0"/>
            <a:alphaOff val="0"/>
          </a:schemeClr>
        </a:solidFill>
        <a:ln w="12700" cap="rnd" cmpd="sng" algn="ctr">
          <a:solidFill>
            <a:schemeClr val="accent1">
              <a:shade val="50000"/>
              <a:hueOff val="241479"/>
              <a:satOff val="-18714"/>
              <a:lumOff val="32444"/>
              <a:alphaOff val="0"/>
            </a:schemeClr>
          </a:solidFill>
          <a:prstDash val="solid"/>
        </a:ln>
        <a:effectLst/>
      </dsp:spPr>
      <dsp:style>
        <a:lnRef idx="1">
          <a:scrgbClr r="0" g="0" b="0"/>
        </a:lnRef>
        <a:fillRef idx="1">
          <a:scrgbClr r="0" g="0" b="0"/>
        </a:fillRef>
        <a:effectRef idx="0">
          <a:scrgbClr r="0" g="0" b="0"/>
        </a:effectRef>
        <a:fontRef idx="minor"/>
      </dsp:style>
    </dsp:sp>
    <dsp:sp modelId="{0B6DF78A-B884-49A6-B15D-62E58DDE383F}">
      <dsp:nvSpPr>
        <dsp:cNvPr id="0" name=""/>
        <dsp:cNvSpPr/>
      </dsp:nvSpPr>
      <dsp:spPr>
        <a:xfrm>
          <a:off x="2978178" y="1913386"/>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a:t>Stor gryte</a:t>
          </a:r>
        </a:p>
      </dsp:txBody>
      <dsp:txXfrm>
        <a:off x="2978178" y="1913386"/>
        <a:ext cx="2470225" cy="454839"/>
      </dsp:txXfrm>
    </dsp:sp>
    <dsp:sp modelId="{F78EFCFD-54F2-4E49-BC73-2BBC060CC6BD}">
      <dsp:nvSpPr>
        <dsp:cNvPr id="0" name=""/>
        <dsp:cNvSpPr/>
      </dsp:nvSpPr>
      <dsp:spPr>
        <a:xfrm>
          <a:off x="2792247" y="2498082"/>
          <a:ext cx="195126" cy="195126"/>
        </a:xfrm>
        <a:prstGeom prst="rect">
          <a:avLst/>
        </a:prstGeom>
        <a:solidFill>
          <a:schemeClr val="lt1">
            <a:hueOff val="0"/>
            <a:satOff val="0"/>
            <a:lumOff val="0"/>
            <a:alphaOff val="0"/>
          </a:schemeClr>
        </a:solidFill>
        <a:ln w="12700" cap="rnd" cmpd="sng" algn="ctr">
          <a:solidFill>
            <a:schemeClr val="accent1">
              <a:shade val="50000"/>
              <a:hueOff val="271664"/>
              <a:satOff val="-21053"/>
              <a:lumOff val="36499"/>
              <a:alphaOff val="0"/>
            </a:schemeClr>
          </a:solidFill>
          <a:prstDash val="solid"/>
        </a:ln>
        <a:effectLst/>
      </dsp:spPr>
      <dsp:style>
        <a:lnRef idx="1">
          <a:scrgbClr r="0" g="0" b="0"/>
        </a:lnRef>
        <a:fillRef idx="1">
          <a:scrgbClr r="0" g="0" b="0"/>
        </a:fillRef>
        <a:effectRef idx="0">
          <a:scrgbClr r="0" g="0" b="0"/>
        </a:effectRef>
        <a:fontRef idx="minor"/>
      </dsp:style>
    </dsp:sp>
    <dsp:sp modelId="{D83C727F-F1B9-4A6D-8E2B-D033555400F4}">
      <dsp:nvSpPr>
        <dsp:cNvPr id="0" name=""/>
        <dsp:cNvSpPr/>
      </dsp:nvSpPr>
      <dsp:spPr>
        <a:xfrm>
          <a:off x="2978178" y="2368225"/>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a:t>Ildfast form</a:t>
          </a:r>
        </a:p>
      </dsp:txBody>
      <dsp:txXfrm>
        <a:off x="2978178" y="2368225"/>
        <a:ext cx="2470225" cy="454839"/>
      </dsp:txXfrm>
    </dsp:sp>
    <dsp:sp modelId="{84A5D609-BBCC-4E7C-92DA-6B5D5C0E9EB1}">
      <dsp:nvSpPr>
        <dsp:cNvPr id="0" name=""/>
        <dsp:cNvSpPr/>
      </dsp:nvSpPr>
      <dsp:spPr>
        <a:xfrm>
          <a:off x="2792247" y="2952921"/>
          <a:ext cx="195126" cy="195126"/>
        </a:xfrm>
        <a:prstGeom prst="rect">
          <a:avLst/>
        </a:prstGeom>
        <a:solidFill>
          <a:schemeClr val="lt1">
            <a:hueOff val="0"/>
            <a:satOff val="0"/>
            <a:lumOff val="0"/>
            <a:alphaOff val="0"/>
          </a:schemeClr>
        </a:solidFill>
        <a:ln w="12700" cap="rnd" cmpd="sng" algn="ctr">
          <a:solidFill>
            <a:schemeClr val="accent1">
              <a:shade val="50000"/>
              <a:hueOff val="301849"/>
              <a:satOff val="-23392"/>
              <a:lumOff val="40555"/>
              <a:alphaOff val="0"/>
            </a:schemeClr>
          </a:solidFill>
          <a:prstDash val="solid"/>
        </a:ln>
        <a:effectLst/>
      </dsp:spPr>
      <dsp:style>
        <a:lnRef idx="1">
          <a:scrgbClr r="0" g="0" b="0"/>
        </a:lnRef>
        <a:fillRef idx="1">
          <a:scrgbClr r="0" g="0" b="0"/>
        </a:fillRef>
        <a:effectRef idx="0">
          <a:scrgbClr r="0" g="0" b="0"/>
        </a:effectRef>
        <a:fontRef idx="minor"/>
      </dsp:style>
    </dsp:sp>
    <dsp:sp modelId="{DCABAAAE-D325-4EE7-9570-904FC7EBAA5C}">
      <dsp:nvSpPr>
        <dsp:cNvPr id="0" name=""/>
        <dsp:cNvSpPr/>
      </dsp:nvSpPr>
      <dsp:spPr>
        <a:xfrm>
          <a:off x="2978178" y="2823064"/>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To grytekluter</a:t>
          </a:r>
        </a:p>
      </dsp:txBody>
      <dsp:txXfrm>
        <a:off x="2978178" y="2823064"/>
        <a:ext cx="2470225" cy="454839"/>
      </dsp:txXfrm>
    </dsp:sp>
    <dsp:sp modelId="{69F5C4F4-88BA-482D-9548-4007FAFF413B}">
      <dsp:nvSpPr>
        <dsp:cNvPr id="0" name=""/>
        <dsp:cNvSpPr/>
      </dsp:nvSpPr>
      <dsp:spPr>
        <a:xfrm>
          <a:off x="2792247" y="3407760"/>
          <a:ext cx="195126" cy="195126"/>
        </a:xfrm>
        <a:prstGeom prst="rect">
          <a:avLst/>
        </a:prstGeom>
        <a:solidFill>
          <a:schemeClr val="lt1">
            <a:hueOff val="0"/>
            <a:satOff val="0"/>
            <a:lumOff val="0"/>
            <a:alphaOff val="0"/>
          </a:schemeClr>
        </a:solidFill>
        <a:ln w="12700" cap="rnd" cmpd="sng" algn="ctr">
          <a:solidFill>
            <a:schemeClr val="accent1">
              <a:shade val="50000"/>
              <a:hueOff val="332033"/>
              <a:satOff val="-25731"/>
              <a:lumOff val="44610"/>
              <a:alphaOff val="0"/>
            </a:schemeClr>
          </a:solidFill>
          <a:prstDash val="solid"/>
        </a:ln>
        <a:effectLst/>
      </dsp:spPr>
      <dsp:style>
        <a:lnRef idx="1">
          <a:scrgbClr r="0" g="0" b="0"/>
        </a:lnRef>
        <a:fillRef idx="1">
          <a:scrgbClr r="0" g="0" b="0"/>
        </a:fillRef>
        <a:effectRef idx="0">
          <a:scrgbClr r="0" g="0" b="0"/>
        </a:effectRef>
        <a:fontRef idx="minor"/>
      </dsp:style>
    </dsp:sp>
    <dsp:sp modelId="{66B80743-1A08-4988-AF50-0C1AE18710C3}">
      <dsp:nvSpPr>
        <dsp:cNvPr id="0" name=""/>
        <dsp:cNvSpPr/>
      </dsp:nvSpPr>
      <dsp:spPr>
        <a:xfrm>
          <a:off x="2978178" y="3277904"/>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To gryteunderlag</a:t>
          </a:r>
        </a:p>
      </dsp:txBody>
      <dsp:txXfrm>
        <a:off x="2978178" y="3277904"/>
        <a:ext cx="2470225" cy="454839"/>
      </dsp:txXfrm>
    </dsp:sp>
    <dsp:sp modelId="{2A5971CF-07F7-4A0F-8874-B5BD155190F0}">
      <dsp:nvSpPr>
        <dsp:cNvPr id="0" name=""/>
        <dsp:cNvSpPr/>
      </dsp:nvSpPr>
      <dsp:spPr>
        <a:xfrm>
          <a:off x="5581211" y="561361"/>
          <a:ext cx="2656156" cy="312489"/>
        </a:xfrm>
        <a:prstGeom prst="rect">
          <a:avLst/>
        </a:prstGeom>
        <a:gradFill rotWithShape="0">
          <a:gsLst>
            <a:gs pos="0">
              <a:schemeClr val="accent1">
                <a:shade val="50000"/>
                <a:hueOff val="347126"/>
                <a:satOff val="-26901"/>
                <a:lumOff val="46638"/>
                <a:alphaOff val="0"/>
                <a:tint val="98000"/>
                <a:lumMod val="110000"/>
              </a:schemeClr>
            </a:gs>
            <a:gs pos="84000">
              <a:schemeClr val="accent1">
                <a:shade val="50000"/>
                <a:hueOff val="347126"/>
                <a:satOff val="-26901"/>
                <a:lumOff val="46638"/>
                <a:alphaOff val="0"/>
                <a:shade val="90000"/>
                <a:lumMod val="88000"/>
              </a:schemeClr>
            </a:gs>
          </a:gsLst>
          <a:lin ang="5400000" scaled="0"/>
        </a:gradFill>
        <a:ln w="12700" cap="rnd" cmpd="sng" algn="ctr">
          <a:solidFill>
            <a:schemeClr val="accent1">
              <a:shade val="50000"/>
              <a:hueOff val="347126"/>
              <a:satOff val="-26901"/>
              <a:lumOff val="46638"/>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CBF1A153-0874-42C7-A094-203235D56E77}">
      <dsp:nvSpPr>
        <dsp:cNvPr id="0" name=""/>
        <dsp:cNvSpPr/>
      </dsp:nvSpPr>
      <dsp:spPr>
        <a:xfrm>
          <a:off x="5581211" y="678719"/>
          <a:ext cx="195130" cy="195130"/>
        </a:xfrm>
        <a:prstGeom prst="rect">
          <a:avLst/>
        </a:prstGeom>
        <a:solidFill>
          <a:schemeClr val="lt1">
            <a:alpha val="90000"/>
            <a:hueOff val="0"/>
            <a:satOff val="0"/>
            <a:lumOff val="0"/>
            <a:alphaOff val="0"/>
          </a:schemeClr>
        </a:solidFill>
        <a:ln w="12700" cap="rnd" cmpd="sng" algn="ctr">
          <a:solidFill>
            <a:schemeClr val="accent1">
              <a:shade val="50000"/>
              <a:hueOff val="347126"/>
              <a:satOff val="-26901"/>
              <a:lumOff val="46638"/>
              <a:alphaOff val="0"/>
            </a:schemeClr>
          </a:solidFill>
          <a:prstDash val="solid"/>
        </a:ln>
        <a:effectLst/>
      </dsp:spPr>
      <dsp:style>
        <a:lnRef idx="1">
          <a:scrgbClr r="0" g="0" b="0"/>
        </a:lnRef>
        <a:fillRef idx="1">
          <a:scrgbClr r="0" g="0" b="0"/>
        </a:fillRef>
        <a:effectRef idx="0">
          <a:scrgbClr r="0" g="0" b="0"/>
        </a:effectRef>
        <a:fontRef idx="minor"/>
      </dsp:style>
    </dsp:sp>
    <dsp:sp modelId="{EA9C8AE3-4A46-4F73-83B2-30191947130A}">
      <dsp:nvSpPr>
        <dsp:cNvPr id="0" name=""/>
        <dsp:cNvSpPr/>
      </dsp:nvSpPr>
      <dsp:spPr>
        <a:xfrm>
          <a:off x="5581211" y="0"/>
          <a:ext cx="2656156" cy="561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nb-NO" sz="2400" kern="1200" dirty="0"/>
            <a:t>Elektrisk</a:t>
          </a:r>
          <a:endParaRPr lang="nb-NO" sz="2800" kern="1200" dirty="0"/>
        </a:p>
      </dsp:txBody>
      <dsp:txXfrm>
        <a:off x="5581211" y="0"/>
        <a:ext cx="2656156" cy="561361"/>
      </dsp:txXfrm>
    </dsp:sp>
    <dsp:sp modelId="{49E35E9B-271F-4D5C-A002-C800EC584563}">
      <dsp:nvSpPr>
        <dsp:cNvPr id="0" name=""/>
        <dsp:cNvSpPr/>
      </dsp:nvSpPr>
      <dsp:spPr>
        <a:xfrm>
          <a:off x="5581211" y="1133564"/>
          <a:ext cx="195126" cy="195126"/>
        </a:xfrm>
        <a:prstGeom prst="rect">
          <a:avLst/>
        </a:prstGeom>
        <a:solidFill>
          <a:schemeClr val="lt1">
            <a:hueOff val="0"/>
            <a:satOff val="0"/>
            <a:lumOff val="0"/>
            <a:alphaOff val="0"/>
          </a:schemeClr>
        </a:solidFill>
        <a:ln w="12700" cap="rnd" cmpd="sng" algn="ctr">
          <a:solidFill>
            <a:schemeClr val="accent1">
              <a:shade val="50000"/>
              <a:hueOff val="332033"/>
              <a:satOff val="-25731"/>
              <a:lumOff val="44610"/>
              <a:alphaOff val="0"/>
            </a:schemeClr>
          </a:solidFill>
          <a:prstDash val="solid"/>
        </a:ln>
        <a:effectLst/>
      </dsp:spPr>
      <dsp:style>
        <a:lnRef idx="1">
          <a:scrgbClr r="0" g="0" b="0"/>
        </a:lnRef>
        <a:fillRef idx="1">
          <a:scrgbClr r="0" g="0" b="0"/>
        </a:fillRef>
        <a:effectRef idx="0">
          <a:scrgbClr r="0" g="0" b="0"/>
        </a:effectRef>
        <a:fontRef idx="minor"/>
      </dsp:style>
    </dsp:sp>
    <dsp:sp modelId="{7967B702-1668-467D-886B-09CC3FDDB4C0}">
      <dsp:nvSpPr>
        <dsp:cNvPr id="0" name=""/>
        <dsp:cNvSpPr/>
      </dsp:nvSpPr>
      <dsp:spPr>
        <a:xfrm>
          <a:off x="5767142" y="1003707"/>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Smoothie blender</a:t>
          </a:r>
        </a:p>
      </dsp:txBody>
      <dsp:txXfrm>
        <a:off x="5767142" y="1003707"/>
        <a:ext cx="2470225" cy="454839"/>
      </dsp:txXfrm>
    </dsp:sp>
    <dsp:sp modelId="{D6C33BAB-1F88-4842-84E9-DE121CAF626F}">
      <dsp:nvSpPr>
        <dsp:cNvPr id="0" name=""/>
        <dsp:cNvSpPr/>
      </dsp:nvSpPr>
      <dsp:spPr>
        <a:xfrm>
          <a:off x="5581211" y="1588403"/>
          <a:ext cx="195126" cy="195126"/>
        </a:xfrm>
        <a:prstGeom prst="rect">
          <a:avLst/>
        </a:prstGeom>
        <a:solidFill>
          <a:schemeClr val="lt1">
            <a:hueOff val="0"/>
            <a:satOff val="0"/>
            <a:lumOff val="0"/>
            <a:alphaOff val="0"/>
          </a:schemeClr>
        </a:solidFill>
        <a:ln w="12700" cap="rnd" cmpd="sng" algn="ctr">
          <a:solidFill>
            <a:schemeClr val="accent1">
              <a:shade val="50000"/>
              <a:hueOff val="301849"/>
              <a:satOff val="-23392"/>
              <a:lumOff val="40555"/>
              <a:alphaOff val="0"/>
            </a:schemeClr>
          </a:solidFill>
          <a:prstDash val="solid"/>
        </a:ln>
        <a:effectLst/>
      </dsp:spPr>
      <dsp:style>
        <a:lnRef idx="1">
          <a:scrgbClr r="0" g="0" b="0"/>
        </a:lnRef>
        <a:fillRef idx="1">
          <a:scrgbClr r="0" g="0" b="0"/>
        </a:fillRef>
        <a:effectRef idx="0">
          <a:scrgbClr r="0" g="0" b="0"/>
        </a:effectRef>
        <a:fontRef idx="minor"/>
      </dsp:style>
    </dsp:sp>
    <dsp:sp modelId="{512C7572-D8B6-4EAF-A997-FEBD2A0D8B00}">
      <dsp:nvSpPr>
        <dsp:cNvPr id="0" name=""/>
        <dsp:cNvSpPr/>
      </dsp:nvSpPr>
      <dsp:spPr>
        <a:xfrm>
          <a:off x="5767142" y="1458546"/>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Brødrister</a:t>
          </a:r>
        </a:p>
      </dsp:txBody>
      <dsp:txXfrm>
        <a:off x="5767142" y="1458546"/>
        <a:ext cx="2470225" cy="454839"/>
      </dsp:txXfrm>
    </dsp:sp>
    <dsp:sp modelId="{72ACD4E4-877F-49E0-B824-0C916E60ED31}">
      <dsp:nvSpPr>
        <dsp:cNvPr id="0" name=""/>
        <dsp:cNvSpPr/>
      </dsp:nvSpPr>
      <dsp:spPr>
        <a:xfrm>
          <a:off x="5581211" y="2043242"/>
          <a:ext cx="195126" cy="195126"/>
        </a:xfrm>
        <a:prstGeom prst="rect">
          <a:avLst/>
        </a:prstGeom>
        <a:solidFill>
          <a:schemeClr val="lt1">
            <a:hueOff val="0"/>
            <a:satOff val="0"/>
            <a:lumOff val="0"/>
            <a:alphaOff val="0"/>
          </a:schemeClr>
        </a:solidFill>
        <a:ln w="12700" cap="rnd" cmpd="sng" algn="ctr">
          <a:solidFill>
            <a:schemeClr val="accent1">
              <a:shade val="50000"/>
              <a:hueOff val="271664"/>
              <a:satOff val="-21053"/>
              <a:lumOff val="36499"/>
              <a:alphaOff val="0"/>
            </a:schemeClr>
          </a:solidFill>
          <a:prstDash val="solid"/>
        </a:ln>
        <a:effectLst/>
      </dsp:spPr>
      <dsp:style>
        <a:lnRef idx="1">
          <a:scrgbClr r="0" g="0" b="0"/>
        </a:lnRef>
        <a:fillRef idx="1">
          <a:scrgbClr r="0" g="0" b="0"/>
        </a:fillRef>
        <a:effectRef idx="0">
          <a:scrgbClr r="0" g="0" b="0"/>
        </a:effectRef>
        <a:fontRef idx="minor"/>
      </dsp:style>
    </dsp:sp>
    <dsp:sp modelId="{0FC86572-12D2-4685-A32F-64141BB6A9B2}">
      <dsp:nvSpPr>
        <dsp:cNvPr id="0" name=""/>
        <dsp:cNvSpPr/>
      </dsp:nvSpPr>
      <dsp:spPr>
        <a:xfrm>
          <a:off x="5767142" y="1913386"/>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Vannkoker</a:t>
          </a:r>
        </a:p>
      </dsp:txBody>
      <dsp:txXfrm>
        <a:off x="5767142" y="1913386"/>
        <a:ext cx="2470225" cy="454839"/>
      </dsp:txXfrm>
    </dsp:sp>
    <dsp:sp modelId="{291EA1D2-9F9A-4517-B40D-902EC566131B}">
      <dsp:nvSpPr>
        <dsp:cNvPr id="0" name=""/>
        <dsp:cNvSpPr/>
      </dsp:nvSpPr>
      <dsp:spPr>
        <a:xfrm>
          <a:off x="5581211" y="2498082"/>
          <a:ext cx="195126" cy="195126"/>
        </a:xfrm>
        <a:prstGeom prst="rect">
          <a:avLst/>
        </a:prstGeom>
        <a:solidFill>
          <a:schemeClr val="lt1">
            <a:hueOff val="0"/>
            <a:satOff val="0"/>
            <a:lumOff val="0"/>
            <a:alphaOff val="0"/>
          </a:schemeClr>
        </a:solidFill>
        <a:ln w="12700" cap="rnd" cmpd="sng" algn="ctr">
          <a:solidFill>
            <a:schemeClr val="accent1">
              <a:shade val="50000"/>
              <a:hueOff val="241479"/>
              <a:satOff val="-18714"/>
              <a:lumOff val="32444"/>
              <a:alphaOff val="0"/>
            </a:schemeClr>
          </a:solidFill>
          <a:prstDash val="solid"/>
        </a:ln>
        <a:effectLst/>
      </dsp:spPr>
      <dsp:style>
        <a:lnRef idx="1">
          <a:scrgbClr r="0" g="0" b="0"/>
        </a:lnRef>
        <a:fillRef idx="1">
          <a:scrgbClr r="0" g="0" b="0"/>
        </a:fillRef>
        <a:effectRef idx="0">
          <a:scrgbClr r="0" g="0" b="0"/>
        </a:effectRef>
        <a:fontRef idx="minor"/>
      </dsp:style>
    </dsp:sp>
    <dsp:sp modelId="{E2EB1919-15DB-4EA7-A87D-8535D452B61B}">
      <dsp:nvSpPr>
        <dsp:cNvPr id="0" name=""/>
        <dsp:cNvSpPr/>
      </dsp:nvSpPr>
      <dsp:spPr>
        <a:xfrm>
          <a:off x="5767142" y="2368225"/>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Stavmikser</a:t>
          </a:r>
        </a:p>
      </dsp:txBody>
      <dsp:txXfrm>
        <a:off x="5767142" y="2368225"/>
        <a:ext cx="2470225" cy="454839"/>
      </dsp:txXfrm>
    </dsp:sp>
    <dsp:sp modelId="{9B8097AE-9B8E-4BBC-9B64-447453EC452C}">
      <dsp:nvSpPr>
        <dsp:cNvPr id="0" name=""/>
        <dsp:cNvSpPr/>
      </dsp:nvSpPr>
      <dsp:spPr>
        <a:xfrm>
          <a:off x="8370176" y="561361"/>
          <a:ext cx="2656156" cy="312489"/>
        </a:xfrm>
        <a:prstGeom prst="rect">
          <a:avLst/>
        </a:prstGeom>
        <a:gradFill rotWithShape="0">
          <a:gsLst>
            <a:gs pos="0">
              <a:schemeClr val="accent1">
                <a:shade val="50000"/>
                <a:hueOff val="173563"/>
                <a:satOff val="-13451"/>
                <a:lumOff val="23319"/>
                <a:alphaOff val="0"/>
                <a:tint val="98000"/>
                <a:lumMod val="110000"/>
              </a:schemeClr>
            </a:gs>
            <a:gs pos="84000">
              <a:schemeClr val="accent1">
                <a:shade val="50000"/>
                <a:hueOff val="173563"/>
                <a:satOff val="-13451"/>
                <a:lumOff val="23319"/>
                <a:alphaOff val="0"/>
                <a:shade val="90000"/>
                <a:lumMod val="88000"/>
              </a:schemeClr>
            </a:gs>
          </a:gsLst>
          <a:lin ang="5400000" scaled="0"/>
        </a:gradFill>
        <a:ln w="12700" cap="rnd" cmpd="sng" algn="ctr">
          <a:solidFill>
            <a:schemeClr val="accent1">
              <a:shade val="50000"/>
              <a:hueOff val="173563"/>
              <a:satOff val="-13451"/>
              <a:lumOff val="23319"/>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04634C79-623D-4B62-B69A-1DD7F38DA807}">
      <dsp:nvSpPr>
        <dsp:cNvPr id="0" name=""/>
        <dsp:cNvSpPr/>
      </dsp:nvSpPr>
      <dsp:spPr>
        <a:xfrm>
          <a:off x="8370176" y="678719"/>
          <a:ext cx="195130" cy="195130"/>
        </a:xfrm>
        <a:prstGeom prst="rect">
          <a:avLst/>
        </a:prstGeom>
        <a:solidFill>
          <a:schemeClr val="lt1">
            <a:alpha val="90000"/>
            <a:hueOff val="0"/>
            <a:satOff val="0"/>
            <a:lumOff val="0"/>
            <a:alphaOff val="0"/>
          </a:schemeClr>
        </a:solidFill>
        <a:ln w="12700" cap="rnd" cmpd="sng" algn="ctr">
          <a:solidFill>
            <a:schemeClr val="accent1">
              <a:shade val="50000"/>
              <a:hueOff val="173563"/>
              <a:satOff val="-13451"/>
              <a:lumOff val="23319"/>
              <a:alphaOff val="0"/>
            </a:schemeClr>
          </a:solidFill>
          <a:prstDash val="solid"/>
        </a:ln>
        <a:effectLst/>
      </dsp:spPr>
      <dsp:style>
        <a:lnRef idx="1">
          <a:scrgbClr r="0" g="0" b="0"/>
        </a:lnRef>
        <a:fillRef idx="1">
          <a:scrgbClr r="0" g="0" b="0"/>
        </a:fillRef>
        <a:effectRef idx="0">
          <a:scrgbClr r="0" g="0" b="0"/>
        </a:effectRef>
        <a:fontRef idx="minor"/>
      </dsp:style>
    </dsp:sp>
    <dsp:sp modelId="{3DEBCD3F-1A99-412D-A8AE-866D03429181}">
      <dsp:nvSpPr>
        <dsp:cNvPr id="0" name=""/>
        <dsp:cNvSpPr/>
      </dsp:nvSpPr>
      <dsp:spPr>
        <a:xfrm>
          <a:off x="8370176" y="0"/>
          <a:ext cx="2656156" cy="561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nb-NO" sz="2400" kern="1200" dirty="0"/>
            <a:t>Annet</a:t>
          </a:r>
          <a:endParaRPr lang="nb-NO" sz="2800" kern="1200" dirty="0"/>
        </a:p>
      </dsp:txBody>
      <dsp:txXfrm>
        <a:off x="8370176" y="0"/>
        <a:ext cx="2656156" cy="561361"/>
      </dsp:txXfrm>
    </dsp:sp>
    <dsp:sp modelId="{8D591852-C3C4-4401-BA3E-65CDE4BCA716}">
      <dsp:nvSpPr>
        <dsp:cNvPr id="0" name=""/>
        <dsp:cNvSpPr/>
      </dsp:nvSpPr>
      <dsp:spPr>
        <a:xfrm>
          <a:off x="8370176" y="1133564"/>
          <a:ext cx="195126" cy="195126"/>
        </a:xfrm>
        <a:prstGeom prst="rect">
          <a:avLst/>
        </a:prstGeom>
        <a:solidFill>
          <a:schemeClr val="lt1">
            <a:hueOff val="0"/>
            <a:satOff val="0"/>
            <a:lumOff val="0"/>
            <a:alphaOff val="0"/>
          </a:schemeClr>
        </a:solidFill>
        <a:ln w="12700" cap="rnd" cmpd="sng" algn="ctr">
          <a:solidFill>
            <a:schemeClr val="accent1">
              <a:shade val="50000"/>
              <a:hueOff val="211294"/>
              <a:satOff val="-16375"/>
              <a:lumOff val="28388"/>
              <a:alphaOff val="0"/>
            </a:schemeClr>
          </a:solidFill>
          <a:prstDash val="solid"/>
        </a:ln>
        <a:effectLst/>
      </dsp:spPr>
      <dsp:style>
        <a:lnRef idx="1">
          <a:scrgbClr r="0" g="0" b="0"/>
        </a:lnRef>
        <a:fillRef idx="1">
          <a:scrgbClr r="0" g="0" b="0"/>
        </a:fillRef>
        <a:effectRef idx="0">
          <a:scrgbClr r="0" g="0" b="0"/>
        </a:effectRef>
        <a:fontRef idx="minor"/>
      </dsp:style>
    </dsp:sp>
    <dsp:sp modelId="{CAEB6508-EC68-4B28-BF9F-A6149369BC80}">
      <dsp:nvSpPr>
        <dsp:cNvPr id="0" name=""/>
        <dsp:cNvSpPr/>
      </dsp:nvSpPr>
      <dsp:spPr>
        <a:xfrm>
          <a:off x="8556107" y="1003707"/>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Liten skjærefjøl</a:t>
          </a:r>
        </a:p>
      </dsp:txBody>
      <dsp:txXfrm>
        <a:off x="8556107" y="1003707"/>
        <a:ext cx="2470225" cy="454839"/>
      </dsp:txXfrm>
    </dsp:sp>
    <dsp:sp modelId="{025A6DDB-E377-49A7-A9B6-897C3BB9168B}">
      <dsp:nvSpPr>
        <dsp:cNvPr id="0" name=""/>
        <dsp:cNvSpPr/>
      </dsp:nvSpPr>
      <dsp:spPr>
        <a:xfrm>
          <a:off x="8370176" y="1588403"/>
          <a:ext cx="195126" cy="195126"/>
        </a:xfrm>
        <a:prstGeom prst="rect">
          <a:avLst/>
        </a:prstGeom>
        <a:solidFill>
          <a:schemeClr val="lt1">
            <a:hueOff val="0"/>
            <a:satOff val="0"/>
            <a:lumOff val="0"/>
            <a:alphaOff val="0"/>
          </a:schemeClr>
        </a:solidFill>
        <a:ln w="12700" cap="rnd" cmpd="sng" algn="ctr">
          <a:solidFill>
            <a:schemeClr val="accent1">
              <a:shade val="50000"/>
              <a:hueOff val="181109"/>
              <a:satOff val="-14035"/>
              <a:lumOff val="24333"/>
              <a:alphaOff val="0"/>
            </a:schemeClr>
          </a:solidFill>
          <a:prstDash val="solid"/>
        </a:ln>
        <a:effectLst/>
      </dsp:spPr>
      <dsp:style>
        <a:lnRef idx="1">
          <a:scrgbClr r="0" g="0" b="0"/>
        </a:lnRef>
        <a:fillRef idx="1">
          <a:scrgbClr r="0" g="0" b="0"/>
        </a:fillRef>
        <a:effectRef idx="0">
          <a:scrgbClr r="0" g="0" b="0"/>
        </a:effectRef>
        <a:fontRef idx="minor"/>
      </dsp:style>
    </dsp:sp>
    <dsp:sp modelId="{FBEC7222-28D1-4998-94C9-DD121C9EE414}">
      <dsp:nvSpPr>
        <dsp:cNvPr id="0" name=""/>
        <dsp:cNvSpPr/>
      </dsp:nvSpPr>
      <dsp:spPr>
        <a:xfrm>
          <a:off x="8556107" y="1458546"/>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Stor skjærefjøl</a:t>
          </a:r>
        </a:p>
      </dsp:txBody>
      <dsp:txXfrm>
        <a:off x="8556107" y="1458546"/>
        <a:ext cx="2470225" cy="454839"/>
      </dsp:txXfrm>
    </dsp:sp>
    <dsp:sp modelId="{A39FEBA7-8D39-4F0A-9162-2D33A71AC2E1}">
      <dsp:nvSpPr>
        <dsp:cNvPr id="0" name=""/>
        <dsp:cNvSpPr/>
      </dsp:nvSpPr>
      <dsp:spPr>
        <a:xfrm>
          <a:off x="8370176" y="2043242"/>
          <a:ext cx="195126" cy="195126"/>
        </a:xfrm>
        <a:prstGeom prst="rect">
          <a:avLst/>
        </a:prstGeom>
        <a:solidFill>
          <a:schemeClr val="lt1">
            <a:hueOff val="0"/>
            <a:satOff val="0"/>
            <a:lumOff val="0"/>
            <a:alphaOff val="0"/>
          </a:schemeClr>
        </a:solidFill>
        <a:ln w="12700" cap="rnd" cmpd="sng" algn="ctr">
          <a:solidFill>
            <a:schemeClr val="accent1">
              <a:shade val="50000"/>
              <a:hueOff val="150924"/>
              <a:satOff val="-11696"/>
              <a:lumOff val="20277"/>
              <a:alphaOff val="0"/>
            </a:schemeClr>
          </a:solidFill>
          <a:prstDash val="solid"/>
        </a:ln>
        <a:effectLst/>
      </dsp:spPr>
      <dsp:style>
        <a:lnRef idx="1">
          <a:scrgbClr r="0" g="0" b="0"/>
        </a:lnRef>
        <a:fillRef idx="1">
          <a:scrgbClr r="0" g="0" b="0"/>
        </a:fillRef>
        <a:effectRef idx="0">
          <a:scrgbClr r="0" g="0" b="0"/>
        </a:effectRef>
        <a:fontRef idx="minor"/>
      </dsp:style>
    </dsp:sp>
    <dsp:sp modelId="{4642C047-B253-4EC2-ADCE-524A41CF811F}">
      <dsp:nvSpPr>
        <dsp:cNvPr id="0" name=""/>
        <dsp:cNvSpPr/>
      </dsp:nvSpPr>
      <dsp:spPr>
        <a:xfrm>
          <a:off x="8556107" y="1913386"/>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Kjøkkenhåndkle</a:t>
          </a:r>
        </a:p>
      </dsp:txBody>
      <dsp:txXfrm>
        <a:off x="8556107" y="1913386"/>
        <a:ext cx="2470225" cy="454839"/>
      </dsp:txXfrm>
    </dsp:sp>
    <dsp:sp modelId="{4D2257A3-1A9A-4A54-8F01-776CB7496A5A}">
      <dsp:nvSpPr>
        <dsp:cNvPr id="0" name=""/>
        <dsp:cNvSpPr/>
      </dsp:nvSpPr>
      <dsp:spPr>
        <a:xfrm>
          <a:off x="8370176" y="2498082"/>
          <a:ext cx="195126" cy="195126"/>
        </a:xfrm>
        <a:prstGeom prst="rect">
          <a:avLst/>
        </a:prstGeom>
        <a:solidFill>
          <a:schemeClr val="lt1">
            <a:hueOff val="0"/>
            <a:satOff val="0"/>
            <a:lumOff val="0"/>
            <a:alphaOff val="0"/>
          </a:schemeClr>
        </a:solidFill>
        <a:ln w="12700" cap="rnd" cmpd="sng" algn="ctr">
          <a:solidFill>
            <a:schemeClr val="accent1">
              <a:shade val="50000"/>
              <a:hueOff val="120739"/>
              <a:satOff val="-9357"/>
              <a:lumOff val="16222"/>
              <a:alphaOff val="0"/>
            </a:schemeClr>
          </a:solidFill>
          <a:prstDash val="solid"/>
        </a:ln>
        <a:effectLst/>
      </dsp:spPr>
      <dsp:style>
        <a:lnRef idx="1">
          <a:scrgbClr r="0" g="0" b="0"/>
        </a:lnRef>
        <a:fillRef idx="1">
          <a:scrgbClr r="0" g="0" b="0"/>
        </a:fillRef>
        <a:effectRef idx="0">
          <a:scrgbClr r="0" g="0" b="0"/>
        </a:effectRef>
        <a:fontRef idx="minor"/>
      </dsp:style>
    </dsp:sp>
    <dsp:sp modelId="{A936DCB3-20D3-4D39-82DE-41EF6D4BAEAD}">
      <dsp:nvSpPr>
        <dsp:cNvPr id="0" name=""/>
        <dsp:cNvSpPr/>
      </dsp:nvSpPr>
      <dsp:spPr>
        <a:xfrm>
          <a:off x="8556107" y="2368225"/>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Kjøkkenklut</a:t>
          </a:r>
        </a:p>
      </dsp:txBody>
      <dsp:txXfrm>
        <a:off x="8556107" y="2368225"/>
        <a:ext cx="2470225" cy="454839"/>
      </dsp:txXfrm>
    </dsp:sp>
    <dsp:sp modelId="{ECE7D434-9206-45F6-A22B-C9392C570895}">
      <dsp:nvSpPr>
        <dsp:cNvPr id="0" name=""/>
        <dsp:cNvSpPr/>
      </dsp:nvSpPr>
      <dsp:spPr>
        <a:xfrm>
          <a:off x="8370176" y="2952921"/>
          <a:ext cx="195126" cy="195126"/>
        </a:xfrm>
        <a:prstGeom prst="rect">
          <a:avLst/>
        </a:prstGeom>
        <a:solidFill>
          <a:schemeClr val="lt1">
            <a:hueOff val="0"/>
            <a:satOff val="0"/>
            <a:lumOff val="0"/>
            <a:alphaOff val="0"/>
          </a:schemeClr>
        </a:solidFill>
        <a:ln w="12700" cap="rnd" cmpd="sng" algn="ctr">
          <a:solidFill>
            <a:schemeClr val="accent1">
              <a:shade val="50000"/>
              <a:hueOff val="90555"/>
              <a:satOff val="-7018"/>
              <a:lumOff val="12166"/>
              <a:alphaOff val="0"/>
            </a:schemeClr>
          </a:solidFill>
          <a:prstDash val="solid"/>
        </a:ln>
        <a:effectLst/>
      </dsp:spPr>
      <dsp:style>
        <a:lnRef idx="1">
          <a:scrgbClr r="0" g="0" b="0"/>
        </a:lnRef>
        <a:fillRef idx="1">
          <a:scrgbClr r="0" g="0" b="0"/>
        </a:fillRef>
        <a:effectRef idx="0">
          <a:scrgbClr r="0" g="0" b="0"/>
        </a:effectRef>
        <a:fontRef idx="minor"/>
      </dsp:style>
    </dsp:sp>
    <dsp:sp modelId="{741F126B-8DC4-43A2-AA17-7FAB9EA20C64}">
      <dsp:nvSpPr>
        <dsp:cNvPr id="0" name=""/>
        <dsp:cNvSpPr/>
      </dsp:nvSpPr>
      <dsp:spPr>
        <a:xfrm>
          <a:off x="8556107" y="2823064"/>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Bakeboller</a:t>
          </a:r>
        </a:p>
      </dsp:txBody>
      <dsp:txXfrm>
        <a:off x="8556107" y="2823064"/>
        <a:ext cx="2470225" cy="454839"/>
      </dsp:txXfrm>
    </dsp:sp>
    <dsp:sp modelId="{DE5022F0-E5C8-4EEA-AFAA-90486ED7C34F}">
      <dsp:nvSpPr>
        <dsp:cNvPr id="0" name=""/>
        <dsp:cNvSpPr/>
      </dsp:nvSpPr>
      <dsp:spPr>
        <a:xfrm>
          <a:off x="8370176" y="3407760"/>
          <a:ext cx="195126" cy="195126"/>
        </a:xfrm>
        <a:prstGeom prst="rect">
          <a:avLst/>
        </a:prstGeom>
        <a:solidFill>
          <a:schemeClr val="lt1">
            <a:hueOff val="0"/>
            <a:satOff val="0"/>
            <a:lumOff val="0"/>
            <a:alphaOff val="0"/>
          </a:schemeClr>
        </a:solidFill>
        <a:ln w="12700" cap="rnd" cmpd="sng" algn="ctr">
          <a:solidFill>
            <a:schemeClr val="accent1">
              <a:shade val="50000"/>
              <a:hueOff val="60370"/>
              <a:satOff val="-4678"/>
              <a:lumOff val="8111"/>
              <a:alphaOff val="0"/>
            </a:schemeClr>
          </a:solidFill>
          <a:prstDash val="solid"/>
        </a:ln>
        <a:effectLst/>
      </dsp:spPr>
      <dsp:style>
        <a:lnRef idx="1">
          <a:scrgbClr r="0" g="0" b="0"/>
        </a:lnRef>
        <a:fillRef idx="1">
          <a:scrgbClr r="0" g="0" b="0"/>
        </a:fillRef>
        <a:effectRef idx="0">
          <a:scrgbClr r="0" g="0" b="0"/>
        </a:effectRef>
        <a:fontRef idx="minor"/>
      </dsp:style>
    </dsp:sp>
    <dsp:sp modelId="{AB9C41AA-140C-42DF-A21C-440CD10CC886}">
      <dsp:nvSpPr>
        <dsp:cNvPr id="0" name=""/>
        <dsp:cNvSpPr/>
      </dsp:nvSpPr>
      <dsp:spPr>
        <a:xfrm>
          <a:off x="8556107" y="3277904"/>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Litermål</a:t>
          </a:r>
        </a:p>
      </dsp:txBody>
      <dsp:txXfrm>
        <a:off x="8556107" y="3277904"/>
        <a:ext cx="2470225" cy="454839"/>
      </dsp:txXfrm>
    </dsp:sp>
    <dsp:sp modelId="{4A7638FE-9A17-4E43-9892-6A082F3BB0B3}">
      <dsp:nvSpPr>
        <dsp:cNvPr id="0" name=""/>
        <dsp:cNvSpPr/>
      </dsp:nvSpPr>
      <dsp:spPr>
        <a:xfrm>
          <a:off x="8370176" y="3862600"/>
          <a:ext cx="195126" cy="195126"/>
        </a:xfrm>
        <a:prstGeom prst="rect">
          <a:avLst/>
        </a:prstGeom>
        <a:solidFill>
          <a:schemeClr val="lt1">
            <a:hueOff val="0"/>
            <a:satOff val="0"/>
            <a:lumOff val="0"/>
            <a:alphaOff val="0"/>
          </a:schemeClr>
        </a:solidFill>
        <a:ln w="12700" cap="rnd" cmpd="sng" algn="ctr">
          <a:solidFill>
            <a:schemeClr val="accent1">
              <a:shade val="50000"/>
              <a:hueOff val="30185"/>
              <a:satOff val="-2339"/>
              <a:lumOff val="4055"/>
              <a:alphaOff val="0"/>
            </a:schemeClr>
          </a:solidFill>
          <a:prstDash val="solid"/>
        </a:ln>
        <a:effectLst/>
      </dsp:spPr>
      <dsp:style>
        <a:lnRef idx="1">
          <a:scrgbClr r="0" g="0" b="0"/>
        </a:lnRef>
        <a:fillRef idx="1">
          <a:scrgbClr r="0" g="0" b="0"/>
        </a:fillRef>
        <a:effectRef idx="0">
          <a:scrgbClr r="0" g="0" b="0"/>
        </a:effectRef>
        <a:fontRef idx="minor"/>
      </dsp:style>
    </dsp:sp>
    <dsp:sp modelId="{E80E936F-E0CE-4B84-B54A-0B2DE1508467}">
      <dsp:nvSpPr>
        <dsp:cNvPr id="0" name=""/>
        <dsp:cNvSpPr/>
      </dsp:nvSpPr>
      <dsp:spPr>
        <a:xfrm>
          <a:off x="8556107" y="3732743"/>
          <a:ext cx="2470225" cy="45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l" defTabSz="711200">
            <a:lnSpc>
              <a:spcPct val="90000"/>
            </a:lnSpc>
            <a:spcBef>
              <a:spcPct val="0"/>
            </a:spcBef>
            <a:spcAft>
              <a:spcPct val="35000"/>
            </a:spcAft>
          </a:pPr>
          <a:r>
            <a:rPr lang="nb-NO" sz="1600" kern="1200" dirty="0"/>
            <a:t>Oppbevaringsbokser</a:t>
          </a:r>
        </a:p>
      </dsp:txBody>
      <dsp:txXfrm>
        <a:off x="8556107" y="3732743"/>
        <a:ext cx="2470225" cy="4548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9D1C8-919C-4D25-9BB8-284BBE09CEDA}">
      <dsp:nvSpPr>
        <dsp:cNvPr id="0" name=""/>
        <dsp:cNvSpPr/>
      </dsp:nvSpPr>
      <dsp:spPr>
        <a:xfrm>
          <a:off x="5384" y="480980"/>
          <a:ext cx="2562524" cy="1765579"/>
        </a:xfrm>
        <a:prstGeom prst="roundRect">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B46A2-C6C1-4F3D-892D-F81DB3A8027C}">
      <dsp:nvSpPr>
        <dsp:cNvPr id="0" name=""/>
        <dsp:cNvSpPr/>
      </dsp:nvSpPr>
      <dsp:spPr>
        <a:xfrm>
          <a:off x="5384"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u="none" kern="1200" dirty="0">
              <a:latin typeface="Berlin Sans FB" panose="020E0602020502020306" pitchFamily="34" charset="0"/>
            </a:rPr>
            <a:t>Butikken</a:t>
          </a:r>
        </a:p>
      </dsp:txBody>
      <dsp:txXfrm>
        <a:off x="5384" y="2246560"/>
        <a:ext cx="2562524" cy="950696"/>
      </dsp:txXfrm>
    </dsp:sp>
    <dsp:sp modelId="{D57E2E3C-C370-4EDD-B7B7-4BC17F697F2F}">
      <dsp:nvSpPr>
        <dsp:cNvPr id="0" name=""/>
        <dsp:cNvSpPr/>
      </dsp:nvSpPr>
      <dsp:spPr>
        <a:xfrm>
          <a:off x="2824269" y="480980"/>
          <a:ext cx="2562524" cy="1765579"/>
        </a:xfrm>
        <a:prstGeom prst="roundRect">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t="-2000" b="-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B7884-BB10-404A-851C-9B386C161181}">
      <dsp:nvSpPr>
        <dsp:cNvPr id="0" name=""/>
        <dsp:cNvSpPr/>
      </dsp:nvSpPr>
      <dsp:spPr>
        <a:xfrm>
          <a:off x="2824269"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Hjemme</a:t>
          </a:r>
        </a:p>
      </dsp:txBody>
      <dsp:txXfrm>
        <a:off x="2824269" y="2246560"/>
        <a:ext cx="2562524" cy="950696"/>
      </dsp:txXfrm>
    </dsp:sp>
    <dsp:sp modelId="{48F0A398-3C2A-4FB9-B5F3-8D53B86A14D5}">
      <dsp:nvSpPr>
        <dsp:cNvPr id="0" name=""/>
        <dsp:cNvSpPr/>
      </dsp:nvSpPr>
      <dsp:spPr>
        <a:xfrm>
          <a:off x="5643155" y="480980"/>
          <a:ext cx="2562524" cy="1765579"/>
        </a:xfrm>
        <a:prstGeom prst="round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70242-E533-4CC3-9E2C-AA34606284E1}">
      <dsp:nvSpPr>
        <dsp:cNvPr id="0" name=""/>
        <dsp:cNvSpPr/>
      </dsp:nvSpPr>
      <dsp:spPr>
        <a:xfrm>
          <a:off x="5643155"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u="sng" kern="1200" dirty="0">
              <a:latin typeface="Berlin Sans FB" panose="020E0602020502020306" pitchFamily="34" charset="0"/>
            </a:rPr>
            <a:t>Matlaging</a:t>
          </a:r>
        </a:p>
      </dsp:txBody>
      <dsp:txXfrm>
        <a:off x="5643155" y="2246560"/>
        <a:ext cx="2562524" cy="950696"/>
      </dsp:txXfrm>
    </dsp:sp>
    <dsp:sp modelId="{103BAE78-2E87-45F7-A557-2F967052D612}">
      <dsp:nvSpPr>
        <dsp:cNvPr id="0" name=""/>
        <dsp:cNvSpPr/>
      </dsp:nvSpPr>
      <dsp:spPr>
        <a:xfrm>
          <a:off x="8462040" y="480980"/>
          <a:ext cx="2562524" cy="1765579"/>
        </a:xfrm>
        <a:prstGeom prst="roundRect">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4851A9-F965-4548-A239-6FE71154BEC7}">
      <dsp:nvSpPr>
        <dsp:cNvPr id="0" name=""/>
        <dsp:cNvSpPr/>
      </dsp:nvSpPr>
      <dsp:spPr>
        <a:xfrm>
          <a:off x="8462040"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Helseeffekter</a:t>
          </a:r>
        </a:p>
      </dsp:txBody>
      <dsp:txXfrm>
        <a:off x="8462040" y="2246560"/>
        <a:ext cx="2562524" cy="9506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9D1C8-919C-4D25-9BB8-284BBE09CEDA}">
      <dsp:nvSpPr>
        <dsp:cNvPr id="0" name=""/>
        <dsp:cNvSpPr/>
      </dsp:nvSpPr>
      <dsp:spPr>
        <a:xfrm>
          <a:off x="5384" y="480980"/>
          <a:ext cx="2562524" cy="1765579"/>
        </a:xfrm>
        <a:prstGeom prst="roundRect">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B46A2-C6C1-4F3D-892D-F81DB3A8027C}">
      <dsp:nvSpPr>
        <dsp:cNvPr id="0" name=""/>
        <dsp:cNvSpPr/>
      </dsp:nvSpPr>
      <dsp:spPr>
        <a:xfrm>
          <a:off x="5384"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u="none" kern="1200" dirty="0">
              <a:latin typeface="Berlin Sans FB" panose="020E0602020502020306" pitchFamily="34" charset="0"/>
            </a:rPr>
            <a:t>Butikken</a:t>
          </a:r>
        </a:p>
      </dsp:txBody>
      <dsp:txXfrm>
        <a:off x="5384" y="2246560"/>
        <a:ext cx="2562524" cy="950696"/>
      </dsp:txXfrm>
    </dsp:sp>
    <dsp:sp modelId="{D57E2E3C-C370-4EDD-B7B7-4BC17F697F2F}">
      <dsp:nvSpPr>
        <dsp:cNvPr id="0" name=""/>
        <dsp:cNvSpPr/>
      </dsp:nvSpPr>
      <dsp:spPr>
        <a:xfrm>
          <a:off x="2824269" y="480980"/>
          <a:ext cx="2562524" cy="1765579"/>
        </a:xfrm>
        <a:prstGeom prst="roundRect">
          <a:avLst/>
        </a:prstGeom>
        <a:blipFill>
          <a:blip xmlns:r="http://schemas.openxmlformats.org/officeDocument/2006/relationships" r:embed="rId2" cstate="hqprint">
            <a:extLst>
              <a:ext uri="{28A0092B-C50C-407E-A947-70E740481C1C}">
                <a14:useLocalDpi xmlns:a14="http://schemas.microsoft.com/office/drawing/2010/main" val="0"/>
              </a:ext>
            </a:extLst>
          </a:blip>
          <a:srcRect/>
          <a:stretch>
            <a:fillRect t="-2000" b="-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B7884-BB10-404A-851C-9B386C161181}">
      <dsp:nvSpPr>
        <dsp:cNvPr id="0" name=""/>
        <dsp:cNvSpPr/>
      </dsp:nvSpPr>
      <dsp:spPr>
        <a:xfrm>
          <a:off x="2824269"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Hjemme</a:t>
          </a:r>
        </a:p>
      </dsp:txBody>
      <dsp:txXfrm>
        <a:off x="2824269" y="2246560"/>
        <a:ext cx="2562524" cy="950696"/>
      </dsp:txXfrm>
    </dsp:sp>
    <dsp:sp modelId="{48F0A398-3C2A-4FB9-B5F3-8D53B86A14D5}">
      <dsp:nvSpPr>
        <dsp:cNvPr id="0" name=""/>
        <dsp:cNvSpPr/>
      </dsp:nvSpPr>
      <dsp:spPr>
        <a:xfrm>
          <a:off x="5643155" y="480980"/>
          <a:ext cx="2562524" cy="1765579"/>
        </a:xfrm>
        <a:prstGeom prst="roundRect">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870242-E533-4CC3-9E2C-AA34606284E1}">
      <dsp:nvSpPr>
        <dsp:cNvPr id="0" name=""/>
        <dsp:cNvSpPr/>
      </dsp:nvSpPr>
      <dsp:spPr>
        <a:xfrm>
          <a:off x="5643155"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kern="1200" dirty="0">
              <a:latin typeface="Berlin Sans FB" panose="020E0602020502020306" pitchFamily="34" charset="0"/>
            </a:rPr>
            <a:t>Matlaging</a:t>
          </a:r>
        </a:p>
      </dsp:txBody>
      <dsp:txXfrm>
        <a:off x="5643155" y="2246560"/>
        <a:ext cx="2562524" cy="950696"/>
      </dsp:txXfrm>
    </dsp:sp>
    <dsp:sp modelId="{103BAE78-2E87-45F7-A557-2F967052D612}">
      <dsp:nvSpPr>
        <dsp:cNvPr id="0" name=""/>
        <dsp:cNvSpPr/>
      </dsp:nvSpPr>
      <dsp:spPr>
        <a:xfrm>
          <a:off x="8462040" y="480980"/>
          <a:ext cx="2562524" cy="1765579"/>
        </a:xfrm>
        <a:prstGeom prst="roundRect">
          <a:avLst/>
        </a:prstGeom>
        <a:blipFill>
          <a:blip xmlns:r="http://schemas.openxmlformats.org/officeDocument/2006/relationships" r:embed="rId4" cstate="hqprint">
            <a:extLst>
              <a:ext uri="{28A0092B-C50C-407E-A947-70E740481C1C}">
                <a14:useLocalDpi xmlns:a14="http://schemas.microsoft.com/office/drawing/2010/main" val="0"/>
              </a:ext>
            </a:extLst>
          </a:blip>
          <a:srcRect/>
          <a:stretch>
            <a:fillRect l="-2000" r="-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4851A9-F965-4548-A239-6FE71154BEC7}">
      <dsp:nvSpPr>
        <dsp:cNvPr id="0" name=""/>
        <dsp:cNvSpPr/>
      </dsp:nvSpPr>
      <dsp:spPr>
        <a:xfrm>
          <a:off x="8462040" y="2246560"/>
          <a:ext cx="2562524" cy="950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lvl="0" algn="ctr" defTabSz="1333500">
            <a:lnSpc>
              <a:spcPct val="90000"/>
            </a:lnSpc>
            <a:spcBef>
              <a:spcPct val="0"/>
            </a:spcBef>
            <a:spcAft>
              <a:spcPct val="35000"/>
            </a:spcAft>
          </a:pPr>
          <a:r>
            <a:rPr lang="nb-NO" sz="3000" u="sng" kern="1200" dirty="0">
              <a:latin typeface="Berlin Sans FB" panose="020E0602020502020306" pitchFamily="34" charset="0"/>
            </a:rPr>
            <a:t>Helseeffekter</a:t>
          </a:r>
        </a:p>
      </dsp:txBody>
      <dsp:txXfrm>
        <a:off x="8462040" y="2246560"/>
        <a:ext cx="2562524" cy="95069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9E39F-FA9F-4DF1-AEA7-B1AA6FEAC830}" type="datetimeFigureOut">
              <a:rPr lang="nb-NO" smtClean="0"/>
              <a:t>10.04.2019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134B9-A146-4453-A311-3A8430A19C8A}" type="slidenum">
              <a:rPr lang="nb-NO" smtClean="0"/>
              <a:t>‹#›</a:t>
            </a:fld>
            <a:endParaRPr lang="nb-NO"/>
          </a:p>
        </p:txBody>
      </p:sp>
    </p:spTree>
    <p:extLst>
      <p:ext uri="{BB962C8B-B14F-4D97-AF65-F5344CB8AC3E}">
        <p14:creationId xmlns:p14="http://schemas.microsoft.com/office/powerpoint/2010/main" val="172986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okkelhullsmerket.no/"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fairtrade.no/om-fairtrade/fairtrade-merket.html" TargetMode="External"/><Relationship Id="rId5" Type="http://schemas.openxmlformats.org/officeDocument/2006/relationships/hyperlink" Target="https://www.matmerk.no/no/nytnorge/hva-er-nyt-norge" TargetMode="External"/><Relationship Id="rId4" Type="http://schemas.openxmlformats.org/officeDocument/2006/relationships/hyperlink" Target="https://brodogkorn.no/"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l.facebook.com/l.php?u=http://www.tryggmat.net/tilberedning.html&amp;h=ATM7x7_djyMjTs3fJSGW69hiI5QGqcAjdEKSEOlpy6XkPjCL57MmL9FUbGEAJejcb_FydYz6Oli0Jag3aJq_7kTGMJWZ-2ojUrA7smKspC9ZtXdYfs5ObA"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Hei og velkommen til kostholdskurs for borteboende ungdom.</a:t>
            </a:r>
          </a:p>
          <a:p>
            <a:pPr marL="171450" indent="-171450">
              <a:buFont typeface="Arial" panose="020B0604020202020204" pitchFamily="34" charset="0"/>
              <a:buChar char="•"/>
            </a:pPr>
            <a:r>
              <a:rPr lang="nb-NO" dirty="0"/>
              <a:t>Dette kurset ble utviklet av tre ernæringsstudenter ved Universitetet i Agder i 2018.</a:t>
            </a:r>
          </a:p>
          <a:p>
            <a:pPr marL="171450" indent="-171450">
              <a:buFont typeface="Arial" panose="020B0604020202020204" pitchFamily="34" charset="0"/>
              <a:buChar char="•"/>
            </a:pPr>
            <a:r>
              <a:rPr lang="nb-NO" dirty="0"/>
              <a:t>Hvis dere har noen spørsmål er det bare å spørre underveis!</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1</a:t>
            </a:fld>
            <a:endParaRPr lang="nb-NO"/>
          </a:p>
        </p:txBody>
      </p:sp>
    </p:spTree>
    <p:extLst>
      <p:ext uri="{BB962C8B-B14F-4D97-AF65-F5344CB8AC3E}">
        <p14:creationId xmlns:p14="http://schemas.microsoft.com/office/powerpoint/2010/main" val="90211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0" i="0" kern="1200" dirty="0">
                <a:solidFill>
                  <a:schemeClr val="tx1"/>
                </a:solidFill>
                <a:effectLst/>
                <a:latin typeface="+mn-lt"/>
                <a:ea typeface="+mn-ea"/>
                <a:cs typeface="+mn-cs"/>
              </a:rPr>
              <a:t>Her ser dere en oversikt over de 12 kostrådene, i en forkortet versjon. Her er det mye tekst og informasjon å ta inn over seg, derfor skal vi ta for oss et og et kostråd og vise eksempler på hvordan man enkelt kan få dekket disse rådene gjennom en dag. Helsedirektoratets kostråd er til for å bidra til å legge et godt grunnlag for god helse og for å redusere risiko for sykdommer knyttet til kosthold og helse. Kostrådene baserer seg på forskning som er gjort over flere år og er av god kvalitet. Det er disse rådene vi bør forholde oss til, og vi bør være skeptiske til trenddietter og ting man leser på internett om kosthold – ofte er dette basert på enkeltmenneskers opplevelser av å følge en diett og har ofte kun fokus på vektreduksjon. Små endringer kan utgjøre store forskjell – også i kosthold.</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Tips til kursholder: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For å oppsummere kostrådene kan du lese råd nummer 1, som er et «sammendrag» av alle kostrådene.</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Tips til aktivisering:</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Rekk opp hånda de som har hørt om Helsedirektoratets kostråd?</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10</a:t>
            </a:fld>
            <a:endParaRPr lang="nb-NO"/>
          </a:p>
        </p:txBody>
      </p:sp>
    </p:spTree>
    <p:extLst>
      <p:ext uri="{BB962C8B-B14F-4D97-AF65-F5344CB8AC3E}">
        <p14:creationId xmlns:p14="http://schemas.microsoft.com/office/powerpoint/2010/main" val="3732094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Belgvekster som bønner og linser, frø, krydder og urter inngår ikke i fem om dagen, men har ofte et høyt innhold av næringsstoffer og hører med i et variert kosthold.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Spis gjerne en håndfull usaltede nøtter om dagen.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11</a:t>
            </a:fld>
            <a:endParaRPr lang="nb-NO"/>
          </a:p>
        </p:txBody>
      </p:sp>
    </p:spTree>
    <p:extLst>
      <p:ext uri="{BB962C8B-B14F-4D97-AF65-F5344CB8AC3E}">
        <p14:creationId xmlns:p14="http://schemas.microsoft.com/office/powerpoint/2010/main" val="202555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dirty="0"/>
              <a:t>Tips til aktivisering:</a:t>
            </a:r>
          </a:p>
          <a:p>
            <a:pPr marL="171450" indent="-171450">
              <a:buFont typeface="Arial" panose="020B0604020202020204" pitchFamily="34" charset="0"/>
              <a:buChar char="•"/>
            </a:pPr>
            <a:r>
              <a:rPr lang="nb-NO" dirty="0"/>
              <a:t>Er juice inkludert i fem om dagen? (Svar: ja)</a:t>
            </a:r>
          </a:p>
          <a:p>
            <a:pPr marL="171450" indent="-171450">
              <a:buFont typeface="Arial" panose="020B0604020202020204" pitchFamily="34" charset="0"/>
              <a:buChar char="•"/>
            </a:pPr>
            <a:r>
              <a:rPr lang="nb-NO" dirty="0"/>
              <a:t>Kan man drikke fem glass juice og dermed få dekket dagsbehovet for frukt og grønt? (Svar: nei, kun ett glass juice kan inngå som en av fem om dagen)</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12</a:t>
            </a:fld>
            <a:endParaRPr lang="nb-NO"/>
          </a:p>
        </p:txBody>
      </p:sp>
    </p:spTree>
    <p:extLst>
      <p:ext uri="{BB962C8B-B14F-4D97-AF65-F5344CB8AC3E}">
        <p14:creationId xmlns:p14="http://schemas.microsoft.com/office/powerpoint/2010/main" val="3410173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For mange nordmenn er grovt brød en selvfølgelig del av hverdagen. Det er bra fordi grove kornprodukter er sunnere enn fine kornprodukter.</a:t>
            </a:r>
            <a:endParaRPr lang="nb-NO" sz="1200" u="none"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Velg kornprodukter med høyt innhold av fiber og fullkorn, og lavt innhold av fett, sukker og salt.</a:t>
            </a: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 grove kornproduktene bør til sammen gi 70-90 gram sammalt mel eller fullkorn per dag. Dette tilsvarer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f.eks</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Fire brødskiver med en stor andel sammalt mel, for eksempel merket ekstra grovt i Brødskalaen.</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Én tallerken grov kornblanding og to skiver ekstra grovt brød.</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Én tallerken havregrøt og én porsjon fullkornspasta eller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fullkornsris</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To tallerkener havregrøt</a:t>
            </a: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Bruk Nøkkelhullet </a:t>
            </a: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(grønt symbol øverst til venstre)</a:t>
            </a:r>
            <a:r>
              <a:rPr lang="nb-NO"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og Brødskalaen (brunt symbol øverst til høyre)  </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(brodogkorn.no) som hjelpemidler når du skal handle brød og kornprodukter</a:t>
            </a: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 Vi skal snakke mer om merkeordninger senere. </a:t>
            </a:r>
          </a:p>
          <a:p>
            <a:pPr marL="0" indent="0">
              <a:buFont typeface="Arial" panose="020B0604020202020204" pitchFamily="34" charset="0"/>
              <a:buNone/>
            </a:pP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E134B9-A146-4453-A311-3A8430A19C8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03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Spis fisk til middag to til tre ganger i uken, bruk også gjerne fisk som pålegg</a:t>
            </a:r>
            <a:endParaRPr lang="nb-NO"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Fisk er en fantastisk råvare som kan brukes til mye. Eksperimenter med nye måter å tilberede og servere fisken på.</a:t>
            </a: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Velg gjerne fiskeprodukter merket med Nøkkelhullet.</a:t>
            </a:r>
            <a:endParaRPr lang="nb-NO" sz="1200" b="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E134B9-A146-4453-A311-3A8430A19C8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445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0"/>
              </a:spcAft>
              <a:buFont typeface="+mj-lt"/>
              <a:buNone/>
            </a:pPr>
            <a:r>
              <a:rPr lang="nb-NO" sz="1200" b="1" u="none" dirty="0">
                <a:effectLst/>
                <a:latin typeface="Times New Roman" panose="02020603050405020304" pitchFamily="18" charset="0"/>
                <a:ea typeface="Calibri" panose="020F0502020204030204" pitchFamily="34" charset="0"/>
                <a:cs typeface="Times New Roman" panose="02020603050405020304" pitchFamily="18" charset="0"/>
              </a:rPr>
              <a:t>Velg magert kjøtt og magre kjøttprodukter. Begrens mengden bearbeidet kjøtt og rødt kjøtt.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Det er lurt å tenke over hva slags kjøtt du velger, hvor mye og hvor ofte du spiser det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Rene råvarer er et bedre valg enn bearbeidet kjøtt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Begrens mengden av bearbeidede kjøttprodukter som er røkt, saltet eller konservert med nitrat eller nitritt, som for eksempel bacon eller spekepølse.</a:t>
            </a:r>
            <a:endParaRPr lang="nb-NO" sz="1200" b="0" i="0" kern="1200" dirty="0">
              <a:solidFill>
                <a:schemeClr val="tx1"/>
              </a:solidFill>
              <a:effectLst/>
              <a:latin typeface="+mn-lt"/>
              <a:ea typeface="+mn-ea"/>
              <a:cs typeface="+mn-cs"/>
            </a:endParaRP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Velg fortrinnsvis nøkkelhullsmerket kjøtt og kjøttprodukter</a:t>
            </a:r>
          </a:p>
          <a:p>
            <a:pPr marL="171450" lvl="0" indent="-171450">
              <a:lnSpc>
                <a:spcPct val="150000"/>
              </a:lnSpc>
              <a:spcAft>
                <a:spcPts val="0"/>
              </a:spcAft>
              <a:buFont typeface="Arial" panose="020B0604020202020204" pitchFamily="34" charset="0"/>
              <a:buChar char="•"/>
            </a:pP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50000"/>
              </a:lnSpc>
              <a:spcAft>
                <a:spcPts val="0"/>
              </a:spcAft>
              <a:buFont typeface="Arial" panose="020B0604020202020204" pitchFamily="34" charset="0"/>
              <a:buNone/>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Eksempler på sunnere kjøttvarianter:</a:t>
            </a: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Hvitt kjøtt: kylling og kalkun</a:t>
            </a: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Rent kjøtt: rene, hele kjøttstykker og fileter</a:t>
            </a: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Magre kjøttprodukter med lite salt: kokt skinke, kalkunskinke og kyllingkjøttdeig uten tilsatt salt</a:t>
            </a:r>
          </a:p>
          <a:p>
            <a:pPr marL="0" indent="0">
              <a:buFont typeface="Arial" panose="020B0604020202020204" pitchFamily="34" charset="0"/>
              <a:buNone/>
            </a:pPr>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E134B9-A146-4453-A311-3A8430A19C8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550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Helsedirektoratet anbefaler oss å spise mindre animalske matvarer og mer vegetabilske matvarer.</a:t>
            </a:r>
          </a:p>
          <a:p>
            <a:pPr marL="171450" indent="-171450">
              <a:buFont typeface="Arial" panose="020B0604020202020204" pitchFamily="34" charset="0"/>
              <a:buChar char="•"/>
            </a:pPr>
            <a:r>
              <a:rPr lang="nb-NO" dirty="0"/>
              <a:t>Du trenger ikke å bli vegetarianer, du kan bare kutte litt ned på mengden kjøtt du spiser.</a:t>
            </a:r>
          </a:p>
          <a:p>
            <a:pPr marL="171450" indent="-171450">
              <a:buFont typeface="Arial" panose="020B0604020202020204" pitchFamily="34" charset="0"/>
              <a:buChar char="•"/>
            </a:pPr>
            <a:r>
              <a:rPr lang="nb-NO" dirty="0"/>
              <a:t>Belgvekster som bønner, linser og kikerter er gode alternativer til kjøtt.</a:t>
            </a:r>
          </a:p>
          <a:p>
            <a:pPr marL="171450" indent="-171450">
              <a:buFont typeface="Arial" panose="020B0604020202020204" pitchFamily="34" charset="0"/>
              <a:buChar char="•"/>
            </a:pPr>
            <a:r>
              <a:rPr lang="nb-NO" dirty="0"/>
              <a:t>Belgvekster i tørr form er billigere, men disse må bløtlegges. Det enkleste er derfor å kjøpe hermetiske belgvekster i lake, disse må bare skylles og eventuelt varmebehandles.</a:t>
            </a:r>
          </a:p>
          <a:p>
            <a:pPr marL="171450" indent="-171450">
              <a:buFont typeface="Arial" panose="020B0604020202020204" pitchFamily="34" charset="0"/>
              <a:buChar char="•"/>
            </a:pPr>
            <a:r>
              <a:rPr lang="nb-NO" dirty="0"/>
              <a:t>Belgvekster passer ypperlig i supper, gryter, salater, taco, wok og </a:t>
            </a:r>
            <a:r>
              <a:rPr lang="nb-NO" dirty="0" err="1"/>
              <a:t>wraps</a:t>
            </a:r>
            <a:r>
              <a:rPr lang="nb-NO" dirty="0"/>
              <a:t>.</a:t>
            </a:r>
          </a:p>
          <a:p>
            <a:pPr marL="171450" indent="-171450">
              <a:buFont typeface="Arial" panose="020B0604020202020204" pitchFamily="34" charset="0"/>
              <a:buChar char="•"/>
            </a:pPr>
            <a:r>
              <a:rPr lang="nb-NO" dirty="0"/>
              <a:t>Et tips for å venne seg til å spise belgvekster er å starte med å erstatte halvparten av kjøttdeigen med for eksempel </a:t>
            </a:r>
            <a:r>
              <a:rPr lang="nb-NO" dirty="0" err="1"/>
              <a:t>kidneybønner</a:t>
            </a:r>
            <a:r>
              <a:rPr lang="nb-NO" dirty="0"/>
              <a:t>.</a:t>
            </a:r>
          </a:p>
          <a:p>
            <a:pPr marL="171450" indent="-171450">
              <a:buFont typeface="Arial" panose="020B0604020202020204" pitchFamily="34" charset="0"/>
              <a:buChar char="•"/>
            </a:pPr>
            <a:r>
              <a:rPr lang="nb-NO" dirty="0"/>
              <a:t>En måte å redusere kjøttforbruket på kan være å ha en dag i uka helt uten kjøtt (kjøttfri mandag/</a:t>
            </a:r>
            <a:r>
              <a:rPr lang="nb-NO" dirty="0" err="1"/>
              <a:t>meatfree</a:t>
            </a:r>
            <a:r>
              <a:rPr lang="nb-NO" dirty="0"/>
              <a:t> </a:t>
            </a:r>
            <a:r>
              <a:rPr lang="nb-NO" dirty="0" err="1"/>
              <a:t>Monday</a:t>
            </a:r>
            <a:r>
              <a:rPr lang="nb-NO" dirty="0"/>
              <a:t>).</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b="1" dirty="0"/>
              <a:t>Tips til aktivisering:</a:t>
            </a:r>
          </a:p>
          <a:p>
            <a:pPr marL="171450" indent="-171450">
              <a:buFont typeface="Arial" panose="020B0604020202020204" pitchFamily="34" charset="0"/>
              <a:buChar char="•"/>
            </a:pPr>
            <a:r>
              <a:rPr lang="nb-NO" dirty="0"/>
              <a:t>Har dere noen flere forslag til bruksområder for belgvekster?</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16</a:t>
            </a:fld>
            <a:endParaRPr lang="nb-NO"/>
          </a:p>
        </p:txBody>
      </p:sp>
    </p:spTree>
    <p:extLst>
      <p:ext uri="{BB962C8B-B14F-4D97-AF65-F5344CB8AC3E}">
        <p14:creationId xmlns:p14="http://schemas.microsoft.com/office/powerpoint/2010/main" val="3578153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17</a:t>
            </a:fld>
            <a:endParaRPr lang="nb-NO"/>
          </a:p>
        </p:txBody>
      </p:sp>
    </p:spTree>
    <p:extLst>
      <p:ext uri="{BB962C8B-B14F-4D97-AF65-F5344CB8AC3E}">
        <p14:creationId xmlns:p14="http://schemas.microsoft.com/office/powerpoint/2010/main" val="7061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Her er det omtrent samme mengde mat (400g/420g) og man ser en tydelig prisforskjell. </a:t>
            </a:r>
          </a:p>
          <a:p>
            <a:pPr marL="171450" indent="-171450">
              <a:buFont typeface="Arial" panose="020B0604020202020204" pitchFamily="34" charset="0"/>
              <a:buChar char="•"/>
            </a:pPr>
            <a:r>
              <a:rPr lang="nb-NO" dirty="0"/>
              <a:t>Å redusere kjøttforbruket gjør godt for lommeboka, og passer dermed perfekt for borteboende ungdom som skal leve på stipend!</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b="1" dirty="0"/>
              <a:t>Tips til aktivisering:</a:t>
            </a:r>
          </a:p>
          <a:p>
            <a:pPr marL="171450" indent="-171450">
              <a:buFont typeface="Arial" panose="020B0604020202020204" pitchFamily="34" charset="0"/>
              <a:buChar char="•"/>
            </a:pPr>
            <a:r>
              <a:rPr lang="nb-NO" dirty="0"/>
              <a:t>Rekk opp hånda de som pleier å spise belgvekster?</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18</a:t>
            </a:fld>
            <a:endParaRPr lang="nb-NO"/>
          </a:p>
        </p:txBody>
      </p:sp>
    </p:spTree>
    <p:extLst>
      <p:ext uri="{BB962C8B-B14F-4D97-AF65-F5344CB8AC3E}">
        <p14:creationId xmlns:p14="http://schemas.microsoft.com/office/powerpoint/2010/main" val="1066544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Melk og ost er en del av hverdagsmaten for mange. Det er bra. Husk at det er lurt å velge de magre meieriproduktene til hverdags.</a:t>
            </a:r>
          </a:p>
          <a:p>
            <a:pPr marL="171450" lvl="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Velg fortrinnsvis meieriprodukter merket med Nøkkelhullet.</a:t>
            </a: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E134B9-A146-4453-A311-3A8430A19C8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14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Kurset heter </a:t>
            </a:r>
            <a:r>
              <a:rPr lang="nb-NO" dirty="0" err="1"/>
              <a:t>Dig</a:t>
            </a:r>
            <a:r>
              <a:rPr lang="nb-NO" dirty="0"/>
              <a:t> In – som handler om bra, billig og digg mat for ungdom</a:t>
            </a:r>
            <a:r>
              <a:rPr lang="nb-NO" dirty="0" smtClean="0"/>
              <a:t>. </a:t>
            </a:r>
            <a:r>
              <a:rPr lang="nb-NO" sz="1200" kern="1200" dirty="0" smtClean="0">
                <a:solidFill>
                  <a:schemeClr val="tx1"/>
                </a:solidFill>
                <a:effectLst/>
                <a:latin typeface="+mn-lt"/>
                <a:ea typeface="+mn-ea"/>
                <a:cs typeface="+mn-cs"/>
              </a:rPr>
              <a:t>Ordene </a:t>
            </a:r>
            <a:r>
              <a:rPr lang="nb-NO" sz="1200" kern="1200" dirty="0" err="1" smtClean="0">
                <a:solidFill>
                  <a:schemeClr val="tx1"/>
                </a:solidFill>
                <a:effectLst/>
                <a:latin typeface="+mn-lt"/>
                <a:ea typeface="+mn-ea"/>
                <a:cs typeface="+mn-cs"/>
              </a:rPr>
              <a:t>Dig</a:t>
            </a:r>
            <a:r>
              <a:rPr lang="nb-NO" sz="1200" kern="1200" dirty="0" smtClean="0">
                <a:solidFill>
                  <a:schemeClr val="tx1"/>
                </a:solidFill>
                <a:effectLst/>
                <a:latin typeface="+mn-lt"/>
                <a:ea typeface="+mn-ea"/>
                <a:cs typeface="+mn-cs"/>
              </a:rPr>
              <a:t> In kommer fra engelsk og betyr «å innta mat». I flere engelsktalende land sier man typisk «</a:t>
            </a:r>
            <a:r>
              <a:rPr lang="nb-NO" sz="1200" kern="1200" dirty="0" err="1" smtClean="0">
                <a:solidFill>
                  <a:schemeClr val="tx1"/>
                </a:solidFill>
                <a:effectLst/>
                <a:latin typeface="+mn-lt"/>
                <a:ea typeface="+mn-ea"/>
                <a:cs typeface="+mn-cs"/>
              </a:rPr>
              <a:t>dig</a:t>
            </a:r>
            <a:r>
              <a:rPr lang="nb-NO" sz="1200" kern="1200" dirty="0" smtClean="0">
                <a:solidFill>
                  <a:schemeClr val="tx1"/>
                </a:solidFill>
                <a:effectLst/>
                <a:latin typeface="+mn-lt"/>
                <a:ea typeface="+mn-ea"/>
                <a:cs typeface="+mn-cs"/>
              </a:rPr>
              <a:t> in» når alle har satt seg til bordet. </a:t>
            </a:r>
            <a:endParaRPr lang="nb-NO" dirty="0"/>
          </a:p>
          <a:p>
            <a:pPr marL="171450" indent="-171450">
              <a:buFont typeface="Arial" panose="020B0604020202020204" pitchFamily="34" charset="0"/>
              <a:buChar char="•"/>
            </a:pPr>
            <a:r>
              <a:rPr lang="nb-NO" dirty="0"/>
              <a:t>Dette kurset skal gi dere en innføring i hvordan det er å bo for seg selv, og tips og triks dere kan bruke i deres nye hybelliv.</a:t>
            </a:r>
          </a:p>
          <a:p>
            <a:pPr marL="171450" indent="-171450">
              <a:buFont typeface="Arial" panose="020B0604020202020204" pitchFamily="34" charset="0"/>
              <a:buChar char="•"/>
            </a:pPr>
            <a:r>
              <a:rPr lang="nb-NO" dirty="0"/>
              <a:t>Dere skal få noen gode verktøy som vil hjelpe dere å finne sunn mat i butikken, behandle maten riktig hjemme, tilberede maten riktig på kjøkkenet og hvordan kose dere med maten – samtidig som dere sparer penger!</a:t>
            </a:r>
          </a:p>
          <a:p>
            <a:pPr marL="0" indent="0">
              <a:buFont typeface="Arial" panose="020B0604020202020204" pitchFamily="34" charset="0"/>
              <a:buNone/>
            </a:pPr>
            <a:endParaRPr lang="nb-NO" dirty="0"/>
          </a:p>
          <a:p>
            <a:pPr marL="171450" indent="-171450">
              <a:buFont typeface="Arial" panose="020B0604020202020204" pitchFamily="34" charset="0"/>
              <a:buChar char="•"/>
            </a:pPr>
            <a:r>
              <a:rPr lang="nb-NO" dirty="0"/>
              <a:t>Dette kurset har et </a:t>
            </a:r>
            <a:r>
              <a:rPr lang="nb-NO" b="1" dirty="0"/>
              <a:t>positivt</a:t>
            </a:r>
            <a:r>
              <a:rPr lang="nb-NO" dirty="0"/>
              <a:t> fokus på mat!</a:t>
            </a:r>
          </a:p>
          <a:p>
            <a:pPr marL="171450" indent="-171450">
              <a:buFont typeface="Arial" panose="020B0604020202020204" pitchFamily="34" charset="0"/>
              <a:buChar char="•"/>
            </a:pPr>
            <a:r>
              <a:rPr lang="nb-NO" dirty="0"/>
              <a:t>Vi kommer </a:t>
            </a:r>
            <a:r>
              <a:rPr lang="nb-NO" b="1" dirty="0"/>
              <a:t>ikke</a:t>
            </a:r>
            <a:r>
              <a:rPr lang="nb-NO" dirty="0"/>
              <a:t> til å snakke om dietter, trender, «supermat» eller slanketips.</a:t>
            </a:r>
          </a:p>
          <a:p>
            <a:pPr marL="171450" indent="-171450">
              <a:buFont typeface="Arial" panose="020B0604020202020204" pitchFamily="34" charset="0"/>
              <a:buChar char="•"/>
            </a:pPr>
            <a:r>
              <a:rPr lang="nb-NO" dirty="0"/>
              <a:t>Dette kurset handler om sunn og variert mat som kan kjøpes i vanlige butikker.</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2</a:t>
            </a:fld>
            <a:endParaRPr lang="nb-NO"/>
          </a:p>
        </p:txBody>
      </p:sp>
    </p:spTree>
    <p:extLst>
      <p:ext uri="{BB962C8B-B14F-4D97-AF65-F5344CB8AC3E}">
        <p14:creationId xmlns:p14="http://schemas.microsoft.com/office/powerpoint/2010/main" val="1817688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1200" b="1" i="0" kern="1200" dirty="0">
                <a:solidFill>
                  <a:schemeClr val="tx1"/>
                </a:solidFill>
                <a:effectLst/>
                <a:latin typeface="+mn-lt"/>
                <a:ea typeface="+mn-ea"/>
                <a:cs typeface="+mn-cs"/>
              </a:rPr>
              <a:t>Eksempler på spisefett med lite og mye mettet fett</a:t>
            </a:r>
          </a:p>
          <a:p>
            <a:pPr marL="171450" indent="-171450">
              <a:buFont typeface="Arial" panose="020B0604020202020204" pitchFamily="34" charset="0"/>
              <a:buChar char="•"/>
            </a:pPr>
            <a:r>
              <a:rPr lang="nb-NO" dirty="0"/>
              <a:t>Minst mettet fett: flytende margarin, plantemargarin, matoljer (rapsolje, solsikkeolje, olivenolje)</a:t>
            </a:r>
          </a:p>
          <a:p>
            <a:pPr marL="171450" indent="-171450">
              <a:buFont typeface="Arial" panose="020B0604020202020204" pitchFamily="34" charset="0"/>
              <a:buChar char="•"/>
            </a:pPr>
            <a:r>
              <a:rPr lang="nb-NO" dirty="0"/>
              <a:t>Middels: smørblandinger (Bremykt) og hard margarin (Melange)</a:t>
            </a:r>
          </a:p>
          <a:p>
            <a:pPr marL="171450" indent="-171450">
              <a:buFont typeface="Arial" panose="020B0604020202020204" pitchFamily="34" charset="0"/>
              <a:buChar char="•"/>
            </a:pPr>
            <a:r>
              <a:rPr lang="nb-NO" dirty="0"/>
              <a:t>Mest mettet fett: smør, kokosfett, kokosolje, palmeolje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E134B9-A146-4453-A311-3A8430A19C8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78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Vi spiser ca. 10 gram salt daglig. </a:t>
            </a:r>
          </a:p>
          <a:p>
            <a:pPr marL="171450" indent="-171450">
              <a:buFont typeface="Arial" panose="020B0604020202020204" pitchFamily="34" charset="0"/>
              <a:buChar char="•"/>
            </a:pPr>
            <a:r>
              <a:rPr lang="nb-NO" dirty="0"/>
              <a:t>Halvparten er nok. </a:t>
            </a:r>
          </a:p>
          <a:p>
            <a:pPr marL="171450" indent="-171450">
              <a:buFont typeface="Arial" panose="020B0604020202020204" pitchFamily="34" charset="0"/>
              <a:buChar char="•"/>
            </a:pPr>
            <a:r>
              <a:rPr lang="nb-NO" dirty="0"/>
              <a:t>10 gram salt er ca. en toppet teskje salt.</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21</a:t>
            </a:fld>
            <a:endParaRPr lang="nb-NO"/>
          </a:p>
        </p:txBody>
      </p:sp>
    </p:spTree>
    <p:extLst>
      <p:ext uri="{BB962C8B-B14F-4D97-AF65-F5344CB8AC3E}">
        <p14:creationId xmlns:p14="http://schemas.microsoft.com/office/powerpoint/2010/main" val="3293211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Står det «Salt &lt;0,3g/100g» eller «Na &lt;0,12g/100g» i næringsdeklarasjonen er dette produkter med lite/anbefalt saltmengde </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22</a:t>
            </a:fld>
            <a:endParaRPr lang="nb-NO"/>
          </a:p>
        </p:txBody>
      </p:sp>
    </p:spTree>
    <p:extLst>
      <p:ext uri="{BB962C8B-B14F-4D97-AF65-F5344CB8AC3E}">
        <p14:creationId xmlns:p14="http://schemas.microsoft.com/office/powerpoint/2010/main" val="2951176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Står det «&lt;10g/100g» for sukkerarter/tilsatt sukker i næringsdeklarasjonen er dette produkter med lite sukker</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23</a:t>
            </a:fld>
            <a:endParaRPr lang="nb-NO"/>
          </a:p>
        </p:txBody>
      </p:sp>
    </p:spTree>
    <p:extLst>
      <p:ext uri="{BB962C8B-B14F-4D97-AF65-F5344CB8AC3E}">
        <p14:creationId xmlns:p14="http://schemas.microsoft.com/office/powerpoint/2010/main" val="2869793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0"/>
              </a:spcAft>
              <a:buFont typeface="Arial" panose="020B0604020202020204" pitchFamily="34" charset="0"/>
              <a:buNone/>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Vann er nødvendig for å opprettholde normale kroppsfunksjoner.</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24</a:t>
            </a:fld>
            <a:endParaRPr lang="nb-NO"/>
          </a:p>
        </p:txBody>
      </p:sp>
    </p:spTree>
    <p:extLst>
      <p:ext uri="{BB962C8B-B14F-4D97-AF65-F5344CB8AC3E}">
        <p14:creationId xmlns:p14="http://schemas.microsoft.com/office/powerpoint/2010/main" val="4168267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dere kursets fire tema. Vi starter med temaet «butikken» hvor vi går gjennom tips og triks det er lurt å kunne for å gjøre sunne og billige valg i butikken. Senere skal vi snakke om hva som er viktig å tenke på når maten er kommet «hjem», hva som er viktig under «matlaging» og hvilke «effekter maten har på helsen».</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25</a:t>
            </a:fld>
            <a:endParaRPr lang="nb-NO"/>
          </a:p>
        </p:txBody>
      </p:sp>
    </p:spTree>
    <p:extLst>
      <p:ext uri="{BB962C8B-B14F-4D97-AF65-F5344CB8AC3E}">
        <p14:creationId xmlns:p14="http://schemas.microsoft.com/office/powerpoint/2010/main" val="852589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Dette er de temaene vi skal snakke om som omhandler butikken.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26</a:t>
            </a:fld>
            <a:endParaRPr lang="nb-NO"/>
          </a:p>
        </p:txBody>
      </p:sp>
    </p:spTree>
    <p:extLst>
      <p:ext uri="{BB962C8B-B14F-4D97-AF65-F5344CB8AC3E}">
        <p14:creationId xmlns:p14="http://schemas.microsoft.com/office/powerpoint/2010/main" val="769744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lvl="0" indent="-228600">
              <a:buFont typeface="+mj-lt"/>
              <a:buAutoNum type="arabicPeriod"/>
            </a:pPr>
            <a:r>
              <a:rPr lang="nb-NO" sz="1200" kern="1200" dirty="0">
                <a:solidFill>
                  <a:schemeClr val="tx1"/>
                </a:solidFill>
                <a:effectLst/>
                <a:latin typeface="+mn-lt"/>
                <a:ea typeface="+mn-ea"/>
                <a:cs typeface="+mn-cs"/>
              </a:rPr>
              <a:t>Mitt aller beste tips er å planlegge handleturen! Se gjennom kjøleskapet, fryseren og tørrvareskapet, og finn ut hvilke matvarer du har fra før av.</a:t>
            </a:r>
          </a:p>
          <a:p>
            <a:pPr marL="228600" lvl="0" indent="-228600">
              <a:buFont typeface="+mj-lt"/>
              <a:buAutoNum type="arabicPeriod"/>
            </a:pPr>
            <a:r>
              <a:rPr lang="nb-NO" sz="1200" kern="1200" dirty="0">
                <a:solidFill>
                  <a:schemeClr val="tx1"/>
                </a:solidFill>
                <a:effectLst/>
                <a:latin typeface="+mn-lt"/>
                <a:ea typeface="+mn-ea"/>
                <a:cs typeface="+mn-cs"/>
              </a:rPr>
              <a:t>Kan du lage noen middager av det du har tilgjengelig? Kylling i kjøleskapet, grønnsaker i fryseren og ris i tørrvareskapet, og vips – så har du en middag uten å måtte gå på butikken. Ha et godt system i skuffer og skap, da blir det lettere å finne det du trenger.</a:t>
            </a:r>
          </a:p>
          <a:p>
            <a:pPr marL="228600" lvl="0" indent="-228600">
              <a:buFont typeface="+mj-lt"/>
              <a:buAutoNum type="arabicPeriod"/>
            </a:pPr>
            <a:r>
              <a:rPr lang="nb-NO" sz="1200" kern="1200" dirty="0">
                <a:solidFill>
                  <a:schemeClr val="tx1"/>
                </a:solidFill>
                <a:effectLst/>
                <a:latin typeface="+mn-lt"/>
                <a:ea typeface="+mn-ea"/>
                <a:cs typeface="+mn-cs"/>
              </a:rPr>
              <a:t>Det er lurt å ha oversikt over hvilke matvarer som går først ut på dato, slik at man får brukt denne maten først og dermed unngår at noe havner bakerst i kjøleskapet og blir uspiselig.</a:t>
            </a:r>
          </a:p>
          <a:p>
            <a:pPr marL="228600" lvl="0" indent="-228600">
              <a:buFont typeface="+mj-lt"/>
              <a:buAutoNum type="arabicPeriod"/>
            </a:pPr>
            <a:r>
              <a:rPr lang="nb-NO" sz="1200" kern="1200" dirty="0">
                <a:solidFill>
                  <a:schemeClr val="tx1"/>
                </a:solidFill>
                <a:effectLst/>
                <a:latin typeface="+mn-lt"/>
                <a:ea typeface="+mn-ea"/>
                <a:cs typeface="+mn-cs"/>
              </a:rPr>
              <a:t>De aller fleste har sikkert hørt rådet om å «ikke handle mat på tom mage», og det er et veldig godt råd. Hvis man går sulten i butikken ender man ofte opp med en helt annen handlekurv enn det som egentlig var planen. Da er det fort gjort å ty til små «lommetyver» som en sjokolade eller brus på vei hjem. Slike små «lommetyver» koster ikke mye der og da, men over lang tid vil unødvendige spontankjøp koste en del penger. Spis deg derfor mett før du går i butikken!</a:t>
            </a:r>
          </a:p>
          <a:p>
            <a:pPr marL="228600" lvl="0" indent="-228600">
              <a:buFont typeface="+mj-lt"/>
              <a:buAutoNum type="arabicPeriod"/>
            </a:pPr>
            <a:r>
              <a:rPr lang="nb-NO" sz="1200" kern="1200" dirty="0">
                <a:solidFill>
                  <a:schemeClr val="tx1"/>
                </a:solidFill>
                <a:effectLst/>
                <a:latin typeface="+mn-lt"/>
                <a:ea typeface="+mn-ea"/>
                <a:cs typeface="+mn-cs"/>
              </a:rPr>
              <a:t>Å lage en handleliste er kjempesmart! Da får du oversikt over hva du trenger og hvor mye du trenger av hver ting. Et tips er å skrive matvarene i den rekkefølgen de ligger i butikken, på den måten slipper du å gå fram og tilbake, og dermed sparer du tid.</a:t>
            </a:r>
          </a:p>
          <a:p>
            <a:pPr marL="228600" lvl="0" indent="-228600">
              <a:buFont typeface="+mj-lt"/>
              <a:buAutoNum type="arabicPeriod"/>
            </a:pPr>
            <a:r>
              <a:rPr lang="nb-NO" sz="1200" kern="1200" dirty="0">
                <a:solidFill>
                  <a:schemeClr val="tx1"/>
                </a:solidFill>
                <a:effectLst/>
                <a:latin typeface="+mn-lt"/>
                <a:ea typeface="+mn-ea"/>
                <a:cs typeface="+mn-cs"/>
              </a:rPr>
              <a:t>Ved å bruke litt tid på å planlegge handleturen, vil du spare mye tid i butikken.  Etterhvert som planleggingen har blitt en vane vil det ikke lengre ta så lang tid. </a:t>
            </a:r>
          </a:p>
          <a:p>
            <a:pPr marL="228600" lvl="0" indent="-228600">
              <a:buFont typeface="+mj-lt"/>
              <a:buAutoNum type="arabicPeriod"/>
            </a:pPr>
            <a:r>
              <a:rPr lang="nb-NO" sz="1200" kern="1200" dirty="0">
                <a:solidFill>
                  <a:schemeClr val="tx1"/>
                </a:solidFill>
                <a:effectLst/>
                <a:latin typeface="+mn-lt"/>
                <a:ea typeface="+mn-ea"/>
                <a:cs typeface="+mn-cs"/>
              </a:rPr>
              <a:t>Ta gjerne med sekk eller handlenett for å redusere plastforbruket.</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Tips til aktivisering:</a:t>
            </a: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Rekk opp hånda de som pleier å skrive handleliste.</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Rekk opp hånda de som bruker sekk eller handlenett i butikken.</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27</a:t>
            </a:fld>
            <a:endParaRPr lang="nb-NO"/>
          </a:p>
        </p:txBody>
      </p:sp>
    </p:spTree>
    <p:extLst>
      <p:ext uri="{BB962C8B-B14F-4D97-AF65-F5344CB8AC3E}">
        <p14:creationId xmlns:p14="http://schemas.microsoft.com/office/powerpoint/2010/main" val="4092358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mj-lt"/>
              <a:buNone/>
            </a:pPr>
            <a:r>
              <a:rPr lang="nb-NO" dirty="0"/>
              <a:t>Når man går i butikken for å kjøpe mat, legger man kanskje merke til at det står enormt mye tekst og informasjon på produktene, og for en vanlig forbruker kan dette være vanskelig å sette seg inn i. Jeg skal derfor lære dere noen enkle tips til hva dere bør se etter når dere skal handle mat.</a:t>
            </a:r>
          </a:p>
          <a:p>
            <a:pPr marL="228600" indent="-228600">
              <a:buFont typeface="+mj-lt"/>
              <a:buAutoNum type="arabicPeriod"/>
            </a:pPr>
            <a:endParaRPr lang="nb-NO" dirty="0"/>
          </a:p>
          <a:p>
            <a:pPr marL="0" indent="0">
              <a:buFont typeface="+mj-lt"/>
              <a:buNone/>
            </a:pPr>
            <a:r>
              <a:rPr lang="nb-NO" b="1" dirty="0"/>
              <a:t>1. Ingrediensliste (punkt nummer 1 på bildet)</a:t>
            </a:r>
          </a:p>
          <a:p>
            <a:pPr marL="0" indent="0">
              <a:buFont typeface="+mj-lt"/>
              <a:buNone/>
            </a:pPr>
            <a:r>
              <a:rPr lang="nb-NO" dirty="0"/>
              <a:t>Ingredienslisten på matvaren er lovpålagt og er et godt hjelpemiddel hvis du vil vite hva produktet inneholder. For eksempel i en pakke med pølser, slik som her, vil det være interessant å se hvor mye kjøtt det faktisk er i produktet, i og med at det er et kjøttprodukt. Her ser vi at kjøtt står oppført først på ingredienslisten, og det betyr at dette er den ingrediensen det fins mest av i produktet. Her er det i tillegg oppgitt mengeangivelse i prosent. Alle ingrediensene angis i synkende rekkefølge. Så hvis du for eksempel skal kjøpe et jordbærsyltetøy er det nyttig å se på ingredienslisten om hovedingrediensen faktisk er jordbær, eller om det er sukker. </a:t>
            </a:r>
          </a:p>
          <a:p>
            <a:pPr marL="228600" indent="-228600">
              <a:buFont typeface="+mj-lt"/>
              <a:buAutoNum type="arabicPeriod"/>
            </a:pPr>
            <a:endParaRPr lang="nb-NO" dirty="0"/>
          </a:p>
          <a:p>
            <a:pPr marL="0" indent="0">
              <a:buFont typeface="+mj-lt"/>
              <a:buNone/>
            </a:pPr>
            <a:r>
              <a:rPr lang="nb-NO" b="1" dirty="0"/>
              <a:t>Tips til aktivisering:</a:t>
            </a:r>
          </a:p>
          <a:p>
            <a:pPr marL="228600" indent="-228600">
              <a:buFont typeface="Arial" panose="020B0604020202020204" pitchFamily="34" charset="0"/>
              <a:buChar char="•"/>
            </a:pPr>
            <a:r>
              <a:rPr lang="nb-NO" dirty="0"/>
              <a:t>Rekk opp hånda de som ikke visste at ingrediensene står oppført i synkende rekkefølge?</a:t>
            </a:r>
          </a:p>
          <a:p>
            <a:pPr marL="228600" indent="-228600">
              <a:buFont typeface="Arial" panose="020B0604020202020204" pitchFamily="34" charset="0"/>
              <a:buChar char="•"/>
            </a:pPr>
            <a:r>
              <a:rPr lang="nb-NO" dirty="0"/>
              <a:t>Har noen oppdaget noen rare ingredienser i et produkt?</a:t>
            </a:r>
          </a:p>
          <a:p>
            <a:pPr marL="0" indent="0">
              <a:buFont typeface="Arial" panose="020B0604020202020204" pitchFamily="34" charset="0"/>
              <a:buNone/>
            </a:pPr>
            <a:endParaRPr lang="nb-NO" dirty="0"/>
          </a:p>
          <a:p>
            <a:pPr marL="0" indent="0">
              <a:buFont typeface="Arial" panose="020B0604020202020204" pitchFamily="34" charset="0"/>
              <a:buNone/>
            </a:pPr>
            <a:r>
              <a:rPr lang="nb-NO" b="1" dirty="0"/>
              <a:t>Visste dere at?</a:t>
            </a:r>
          </a:p>
          <a:p>
            <a:pPr marL="228600" indent="-228600">
              <a:buFont typeface="Arial" panose="020B0604020202020204" pitchFamily="34" charset="0"/>
              <a:buChar char="•"/>
            </a:pPr>
            <a:r>
              <a:rPr lang="nb-NO" dirty="0"/>
              <a:t>Det ikke er krabbe i «</a:t>
            </a:r>
            <a:r>
              <a:rPr lang="nb-NO" dirty="0" err="1"/>
              <a:t>crabsticks</a:t>
            </a:r>
            <a:r>
              <a:rPr lang="nb-NO" dirty="0"/>
              <a:t>», det er laget av torsk og er tilsatt krabbeekstrakt?</a:t>
            </a:r>
          </a:p>
          <a:p>
            <a:pPr marL="228600" indent="-228600">
              <a:buFont typeface="Arial" panose="020B0604020202020204" pitchFamily="34" charset="0"/>
              <a:buChar char="•"/>
            </a:pPr>
            <a:r>
              <a:rPr lang="nb-NO" dirty="0"/>
              <a:t>Det er nesten 50 % sukker i noen typer syltetøy?</a:t>
            </a:r>
          </a:p>
          <a:p>
            <a:pPr marL="228600" indent="-228600">
              <a:buFont typeface="Arial" panose="020B0604020202020204" pitchFamily="34" charset="0"/>
              <a:buChar char="•"/>
            </a:pPr>
            <a:r>
              <a:rPr lang="nb-NO" dirty="0"/>
              <a:t>Det ikke er vanilje i vaniljesaus, bare vaniljeekstrakt?</a:t>
            </a:r>
          </a:p>
          <a:p>
            <a:pPr marL="228600" indent="-228600">
              <a:buFont typeface="Arial" panose="020B0604020202020204" pitchFamily="34" charset="0"/>
              <a:buChar char="•"/>
            </a:pPr>
            <a:r>
              <a:rPr lang="nb-NO" dirty="0"/>
              <a:t>Noen fiskegratenger inneholder under 30 % fisk?</a:t>
            </a:r>
          </a:p>
          <a:p>
            <a:pPr marL="0" indent="0">
              <a:buFont typeface="Arial" panose="020B0604020202020204" pitchFamily="34" charset="0"/>
              <a:buNone/>
            </a:pPr>
            <a:endParaRPr lang="nb-NO" dirty="0"/>
          </a:p>
          <a:p>
            <a:pPr marL="0" indent="0">
              <a:buFont typeface="Arial" panose="020B0604020202020204" pitchFamily="34" charset="0"/>
              <a:buNone/>
            </a:pPr>
            <a:r>
              <a:rPr lang="nb-NO" b="1" dirty="0"/>
              <a:t>2. Stoffer som kan fremkalle allergi eller intoleranse (punkt nummer 3 på bildet)</a:t>
            </a:r>
          </a:p>
          <a:p>
            <a:pPr marL="0" indent="0">
              <a:buFont typeface="+mj-lt"/>
              <a:buNone/>
            </a:pPr>
            <a:r>
              <a:rPr lang="nb-NO" dirty="0"/>
              <a:t>Alle allergener (stoffer som man kan være allergiske mot) skal alltid fremheves med fet eller kursiv skrift, for at du raskt skal kunne se om produktet inneholder noen av disse stoffene. Dette er selvfølgelig viktig hvis du har allergier og intoleranser selv, men også hvis du skal lage mat til noen andre med allergier eller intoleranser.</a:t>
            </a:r>
          </a:p>
          <a:p>
            <a:pPr marL="228600" indent="-228600">
              <a:buFont typeface="+mj-lt"/>
              <a:buAutoNum type="arabicPeriod"/>
            </a:pPr>
            <a:endParaRPr lang="nb-NO" dirty="0"/>
          </a:p>
          <a:p>
            <a:pPr marL="0" indent="0">
              <a:buFont typeface="+mj-lt"/>
              <a:buNone/>
            </a:pPr>
            <a:r>
              <a:rPr lang="nb-NO" b="1" dirty="0"/>
              <a:t>3. Oppbevaring og anvendelse (punkt nummer 7 og 10 på bildet)</a:t>
            </a:r>
          </a:p>
          <a:p>
            <a:pPr marL="0" indent="0">
              <a:buFont typeface="+mj-lt"/>
              <a:buNone/>
            </a:pPr>
            <a:r>
              <a:rPr lang="nb-NO" dirty="0"/>
              <a:t>Oppbevaringsmetoden for dette produktet er «kjølevare 0 – 4 grader». En tommelfingerregel er at man skal oppbevare produktet på samme måte som man fant det i butikken, så fremt emballasjen ikke er brutt – da gjelder ofte andre oppbevaringsmetoder. Angående anvendelse av produktet, så står det her at pølsene «må gjennomvarmes før servering».</a:t>
            </a:r>
          </a:p>
          <a:p>
            <a:pPr marL="0" indent="0">
              <a:buFont typeface="+mj-lt"/>
              <a:buNone/>
            </a:pPr>
            <a:endParaRPr lang="nb-NO" dirty="0"/>
          </a:p>
          <a:p>
            <a:pPr marL="0" indent="0">
              <a:buFont typeface="+mj-lt"/>
              <a:buNone/>
            </a:pPr>
            <a:r>
              <a:rPr lang="nb-NO" b="1" dirty="0"/>
              <a:t>4. Næringsdeklarasjon (punkt nummer 12 på bildet)</a:t>
            </a:r>
          </a:p>
          <a:p>
            <a:pPr marL="0" indent="0">
              <a:buFont typeface="+mj-lt"/>
              <a:buNone/>
            </a:pPr>
            <a:r>
              <a:rPr lang="nb-NO" dirty="0"/>
              <a:t>Denne oversikten oppleves kanskje som rotete og uforståelig for mange, men den kan være grei å bruke hvis man sammenligner to produkter eller er interessert i et høyt eller lavt innhold av et spesielt næringsstoff. I næringsdeklarasjonen oppgis mengde fett, protein og karbohydrat (og andre relevante næringsstoffer) per 100 gram eller per 100 ml av produktet. Så hvis produktet har en vekt på 500 gram, og du er interessert i det totale fettinnholdet i produktet, må du gange andelen fett i næringsdeklarasjonen med fem. Der det står «hvorav sukkerarter» er det totale innholdet av sukker (både naturlig og tilsatt). For å finne innholdet av tilsatt sukker må man ofte se i innholdsfortegnelsen, men det er ikke alltid det står oppført i prosent. </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28</a:t>
            </a:fld>
            <a:endParaRPr lang="nb-NO"/>
          </a:p>
        </p:txBody>
      </p:sp>
    </p:spTree>
    <p:extLst>
      <p:ext uri="{BB962C8B-B14F-4D97-AF65-F5344CB8AC3E}">
        <p14:creationId xmlns:p14="http://schemas.microsoft.com/office/powerpoint/2010/main" val="1817856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0"/>
              </a:spcAft>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Når </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 går i butikken er det noen merkeordninger man bør se etter, for eksempel Nøkkelhullet, Brødskalaen, Nyt Norge og Fairtrade. Det som er bra med disse merkeordningene er at de vises som symboler – og ikke tekst. Dermed ser man fort om matvaren har de ønskede spesifikasjonene, helt uten å måtte lese på ingredienslista eller næringsdeklarasjonen.</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nb-NO"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Nøkkelhullet (</a:t>
            </a:r>
            <a:r>
              <a:rPr lang="nb-NO" sz="12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http://www.nokkelhullsmerket.no</a:t>
            </a:r>
            <a:r>
              <a:rPr lang="nb-NO"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Nøkkelhullet er en merkeordning som skal gjøre det raskt og enkelt å finne sunnere mat i butikken</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Nøkkelhullet er en offentlig merkeordning som styres av Mattilsynet og Helsedirektoratet</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Nøkkelhullet er frivillig og gratis ordning, så matprodusenten velger selv om de vil bruke merket, så fremt de følger reglene for å kunne få nøkkelhullet</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Nøkkelhullet sammenligner matvarer i samme </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kategori</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som betyr at en melk vil aldri bli sammenlignet med et brød, men en helmelk vil sammenlignes med ekstra lett melk</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Matvarer som brus, godteri, kaker og kjeks kan ikke få nøkkelhullsmerket.</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Mat og drikke som inneholder søtstoffer, for eksempel noen typer yoghurt, kan heller ikke merkes med nøkkelhullet</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For noen år tilbake fikk en Grandiosa nøkkelhullsmerket, og mange rynket på nesen av dette. Nøkkelhullsmerket viste at akkurat denne pizzaen var et sunnere alternativ i kategorien «frossenpizza» fordi den inneholdt mer fullkorn og fiber (grov pizzabunn), mindre salt og mer grønnsaker.</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å bytte til nøkkelhullsprodukter er en effektiv måte å komme nærmere et kosthold i tråd med kostrådene</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For at en matvare skal få nøkkelhullet må den innfri noen kriterier:</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mindre fett</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sunnere fett</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mindre salt</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mindre sukker eller</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mer kostfiber</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Brødskalaen (</a:t>
            </a:r>
            <a:r>
              <a:rPr lang="nb-NO" sz="12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https://brodogkorn.no/</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kan være vanskelig å avgjøre hvor grovt et brød er bare ved å se på fargen</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Brødskalaen viser hvor mange prosent av brødet som er fullkorn (hele korn, sammalt mel og kli)</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På emballasjen finner du brødskalasymbol (kakediagram), samt grovhetsgrad i prosent</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Brødskalaen er delt inn i fire kategorier:</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Fint brød: 0-25 % sammalt mel eller hele korn</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Halvgrovt brød: 26-50 % sammalt mel eller hele korn</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Grovt brød: 51-75 % sammalt mel eller hele korn</a:t>
            </a:r>
          </a:p>
          <a:p>
            <a:pPr marL="742950" lvl="1" indent="-285750">
              <a:lnSpc>
                <a:spcPct val="150000"/>
              </a:lnSpc>
              <a:spcAft>
                <a:spcPts val="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Ekstra grovt brød: 76-100 % sammalt mel eller hele korn</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kan være lurt å se både på hvor mange «kakestykker» i kakediagrammet som er markert, men også på prosentandelen</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 er anbefalt å velge ekstra grovt brød</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Nyt Norge (</a:t>
            </a:r>
            <a:r>
              <a:rPr lang="nb-NO" sz="12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https://www.matmerk.no/no/nytnorge/hva-er-nyt-norge</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Målet for NYT NORGE er å gjøre det enkelt for deg som forbruker å velge norsk mat i butikken. Det stilles tre krav til at en matvare kan få NYT NORGE-merket:</a:t>
            </a:r>
          </a:p>
          <a:p>
            <a:pPr marL="342900" lvl="0" indent="-3429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NYT NORGE-merket garanterer bruk av </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norske råvarer</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Kjøtt, egg og melk er alltid fra Norge. For sammensatte produkter, som f.eks. brød, er det tillatt med inntil 25 % ikke-norske ingredienser, eksempelvis salt, ris og sukker som vi ikke produserer her til lands.</a:t>
            </a:r>
          </a:p>
          <a:p>
            <a:pPr marL="342900" lvl="0" indent="-3429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NYT NORGE stiller krav til at matproduktene i sin helhet er produsert av virksomheter som er </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lokalisert i Norge.</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Når du velger et produkt merket med NYT NORGE, er du sikret at råvaren kommer fra et gårdsbruk der hensynet til dyr, mennesker og miljø er ivaretatt etter bestemte standarder og at dette kan dokumenteres. Altså at bonden følger </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Kvalitetssystemet</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i landbruket (KSL)</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Fairtrade (</a:t>
            </a:r>
            <a:r>
              <a:rPr lang="en-US" sz="12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http://www.fairtrade.no/om-fairtrade/fairtrade-merket.html</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nb-NO"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Fairtrade-merket er en merkeordning og en forbrukerveiledning for å vise at råvareproduserende bønder og arbeidere har fått bedre handelsbetingelser og at råvarene er dyrket etter standarder for trygge arbeidsforhold og bærekraftig jordbruk.</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Fairtrade-merket er den mest kjente merkeordningen for sosial og bærekraftig utvikling og har høy kjennskap og tillit hos forbrukere verden over.</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Produkter innen en rekke kategorier, som mat og drikke, bomull og tekstil, blomster og til og med gull merkes med Fairtrade-merket.</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Fairtrade-merket følger som hovedregel en råvare gjennom hele verdikjeden.</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For de fleste Fairtrade-produkter er det krav om full sporbarhet, det vil si at råvarene som kommer fra Fairtrade-sertifiserte kooperativer/plantasjer hele veien holdes adskilt fra ikke-sertifiserte råvarer. Unntaket er kakao, sukker, te og juice.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29</a:t>
            </a:fld>
            <a:endParaRPr lang="nb-NO"/>
          </a:p>
        </p:txBody>
      </p:sp>
    </p:spTree>
    <p:extLst>
      <p:ext uri="{BB962C8B-B14F-4D97-AF65-F5344CB8AC3E}">
        <p14:creationId xmlns:p14="http://schemas.microsoft.com/office/powerpoint/2010/main" val="292269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 deltakerne få bli litt kjent med deg som er kursholder! </a:t>
            </a:r>
          </a:p>
          <a:p>
            <a:pPr marL="171450" indent="-171450">
              <a:buFont typeface="Arial" panose="020B0604020202020204" pitchFamily="34" charset="0"/>
              <a:buChar char="•"/>
            </a:pPr>
            <a:r>
              <a:rPr lang="nb-NO" dirty="0"/>
              <a:t>Fortell kort om </a:t>
            </a:r>
            <a:r>
              <a:rPr lang="nb-NO"/>
              <a:t>deg </a:t>
            </a:r>
            <a:r>
              <a:rPr lang="nb-NO" smtClean="0"/>
              <a:t>selv - </a:t>
            </a:r>
            <a:r>
              <a:rPr lang="nb-NO" sz="1200" kern="1200" smtClean="0">
                <a:solidFill>
                  <a:schemeClr val="tx1"/>
                </a:solidFill>
                <a:effectLst/>
                <a:latin typeface="+mn-lt"/>
                <a:ea typeface="+mn-ea"/>
                <a:cs typeface="+mn-cs"/>
              </a:rPr>
              <a:t>hvilke sanitetsforening kommer du fra/representerer du. </a:t>
            </a:r>
            <a:endParaRPr lang="nb-NO" dirty="0"/>
          </a:p>
          <a:p>
            <a:pPr marL="171450" indent="-171450">
              <a:buFont typeface="Arial" panose="020B0604020202020204" pitchFamily="34" charset="0"/>
              <a:buChar char="•"/>
            </a:pPr>
            <a:r>
              <a:rPr lang="nb-NO" dirty="0"/>
              <a:t>Fortell hvorfor du liker å holde </a:t>
            </a:r>
            <a:r>
              <a:rPr lang="nb-NO" dirty="0" err="1"/>
              <a:t>Dig</a:t>
            </a:r>
            <a:r>
              <a:rPr lang="nb-NO" dirty="0"/>
              <a:t> In kurs</a:t>
            </a:r>
          </a:p>
          <a:p>
            <a:pPr marL="171450" indent="-171450">
              <a:buFont typeface="Arial" panose="020B0604020202020204" pitchFamily="34" charset="0"/>
              <a:buChar char="•"/>
            </a:pPr>
            <a:r>
              <a:rPr lang="nb-NO" dirty="0"/>
              <a:t>Fortell gjerne om du er glad i å lage mat selv, eller fortell om noe du synes er vanskelig med matlaging.</a:t>
            </a:r>
          </a:p>
          <a:p>
            <a:pPr marL="171450" indent="-171450">
              <a:buFont typeface="Arial" panose="020B0604020202020204" pitchFamily="34" charset="0"/>
              <a:buChar char="•"/>
            </a:pPr>
            <a:r>
              <a:rPr lang="nb-NO" dirty="0"/>
              <a:t>Har du en morsom historie om når du selv flyttet for deg selv?</a:t>
            </a:r>
          </a:p>
          <a:p>
            <a:pPr marL="171450" indent="-171450">
              <a:buFont typeface="Arial" panose="020B0604020202020204" pitchFamily="34" charset="0"/>
              <a:buChar char="•"/>
            </a:pPr>
            <a:r>
              <a:rPr lang="nb-NO" dirty="0"/>
              <a:t>Har du en morsom historie om mat og matlaging? </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3</a:t>
            </a:fld>
            <a:endParaRPr lang="nb-NO"/>
          </a:p>
        </p:txBody>
      </p:sp>
    </p:spTree>
    <p:extLst>
      <p:ext uri="{BB962C8B-B14F-4D97-AF65-F5344CB8AC3E}">
        <p14:creationId xmlns:p14="http://schemas.microsoft.com/office/powerpoint/2010/main" val="3334554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 skal vi snakke om et spennende tema som kan hjelpe dere å spare en del penger. Når man går i butikken og ser på prisene så er det nesten alltid stykkprisen som står med størst skrift, mens kiloprisen står med liten skrift nede i hjørnet. Det virker derfor logisk å sammenligne matvarer utfra stykkprisen, men man kan spare mye penger hvis man heller sammenligner kiloprisen.</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nb-NO" sz="1200" dirty="0">
                <a:effectLst/>
                <a:latin typeface="Times New Roman" panose="02020603050405020304" pitchFamily="18" charset="0"/>
                <a:ea typeface="Calibri" panose="020F0502020204030204" pitchFamily="34" charset="0"/>
              </a:rPr>
              <a:t>Her kommer et eksempel (trykk frem det første bildet): du bor alene og du skal lage deg en middag med kylling. Du trenger bare en eller to kyllingfileter, så du tenker at det billigste er å kjøpe den lille pakken med 380 gram til 60 kroner. (Trykk frem neste bilde) Den store pakken med 1400 gram til 130 kroner virker mye dyrere ved første øyekast, og du tenker at du trenger ikke så mye kylling til én middag. Men, hvis vi ser på kiloprisen så koster den lille pakken 160 kr per kilo, mens den store pakken koster bare 93 kroner per kilo – altså er det ganske forskjellig pris for akkurat samme produkt. Det er omtrent fire ganger mer kylling i den store pakken sammenlignet med den lille pakken, men hvis du skulle kjøpt den lille pakken fire ganger ville det kostet deg 243 kroner i stedet for 130 kroner som den store pakken koster. Derfor er det lurt å kjøpe den store pakken, bruke det du skal, og fryse ned resten i porsjonspakker. Eventuelt kan du kutte kyllingen opp i terninger eller steke det opp før du fryser det. Dette eksempelet gjelder ikke bare for kylling, det lønner seg nesten alltid å kjøpe store pakker i stedet for små. Bildene med prisene er hentet fra kolonial.no i mars 2018, så prisene kan variere noe, men prinsippet om å bruke kilopris vil nesten alltid være billigere.</a:t>
            </a: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30</a:t>
            </a:fld>
            <a:endParaRPr lang="nb-NO"/>
          </a:p>
        </p:txBody>
      </p:sp>
    </p:spTree>
    <p:extLst>
      <p:ext uri="{BB962C8B-B14F-4D97-AF65-F5344CB8AC3E}">
        <p14:creationId xmlns:p14="http://schemas.microsoft.com/office/powerpoint/2010/main" val="317716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Så da kommer spørsmålet, vil du A: kjøpe fire små pakker til 243 kroner, eller vil du B: kjøpe en stor pakke til 130 kroner? Husk at du får nesten samme mengde kylling, bare til ulik pris.</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Tips til aktivisering:</a:t>
            </a:r>
            <a:endParaRPr lang="nb-NO"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Rekk opp hånda de som pleier å se på stykkprisen (den store prisen) når dere handler?</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Rekk opp hånda de som pleier å se på kiloprisen (den lille prisen) når dere handler?</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Rekk opp hånda de som kommer til å se mer på kiloprisen fremover</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31</a:t>
            </a:fld>
            <a:endParaRPr lang="nb-NO"/>
          </a:p>
        </p:txBody>
      </p:sp>
    </p:spTree>
    <p:extLst>
      <p:ext uri="{BB962C8B-B14F-4D97-AF65-F5344CB8AC3E}">
        <p14:creationId xmlns:p14="http://schemas.microsoft.com/office/powerpoint/2010/main" val="2924333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Mange butikker har egne kjøledisker med matvarer som er på tilbud på grunn av dato. Det kan være matvarer som har gått ut på dato eller som går ut på dato snart. Dette er fullt spiselige matvarer, og de er ofte på 40 % avslag. Du kan spare mye penger ved å handle mat fra disse diskene, så lenge du faktisk bruker maten. Hvis du kjøper matvarer som går ut på dato samme dag eller i løpet av de nærmeste dagene, bør du bruke maten opp så fort som mulig. Hvis du vet at du ikke kan bruke maten med en gang, er det noen ting du kan gjøre:</a:t>
            </a:r>
          </a:p>
          <a:p>
            <a:pPr marL="228600" lvl="0" indent="-2286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Stek/kok/ovnsbak maten, da drepes bakteriene og maten holder seg noen dager ekstra etter dato</a:t>
            </a:r>
          </a:p>
          <a:p>
            <a:pPr marL="228600" lvl="0" indent="-2286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Du kan fryse ned maten, men da settes bare bakterieveksten på «pause» og ved tining vil prosessene fortsette der de slapp når maten ble fryst</a:t>
            </a:r>
          </a:p>
          <a:p>
            <a:pPr marL="228600" lvl="0" indent="-2286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Du kan steke/koke/ovnsbake maten (dreper bakterier) og deretter fryse ned til senere bruk</a:t>
            </a:r>
          </a:p>
          <a:p>
            <a:pPr marL="0" indent="0">
              <a:lnSpc>
                <a:spcPct val="150000"/>
              </a:lnSpc>
              <a:spcAft>
                <a:spcPts val="0"/>
              </a:spcAft>
              <a:buFont typeface="+mj-lt"/>
              <a:buNone/>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Ved å kjøpe mat fra disse diskene er du med på å redde maten fra å bli kastet! #matredder </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Tips til aktivisering:</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Hva tenker dere om at butikker har kjøledisker med nedsatte varer på grunn av dato?</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Finnes det en slik disk i den matbutikken dere handler i?</a:t>
            </a:r>
          </a:p>
          <a:p>
            <a:pPr marL="342900" lvl="0" indent="-342900">
              <a:lnSpc>
                <a:spcPct val="150000"/>
              </a:lnSpc>
              <a:spcAft>
                <a:spcPts val="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Har noen av dere kjøpt noe fra en slik disk? Hvis ja, hva har dere kjøpt?</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32</a:t>
            </a:fld>
            <a:endParaRPr lang="nb-NO"/>
          </a:p>
        </p:txBody>
      </p:sp>
    </p:spTree>
    <p:extLst>
      <p:ext uri="{BB962C8B-B14F-4D97-AF65-F5344CB8AC3E}">
        <p14:creationId xmlns:p14="http://schemas.microsoft.com/office/powerpoint/2010/main" val="421770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er så dyrt å spise sunt» er en påstand vi ofte hører. Ja, for noen produkter stemmer dette, som for eksempel at fisk er dyrere enn kjøtt og grove kornprodukter er dyrere enn fine kornprodukter. Men det er ikke alltid sånn at sunn mat er dyrere enn usunn mat. Det finnes et begrep som kalles «lommetyver» som er små beløp man egentlig ikke trenger, som tyggegummi, flaskevann eller når du plukker med deg en liten sjokolade fordi du kjeder deg i kassakøen. Slike småbeløp virker uskyldige, men over en lengre periode kan disse lommetyvene utgjøre en stor sum.</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(Trykk frem det første bildet). La oss tenke at du står i køen på matbutikken for å betale, og du kjenner at du har lyst på noe på veien hjem. Du ser bortover hyllene og ser en liten melkesjokolade til bare 14 kroner – «det er jo billig» tenker du. (Trykk fram neste bilde). Men, hvis du hadde valgt deg en banan i stedet, hadde det bare kostet 4 kroner. Det er bare 10 kroner som skiller disse to produktene, men la oss se litt på kiloprisen igjen. Et kilo bananer koster 18 kroner, mens et kilo sjokolade koster hele 600 kroner! Det er ganske stor forskjell! Nå pleier man kanskje ikke å kjøpe et kilo bananer eller et kilo sjokolade, men i løpet av noen måneder eller et år har man kanskje det. Vil du da ha brukt 18 kroner eller 600 kroner for 1 kilo mat? </a:t>
            </a:r>
          </a:p>
          <a:p>
            <a:pPr>
              <a:lnSpc>
                <a:spcPct val="150000"/>
              </a:lnSpc>
              <a:spcAft>
                <a:spcPts val="0"/>
              </a:spcAft>
            </a:pP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Her kan det nevnes at sjokoladen er billigere per kilo hvis man kjøper en stor sjokoladeplate, men dette er for å demonstrere hvor mye slike lommetyver kan koste oss i lengden.</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33</a:t>
            </a:fld>
            <a:endParaRPr lang="nb-NO"/>
          </a:p>
        </p:txBody>
      </p:sp>
    </p:spTree>
    <p:extLst>
      <p:ext uri="{BB962C8B-B14F-4D97-AF65-F5344CB8AC3E}">
        <p14:creationId xmlns:p14="http://schemas.microsoft.com/office/powerpoint/2010/main" val="1394926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 skal dere få se en matlagingsfilm med fem forskjellige forslag til sunne og gode lunsjretter. Her står prisene oppført, slik at dere kan få et inntrykk av at sunn mat ikke trenger å være dyrt!</a:t>
            </a:r>
          </a:p>
          <a:p>
            <a:pPr>
              <a:lnSpc>
                <a:spcPct val="150000"/>
              </a:lnSpc>
              <a:spcAft>
                <a:spcPts val="0"/>
              </a:spcAft>
            </a:pP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Tips</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disse rettene kan selvfølgelig også brukes som frokost, kveldsmat eller mellommåltid, og ikke bare til lunsj</a:t>
            </a: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50000"/>
              </a:lnSpc>
              <a:spcAft>
                <a:spcPts val="0"/>
              </a:spcAft>
            </a:pPr>
            <a:endParaRPr lang="nb-NO"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nb-NO"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 Trykk på linken til filmen --</a:t>
            </a:r>
            <a:endParaRPr lang="nb-NO"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nb-NO" sz="1200" b="1" dirty="0" smtClean="0">
                <a:effectLst/>
                <a:latin typeface="Times New Roman" panose="02020603050405020304" pitchFamily="18" charset="0"/>
                <a:ea typeface="Calibri" panose="020F0502020204030204" pitchFamily="34" charset="0"/>
                <a:cs typeface="Times New Roman" panose="02020603050405020304" pitchFamily="18" charset="0"/>
              </a:rPr>
              <a:t>Tips til aktivisering:</a:t>
            </a:r>
            <a:endParaRPr lang="nb-NO"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Når filmen er slutt kan du gjerne spørre noen av disse spørsmålene</a:t>
            </a:r>
          </a:p>
          <a:p>
            <a:pPr marL="342900" lvl="0" indent="-342900">
              <a:lnSpc>
                <a:spcPct val="150000"/>
              </a:lnSpc>
              <a:spcAft>
                <a:spcPts val="0"/>
              </a:spcAft>
              <a:buFont typeface="Symbol" panose="05050102010706020507" pitchFamily="18" charset="2"/>
              <a:buChar char=""/>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Er det noen som pleier å ha noe av dette til lunsj?</a:t>
            </a:r>
          </a:p>
          <a:p>
            <a:pPr marL="342900" lvl="0" indent="-342900">
              <a:lnSpc>
                <a:spcPct val="150000"/>
              </a:lnSpc>
              <a:spcAft>
                <a:spcPts val="0"/>
              </a:spcAft>
              <a:buFont typeface="Symbol" panose="05050102010706020507" pitchFamily="18" charset="2"/>
              <a:buChar char=""/>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Rekk opp hånda hvis du så noe du kunne tenke deg å spise til lunsj</a:t>
            </a:r>
          </a:p>
          <a:p>
            <a:pPr marL="342900" lvl="0" indent="-342900">
              <a:lnSpc>
                <a:spcPct val="150000"/>
              </a:lnSpc>
              <a:spcAft>
                <a:spcPts val="0"/>
              </a:spcAft>
              <a:buFont typeface="Symbol" panose="05050102010706020507" pitchFamily="18" charset="2"/>
              <a:buChar char=""/>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Hva så best ut på denne videoen?</a:t>
            </a:r>
          </a:p>
          <a:p>
            <a:pPr marL="342900" lvl="0" indent="-342900">
              <a:lnSpc>
                <a:spcPct val="150000"/>
              </a:lnSpc>
              <a:spcAft>
                <a:spcPts val="0"/>
              </a:spcAft>
              <a:buFont typeface="Symbol" panose="05050102010706020507" pitchFamily="18" charset="2"/>
              <a:buChar char=""/>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Syns du disse lunsjrettene var dyre?</a:t>
            </a: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34</a:t>
            </a:fld>
            <a:endParaRPr lang="nb-NO"/>
          </a:p>
        </p:txBody>
      </p:sp>
    </p:spTree>
    <p:extLst>
      <p:ext uri="{BB962C8B-B14F-4D97-AF65-F5344CB8AC3E}">
        <p14:creationId xmlns:p14="http://schemas.microsoft.com/office/powerpoint/2010/main" val="207057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Når man har betalt for varene og skal vende hjemover, er det faktisk også noen ting som kan være lurt å tenke på! Hvis du har kjøpt mat som skal være i kjøleskap eller fryser, bør disse matvarene pakkes i samme pose. Da fungerer de frosne varene som «kjøleelementer» og holder maten kald frem til du kommer hjem.</a:t>
            </a:r>
          </a:p>
          <a:p>
            <a:pPr marL="342900" lvl="0" indent="-3429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Noen typer frukt og grønnsaker er ganske skjøre, som for eksempel banan, avokado og tomat. Man bør derfor unngå at disse matvarene havner i bunnen av handleposen og blir skadet. Pakk derfor alltid frukt og grønt på toppen.</a:t>
            </a:r>
          </a:p>
          <a:p>
            <a:pPr marL="342900" lvl="0" indent="-3429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Når du kommer hjem fra butikken bør du få de kalde og frosne varene fort inn i kjøleskapet og fryseren! Hvis frosne produkter ligger lenge i romtemperatur vil tiningsprosessen starte, og bakteriene våkner opp fra dvale. Ved å få varene kalde fort vil holdbarheten øke. </a:t>
            </a:r>
          </a:p>
          <a:p>
            <a:pPr marL="342900" lvl="0" indent="-342900">
              <a:lnSpc>
                <a:spcPct val="150000"/>
              </a:lnSpc>
              <a:spcAft>
                <a:spcPts val="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Et siste tips er å gå eller sykle til butikken. På denne måten får du gratis trening og du sparer miljøet for utslipp.</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35</a:t>
            </a:fld>
            <a:endParaRPr lang="nb-NO"/>
          </a:p>
        </p:txBody>
      </p:sp>
    </p:spTree>
    <p:extLst>
      <p:ext uri="{BB962C8B-B14F-4D97-AF65-F5344CB8AC3E}">
        <p14:creationId xmlns:p14="http://schemas.microsoft.com/office/powerpoint/2010/main" val="2812440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 har vi vært lenge i butikken og nå skal vi snakke om det som skjer med maten hjemme.</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36</a:t>
            </a:fld>
            <a:endParaRPr lang="nb-NO"/>
          </a:p>
        </p:txBody>
      </p:sp>
    </p:spTree>
    <p:extLst>
      <p:ext uri="{BB962C8B-B14F-4D97-AF65-F5344CB8AC3E}">
        <p14:creationId xmlns:p14="http://schemas.microsoft.com/office/powerpoint/2010/main" val="2216947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Her skal vi gå gjennom grunnleggende matvarer og utstyr som er lurt å ha når man skal flytte for seg selv. Disse kalles basismatvarer og </a:t>
            </a:r>
            <a:r>
              <a:rPr lang="nb-NO" sz="1200" kern="1200" dirty="0" err="1">
                <a:solidFill>
                  <a:schemeClr val="tx1"/>
                </a:solidFill>
                <a:effectLst/>
                <a:latin typeface="+mn-lt"/>
                <a:ea typeface="+mn-ea"/>
                <a:cs typeface="+mn-cs"/>
              </a:rPr>
              <a:t>basisutstyr</a:t>
            </a:r>
            <a:r>
              <a:rPr lang="nb-NO" sz="1200" kern="1200" dirty="0">
                <a:solidFill>
                  <a:schemeClr val="tx1"/>
                </a:solidFill>
                <a:effectLst/>
                <a:latin typeface="+mn-lt"/>
                <a:ea typeface="+mn-ea"/>
                <a:cs typeface="+mn-cs"/>
              </a:rPr>
              <a:t>. Videre skal vi ta for oss temaene frysing og tining.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37</a:t>
            </a:fld>
            <a:endParaRPr lang="nb-NO"/>
          </a:p>
        </p:txBody>
      </p:sp>
    </p:spTree>
    <p:extLst>
      <p:ext uri="{BB962C8B-B14F-4D97-AF65-F5344CB8AC3E}">
        <p14:creationId xmlns:p14="http://schemas.microsoft.com/office/powerpoint/2010/main" val="1549861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lnSpc>
                <a:spcPct val="150000"/>
              </a:lnSpc>
              <a:spcAft>
                <a:spcPts val="8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 skal se på basismatvarer som bør stå i tørrvareskapet og disse har vi valgt å dele inn i fire kategorier, «korn og kornprodukter», «hermetikk», «baking», og «annet». </a:t>
            </a:r>
          </a:p>
          <a:p>
            <a:pPr marL="171450" lvl="0" indent="-171450">
              <a:lnSpc>
                <a:spcPct val="150000"/>
              </a:lnSpc>
              <a:spcAft>
                <a:spcPts val="8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Korn og kornprodukter er en god kilde til fiber og bidrar til å holde et stabilt blodsukker dersom man velger grove varianter (Opplysningskontoret for brød og korn, 2017). Mange korn og kornprodukter har lang holdbarhet, slik som knekkebrød, havregryn, kornblandinger, mel, pasta og ris. </a:t>
            </a:r>
          </a:p>
          <a:p>
            <a:pPr marL="171450" lvl="0" indent="-171450">
              <a:lnSpc>
                <a:spcPct val="150000"/>
              </a:lnSpc>
              <a:spcAft>
                <a:spcPts val="8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Hermetikk kan stå uåpnet i skapet i flere år før det blir dårlig og er derfor lurt å ha på lager. Hakkede tomater og tomatpuré er alltid lurt å ha hjemme fordi dette kan brukes som base til å lage tomatsuppe, gryteretter og saus til for eksempel pizza og pasta. Vi anbefales å spise 5 porsjoner grønnsaker og frukt om dagen og hakkede tomater og tomatpuré kan inngå i dette (Helsedirektoratet, 2014). </a:t>
            </a:r>
          </a:p>
          <a:p>
            <a:pPr marL="171450" lvl="0" indent="-171450">
              <a:lnSpc>
                <a:spcPct val="150000"/>
              </a:lnSpc>
              <a:spcAft>
                <a:spcPts val="8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Baking er muligens en matvarekategori som man tenker man ikke trenger, men disse ingrediensene har kjekke bruksområder. Bakepulver kan brukes i scones, kaker og til vafler, pannekaker og lapper. Tørrgjær holder seg lenge, i motsetning til fersk gjær. Tørrgjær kan brukes til både søt og grov gjærbakst. </a:t>
            </a:r>
          </a:p>
          <a:p>
            <a:pPr>
              <a:lnSpc>
                <a:spcPct val="150000"/>
              </a:lnSpc>
              <a:spcAft>
                <a:spcPts val="800"/>
              </a:spcAft>
            </a:pPr>
            <a:endParaRPr lang="nb-NO"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Tips til aktivisering:</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171450" lvl="0" indent="-171450">
              <a:lnSpc>
                <a:spcPct val="150000"/>
              </a:lnSpc>
              <a:spcAft>
                <a:spcPts val="8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Rekk opp hånda de som har rapsolje hjemme? </a:t>
            </a:r>
          </a:p>
          <a:p>
            <a:pPr marL="171450" lvl="0" indent="-171450">
              <a:lnSpc>
                <a:spcPct val="150000"/>
              </a:lnSpc>
              <a:spcAft>
                <a:spcPts val="8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Rekk opp hånda de som har olivenolje hjemme?</a:t>
            </a:r>
          </a:p>
          <a:p>
            <a:pPr marL="171450" lvl="0" indent="-171450">
              <a:lnSpc>
                <a:spcPct val="150000"/>
              </a:lnSpc>
              <a:spcAft>
                <a:spcPts val="800"/>
              </a:spcAft>
              <a:buFont typeface="Arial" panose="020B0604020202020204" pitchFamily="34" charset="0"/>
              <a:buChar char="•"/>
            </a:pP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Dersom dere skal ha kun </a:t>
            </a:r>
            <a:r>
              <a:rPr lang="nb-NO" sz="1200" u="sng" dirty="0">
                <a:effectLst/>
                <a:latin typeface="Times New Roman" panose="02020603050405020304" pitchFamily="18" charset="0"/>
                <a:ea typeface="Calibri" panose="020F0502020204030204" pitchFamily="34" charset="0"/>
                <a:cs typeface="Times New Roman" panose="02020603050405020304" pitchFamily="18" charset="0"/>
              </a:rPr>
              <a:t>én</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olje bør dere velge rapsolje. Mange tror at olivenolje er den sunneste og beste oljen, men rapsolje har en bedre fettsyresammensetning (altså sunnere fett fordi den inneholder mer omega- 3 enn olivenolje) (Matportalen, 2017). I tillegg tåler rapsolje høye temperaturer slik at den passer til varmebehandling slik som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wokking</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(Matprat, u.å.), og den har en nøytral smak (Granheim, 2017) slik at den passer til kalde retter som for eksempel i dressing til salater. </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38</a:t>
            </a:fld>
            <a:endParaRPr lang="nb-NO"/>
          </a:p>
        </p:txBody>
      </p:sp>
    </p:spTree>
    <p:extLst>
      <p:ext uri="{BB962C8B-B14F-4D97-AF65-F5344CB8AC3E}">
        <p14:creationId xmlns:p14="http://schemas.microsoft.com/office/powerpoint/2010/main" val="1145323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Fryseren øker holdbarheten til mat, noe som gjør fryseren til et ypperlig sted å lagre mat og rester. Det er lurt å et godt utvalg av frosne bær, frukt og grønnsaksblandinger. Disse er ofte billigere og mer næringsrike enn ferske ettersom de fryses rett etter sanking (Krogh, 2016).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Fiskefileter og kyllingfilet kan være lurt å ha i fryseren, disse varene holder seg sjeldent lenge i kjøleskap og man har alltid en middag på lur dersom man husker å legge maten til tining.</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 bør fryse grovbrød i skiver slik at man kan ta opp brødskiver i porsjoner etter hvert som man har behov for det. Da unngår du at brødet blir tørt. Skivene kan tines i brødrister, ovn, mikro eller på kjøkkenbenken.</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39</a:t>
            </a:fld>
            <a:endParaRPr lang="nb-NO"/>
          </a:p>
        </p:txBody>
      </p:sp>
    </p:spTree>
    <p:extLst>
      <p:ext uri="{BB962C8B-B14F-4D97-AF65-F5344CB8AC3E}">
        <p14:creationId xmlns:p14="http://schemas.microsoft.com/office/powerpoint/2010/main" val="48149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Bli litt kjent med kursdeltakerne!</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4</a:t>
            </a:fld>
            <a:endParaRPr lang="nb-NO"/>
          </a:p>
        </p:txBody>
      </p:sp>
    </p:spTree>
    <p:extLst>
      <p:ext uri="{BB962C8B-B14F-4D97-AF65-F5344CB8AC3E}">
        <p14:creationId xmlns:p14="http://schemas.microsoft.com/office/powerpoint/2010/main" val="2199997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Her er en oversikt over basismatvarer som hører hjemme i kjøleskapet og diverse pålegg.</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 kjøleskapet kan du lagre kjøtt og fisk som du skal bruke de nærmeste dagene.</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Plantemargarin inneholder sunnere fett enn smør (Helsedirektoratet, 2017). På emballasjen står bruksområdene til margarinen og det kan være greit å </a:t>
            </a:r>
            <a:r>
              <a:rPr lang="nb-NO" sz="1200">
                <a:effectLst/>
                <a:latin typeface="Times New Roman" panose="02020603050405020304" pitchFamily="18" charset="0"/>
                <a:ea typeface="Calibri" panose="020F0502020204030204" pitchFamily="34" charset="0"/>
                <a:cs typeface="Times New Roman" panose="02020603050405020304" pitchFamily="18" charset="0"/>
              </a:rPr>
              <a:t>kjøpe en </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variant som egner seg til både steking og som pålegg.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Fiskepålegg er bra å ha tilgjengelig slik at man enkelt kan øke inntaket av fisk. Fisk er bra for kroppen fordi det er rikt på protein, sunt fett og vitaminer og mineraler (Helsedirektoratet, 2017). Seks skiver med fiskepålegg tilsvarer en middagsporsjon med fisk. Det høres ganske mye ut med seks skiver, men om man fordeler det ut over en uke så er det overkommelig. Du kan velge mellom for eksempel makrell i tomat, tunfisk, fiskekaker og røkelaks eller andre fiskepålegg.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40</a:t>
            </a:fld>
            <a:endParaRPr lang="nb-NO"/>
          </a:p>
        </p:txBody>
      </p:sp>
    </p:spTree>
    <p:extLst>
      <p:ext uri="{BB962C8B-B14F-4D97-AF65-F5344CB8AC3E}">
        <p14:creationId xmlns:p14="http://schemas.microsoft.com/office/powerpoint/2010/main" val="16246697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 går videre på frukt og grønnsaker. Denne listen ser veldig lang ut og det er ikke slik at du til enhver tid må ha alle disse ulike variantene tilgjengelig, men dersom du har et utvalg av disse så kommer du langt.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Agurk, tomat, paprika og salat kan du eksempelvis bruke i tacoen, som tilbehør til middagen, du kan lage en pastasalat eller bruke det på brødskiven.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Løk er en allsidig og billig matvare som Helsedirektoratet anbefaler oss å gjerne spise daglig (Helsedirektoratet, 2014). Det trenger ikke å være den vanlige gule løken men det kan være for eksempel rødløk, purreløk, vårløk, hvitløk og sjalottløk.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Gulrot og brokkoli kan ovnsstekes, dampes, kokes eller wokkes. Gulrot er også enkelt å ta med i matpakken eller spises som et mellommåltid.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Potet er ikke en grønnsak og regnes ikke med i 5 om dagen, men det er en plante som likevel bør inngå i et sunt og variert kosthold (Helsedirektoratet, 2014). Potet inneholder fiber og vitamin C og er en fin variasjon til ris og pasta. Potet kan blant annet kokes, bakes, stekes, ovnsstekes i båter og moses.</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Banan har flere bruksområder, det passer godt som topping på grøt, i smoothie og på brødskiven. Om man har overmodne bananer kan man lage bananbrød eller tilsette det i lapperøren. Om man ikke får brukt dem opp kan man skrelle og skjære dem, for så å fryse og senere bruke i smoothie eller lage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bananis</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41</a:t>
            </a:fld>
            <a:endParaRPr lang="nb-NO"/>
          </a:p>
        </p:txBody>
      </p:sp>
    </p:spTree>
    <p:extLst>
      <p:ext uri="{BB962C8B-B14F-4D97-AF65-F5344CB8AC3E}">
        <p14:creationId xmlns:p14="http://schemas.microsoft.com/office/powerpoint/2010/main" val="27129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Det kan være vanskelig å forestille seg hva alle disse basismatvarene kan brukes til i praksis.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Her kommer en av to middagsfilmer som kan gi inspirasjon til gode, sunne og billige middager.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kern="1200" dirty="0">
                <a:solidFill>
                  <a:schemeClr val="tx1"/>
                </a:solidFill>
                <a:effectLst/>
                <a:latin typeface="+mn-lt"/>
                <a:ea typeface="+mn-ea"/>
                <a:cs typeface="+mn-cs"/>
              </a:rPr>
              <a:t>Alle oppskriftene baserer seg på basismatvarene</a:t>
            </a:r>
            <a:r>
              <a:rPr lang="nb-NO" sz="1200" kern="1200" dirty="0" smtClean="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kern="1200" dirty="0" smtClean="0">
                <a:solidFill>
                  <a:schemeClr val="tx1"/>
                </a:solidFill>
                <a:effectLst/>
                <a:latin typeface="+mn-lt"/>
                <a:ea typeface="+mn-ea"/>
                <a:cs typeface="+mn-cs"/>
              </a:rPr>
              <a:t>--</a:t>
            </a:r>
            <a:r>
              <a:rPr lang="nb-NO" sz="1200" kern="1200" baseline="0" dirty="0" smtClean="0">
                <a:solidFill>
                  <a:schemeClr val="tx1"/>
                </a:solidFill>
                <a:effectLst/>
                <a:latin typeface="+mn-lt"/>
                <a:ea typeface="+mn-ea"/>
                <a:cs typeface="+mn-cs"/>
              </a:rPr>
              <a:t> Trykk på linken til filmen --</a:t>
            </a:r>
            <a:endParaRPr lang="nb-NO" sz="1200" kern="1200" dirty="0">
              <a:solidFill>
                <a:schemeClr val="tx1"/>
              </a:solidFill>
              <a:effectLst/>
              <a:latin typeface="+mn-lt"/>
              <a:ea typeface="+mn-ea"/>
              <a:cs typeface="+mn-cs"/>
            </a:endParaRPr>
          </a:p>
          <a:p>
            <a:endParaRPr lang="nb-NO" dirty="0" smtClean="0"/>
          </a:p>
          <a:p>
            <a:pPr>
              <a:lnSpc>
                <a:spcPct val="150000"/>
              </a:lnSpc>
              <a:spcAft>
                <a:spcPts val="800"/>
              </a:spcAft>
            </a:pPr>
            <a:r>
              <a:rPr lang="nb-NO" sz="1200" b="1" dirty="0" smtClean="0">
                <a:effectLst/>
                <a:latin typeface="Times New Roman" panose="02020603050405020304" pitchFamily="18" charset="0"/>
                <a:ea typeface="Calibri" panose="020F0502020204030204" pitchFamily="34" charset="0"/>
                <a:cs typeface="Times New Roman" panose="02020603050405020304" pitchFamily="18" charset="0"/>
              </a:rPr>
              <a:t>Tips til aktivisering:</a:t>
            </a:r>
            <a:endParaRPr lang="nb-NO"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Rekk opp hånda om det var noe dere kunne tenke dere å lage?</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42</a:t>
            </a:fld>
            <a:endParaRPr lang="nb-NO"/>
          </a:p>
        </p:txBody>
      </p:sp>
    </p:spTree>
    <p:extLst>
      <p:ext uri="{BB962C8B-B14F-4D97-AF65-F5344CB8AC3E}">
        <p14:creationId xmlns:p14="http://schemas.microsoft.com/office/powerpoint/2010/main" val="6517911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 skal vi ha en aktivitet hvor vi skal ta utgangspunkt i basismatvarene. Her har vi en oversikt over 25 av basismatvarene og dere skal komme på så mange matretter dere kan basert på disse. På arket dere får utdelt skriver dere navnet på retten i tillegg til alle ingrediensene. Hver rett skal ha minst fire ingredienser, og kan gjerne ha flere. Ett forslag gir ett poeng og rettene kan være både frokost, lunsj eller middag.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Dere får utdelt penn og papir, ta vare på disse og spar noe plass på arket fordi det kommer flere aktiviteter etter hvert. Sett dere sammen i små grupper på tre- fire stykk. </a:t>
            </a:r>
          </a:p>
          <a:p>
            <a:pPr>
              <a:lnSpc>
                <a:spcPct val="150000"/>
              </a:lnSpc>
              <a:spcAft>
                <a:spcPts val="800"/>
              </a:spcAft>
            </a:pPr>
            <a:endParaRPr lang="nb-NO"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Tips til kursholder:</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Elevene får 5-10 minutters tenketid. Etterpå går dere igjennom noen få forslag fra noen grupper, eller ett forslag fra hver gruppe. Deretter sier du «rekk opp hånda alle gruppene som har (for eksempel) 5 eller flere retter, 8 eller flere retter», og så videre frem til dere har funnet gruppen med flest forslag.</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43</a:t>
            </a:fld>
            <a:endParaRPr lang="nb-NO"/>
          </a:p>
        </p:txBody>
      </p:sp>
    </p:spTree>
    <p:extLst>
      <p:ext uri="{BB962C8B-B14F-4D97-AF65-F5344CB8AC3E}">
        <p14:creationId xmlns:p14="http://schemas.microsoft.com/office/powerpoint/2010/main" val="3115776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Her ser dere noen andre forslag (gå igjennom noen av forslagene som deltakerne ikke har nevnt).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44</a:t>
            </a:fld>
            <a:endParaRPr lang="nb-NO"/>
          </a:p>
        </p:txBody>
      </p:sp>
    </p:spTree>
    <p:extLst>
      <p:ext uri="{BB962C8B-B14F-4D97-AF65-F5344CB8AC3E}">
        <p14:creationId xmlns:p14="http://schemas.microsoft.com/office/powerpoint/2010/main" val="34993107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Når man flytter for seg selv kan det være vanskelig å se for seg hva man trenger av utstyr. Hva du trenger avhenger av hvor stor plass du har, hvor mye penger du vil bruke og hva slags mat du ser for deg at du vil lage.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Oversikten over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basisutstyr</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kan du bruke som inspirasjon til ønskelister til bursdag, jul eller innflytningsgave.</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På IKEA kan du kjøpe startpakker med kjøkkenutstyr for en billig penge hvor du få med mye av det viktigste du trenger når du flytter for deg selv.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45</a:t>
            </a:fld>
            <a:endParaRPr lang="nb-NO"/>
          </a:p>
        </p:txBody>
      </p:sp>
    </p:spTree>
    <p:extLst>
      <p:ext uri="{BB962C8B-B14F-4D97-AF65-F5344CB8AC3E}">
        <p14:creationId xmlns:p14="http://schemas.microsoft.com/office/powerpoint/2010/main" val="2666348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Basisutstyr kan deles inn i fire kategorier, «Kjøkkenredskaper, «Varmebehandling», «Elektrisk» og «Annet». Oversikten er utformet som en sjekkliste slik at man kan krysse av etter hvert som man har fått tak i diverse utstyr.</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Ildfast form kan du bruke både til å ovnssteke grønnsaker, poteter, kjøtt, fisk og lage gratenger. Den kan også brukes til baking.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Smoothie blender kan kjøpes for noen få hundrelapper og kan brukes til mye mer enn smoothie, som for eksempel røre til lapper, pannekaker og vafler, lage havremel, milkshake og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guacamole</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Stavmikser er et flerbruksredskap hvor det ofte følger med ekstrautstyr som for eksempel beholdere, målebeger,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hakkere</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og visp, derfor er det lurt å tenke igjennom hva man har behov for før man kjøper en stavmikser. Man bruker ofte stavmikser til supper, sauser, puréer, men også til å mikse kremer og glasur, smoothie, eggeblandinger og andre typer rører.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er lurt å ha minst to skjærefjøler slik at du slipper å måtte vaske skjærefjølen mellom råvarene mens du lager mat. Rå og ferdig laget mat skal holdes adskilt for å unngå å spre bakterier seg i mellom (Mattilsynet, u.å.) </a:t>
            </a:r>
          </a:p>
          <a:p>
            <a:pPr marL="342900" lvl="0" indent="-342900">
              <a:lnSpc>
                <a:spcPct val="150000"/>
              </a:lnSpc>
              <a:spcAft>
                <a:spcPts val="8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 bør ha oppbevaringsbokser i ulike størrelser. Disse kan brukes både som matbokser, til oppbevaring av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middagsrester</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og som beholder til mat som skal fryses.</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46</a:t>
            </a:fld>
            <a:endParaRPr lang="nb-NO"/>
          </a:p>
        </p:txBody>
      </p:sp>
    </p:spTree>
    <p:extLst>
      <p:ext uri="{BB962C8B-B14F-4D97-AF65-F5344CB8AC3E}">
        <p14:creationId xmlns:p14="http://schemas.microsoft.com/office/powerpoint/2010/main" val="3415330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buFont typeface="Arial" panose="020B0604020202020204" pitchFamily="34" charset="0"/>
              <a:buNone/>
            </a:pPr>
            <a:r>
              <a:rPr lang="nb-NO" sz="1200" kern="1200" dirty="0">
                <a:solidFill>
                  <a:schemeClr val="tx1"/>
                </a:solidFill>
                <a:effectLst/>
                <a:latin typeface="+mn-lt"/>
                <a:ea typeface="+mn-ea"/>
                <a:cs typeface="+mn-cs"/>
              </a:rPr>
              <a:t>Mange av dere lurer sikkert på hvorfor vi må snakke om frysing og at dette er noe dere kan fra før av. Men her finnes det mange praktiske tips som kan opprettholde kvaliteten, forlenge holdbarheten på maten og dermed spare dere for å måtte kjøpe ny mat.</a:t>
            </a:r>
          </a:p>
          <a:p>
            <a:pPr marL="228600" lvl="0" indent="-228600">
              <a:buFont typeface="+mj-lt"/>
              <a:buAutoNum type="arabicPeriod"/>
            </a:pPr>
            <a:r>
              <a:rPr lang="nb-NO" sz="1200" kern="1200" dirty="0">
                <a:solidFill>
                  <a:schemeClr val="tx1"/>
                </a:solidFill>
                <a:effectLst/>
                <a:latin typeface="+mn-lt"/>
                <a:ea typeface="+mn-ea"/>
                <a:cs typeface="+mn-cs"/>
              </a:rPr>
              <a:t>Fryseren skal ha en temperatur på -18 grader eller kaldere, derfor er det lurt å sjekke temperaturen i fryseren din jevnlig slik at den frosne maten ikke blir fort dårlig (Tryggmat , u.å.). </a:t>
            </a:r>
          </a:p>
          <a:p>
            <a:pPr marL="228600" lvl="0" indent="-228600">
              <a:buFont typeface="+mj-lt"/>
              <a:buAutoNum type="arabicPeriod"/>
            </a:pPr>
            <a:r>
              <a:rPr lang="nb-NO" sz="1200" kern="1200" dirty="0">
                <a:solidFill>
                  <a:schemeClr val="tx1"/>
                </a:solidFill>
                <a:effectLst/>
                <a:latin typeface="+mn-lt"/>
                <a:ea typeface="+mn-ea"/>
                <a:cs typeface="+mn-cs"/>
              </a:rPr>
              <a:t>Frysing av mat hemmer bakteriens vekst fordi bakteriene går i dvale, men bakteriene dør ikke (Tryggmat, u.å.). Mange tror at man kan redde mat slik som kjøtt og fisk som har gått ut på dato ved å fryse maten, men ettersom bakteriene kun går i dvale vil matvaren fortsatt være dårlig når den tines igjen (Matprat, u.å.). Ønsker man å drepe bakterier må maten varmebehandles, da vil også holdbarheten øke (Mattilsynet, u.å.). Dersom du eksempelvis har kyllingfilet som snart går ut på dato, kan du derfor steke denne og fryse deretter. Eller hvis du har tint opp kyllingfilet men ikke får brukt den likevel, kan du steke den og fryse den en gang til.</a:t>
            </a:r>
          </a:p>
          <a:p>
            <a:pPr marL="228600" indent="-228600">
              <a:buFont typeface="+mj-lt"/>
              <a:buAutoNum type="arabicPeriod"/>
            </a:pPr>
            <a:r>
              <a:rPr lang="nb-NO" sz="1200" kern="1200" dirty="0">
                <a:solidFill>
                  <a:schemeClr val="tx1"/>
                </a:solidFill>
                <a:effectLst/>
                <a:latin typeface="+mn-lt"/>
                <a:ea typeface="+mn-ea"/>
                <a:cs typeface="+mn-cs"/>
              </a:rPr>
              <a:t>Det er mulig at kjøtt og fisk kan fryses og tines flere ganger, men dette avhenger av kvaliteten på maten, hvordan den har blitt oppbevart, hvordan den er bearbeidet, saltinnhold og fettinnhold (Matprat, u.å.). For eksempel anbefales det ikke å fryse rått kjøtt og rå fisk to ganger som har blitt oppbevart mange timer i romtemperatur. Se og lukt på maten for å vurdere om maten er dårlig eller ikke. Når maten fryses bremses alle prosessene i maten, men de stoppes ikke. Akkurat i likhet med bakterieveksten. Derfor bør ikke mat fryses «for alltid» og man må derfor bruke opp den maten man har i fryseren. </a:t>
            </a: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47</a:t>
            </a:fld>
            <a:endParaRPr lang="nb-NO"/>
          </a:p>
        </p:txBody>
      </p:sp>
    </p:spTree>
    <p:extLst>
      <p:ext uri="{BB962C8B-B14F-4D97-AF65-F5344CB8AC3E}">
        <p14:creationId xmlns:p14="http://schemas.microsoft.com/office/powerpoint/2010/main" val="2438626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80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Her er en huskeliste som er god å bruke når man skal fryse mat.</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«Frys ned maten så fort som mulig etter den er kjøpt». Når du kommer hjem fra butikken bør du legge på plass frysevarer og kjølevarer før andre matvarer. </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«Ikke legg varm mat i fryseren, da økes temperaturen og resten av maten kan bli dårlig» på grunn av økt bakterievekst (Tryggmat, u.å.)</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«Avkjøl maten i mindre porsjoner, gjerne i kaldt vannbad». Da avkjøles maten fortere som medfører at maten kan settes kjølig fortere som fører til mindre bakterievekst og bedre holdbarhet (Mattilsynet, 2016). </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«Pakk maten godt inn i lufttette poser eller bokser hvis emballasjen er brutt» og vær særlig nøye med fisk og kjøtt (Tryggmat, u.å.).</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«Skriv på innhold, dato for innfrysning og mengde» på en lapp som du fester på maten, da har du bedre oversikt i fryseren. </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«Frys i porsjonsstørrelser eller flate pakker» (Tryggmat, u.å.). Se for deg at du har kjøpt en 2 kilos pakke med kyllingfilet. Hvis du fryser denne tar det for det første lang tid før hele varen blir fryst, og det tar lang tid før hele pakken tines. For eksempel: du skal lage en kyllingmiddag hvor du trenger to kyllingfileter, da må du tine hele pakken med 2 kilo kylling og deretter fryse igjen. Men om du fryser kyllingfiletene i porsjonspakninger, trenger du bare å tine den mengden du skal bruke. </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Til sist «husk at fryseren er et laget for maten og ikke en gravplass», det betyr at maten i fryseren må brukes og ikke glemmes bort.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48</a:t>
            </a:fld>
            <a:endParaRPr lang="nb-NO"/>
          </a:p>
        </p:txBody>
      </p:sp>
    </p:spTree>
    <p:extLst>
      <p:ext uri="{BB962C8B-B14F-4D97-AF65-F5344CB8AC3E}">
        <p14:creationId xmlns:p14="http://schemas.microsoft.com/office/powerpoint/2010/main" val="3884866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Når maten tines våkner bakteriene til liv på grunn av høyere temperatur. </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Når maten fryses dannes iskrystaller, mens når maten tiner vil disse krystallene smelte og noe av vannet vil sive ut av maten. Derfor kan maten miste sprøheten eller noe av saftigheten, men det betyr ikke at maten er uspiselig, bare at kvaliteten kan være noe endret. På grunn av dette så pleier man ikke å fryse eksempelvis salat og agurk, ettersom det vil være mer vassent etter opptining.  </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Tining av mat bør skje sakte, helst i kjøleskap fordi dette er mer skånsomt. I kjøleskap mister maten mindre vann, bakteriene vokser saktere og maten opprettholder god kvalitet. Det går an å tine maten i mikroen, men det er ikke optimalt på grunn av den brå overgangen fra kaldt til varmt, og maten vil kunne miste mye vann. Hvis du må bruke mikroen, bruk tiningsprogram!</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 bør legge maten i kjøleskapet dagen før den skal brukes og det kan være lurt å sette på en alarm eller et varsel på telefonen slik at man ikke glemmer å ta maten opp fra fryseren.</a:t>
            </a:r>
          </a:p>
          <a:p>
            <a:pPr marL="342900" lvl="0" indent="-342900">
              <a:lnSpc>
                <a:spcPct val="150000"/>
              </a:lnSpc>
              <a:spcAft>
                <a:spcPts val="800"/>
              </a:spcAft>
              <a:buFont typeface="+mj-lt"/>
              <a:buAutoNum type="arabicPeriod"/>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Dersom du likevel glemmer å ta opp maten så kan du legge den i en tett pose og legge i kaldt vann i minst 15 minutter, men hvor lenge den må ligge avhenger av størrelsen på maten.</a:t>
            </a:r>
          </a:p>
          <a:p>
            <a:endParaRPr lang="nb-NO" sz="1200" b="1"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Kilde: </a:t>
            </a:r>
            <a:r>
              <a:rPr lang="nb-NO" sz="1200" b="0" i="0" u="sng" kern="1200" dirty="0">
                <a:solidFill>
                  <a:schemeClr val="tx1"/>
                </a:solidFill>
                <a:effectLst/>
                <a:latin typeface="+mn-lt"/>
                <a:ea typeface="+mn-ea"/>
                <a:cs typeface="+mn-cs"/>
                <a:hlinkClick r:id="rId3"/>
              </a:rPr>
              <a:t>http://www.tryggmat.net/tilberedning.html</a:t>
            </a:r>
            <a:r>
              <a:rPr lang="nb-NO" dirty="0"/>
              <a:t/>
            </a:r>
            <a:br>
              <a:rPr lang="nb-NO" dirty="0"/>
            </a:b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49</a:t>
            </a:fld>
            <a:endParaRPr lang="nb-NO"/>
          </a:p>
        </p:txBody>
      </p:sp>
    </p:spTree>
    <p:extLst>
      <p:ext uri="{BB962C8B-B14F-4D97-AF65-F5344CB8AC3E}">
        <p14:creationId xmlns:p14="http://schemas.microsoft.com/office/powerpoint/2010/main" val="889144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err="1">
                <a:solidFill>
                  <a:schemeClr val="tx1"/>
                </a:solidFill>
                <a:effectLst/>
                <a:latin typeface="+mn-lt"/>
                <a:ea typeface="+mn-ea"/>
                <a:cs typeface="+mn-cs"/>
              </a:rPr>
              <a:t>Dig</a:t>
            </a:r>
            <a:r>
              <a:rPr lang="nb-NO" sz="1200" kern="1200" dirty="0">
                <a:solidFill>
                  <a:schemeClr val="tx1"/>
                </a:solidFill>
                <a:effectLst/>
                <a:latin typeface="+mn-lt"/>
                <a:ea typeface="+mn-ea"/>
                <a:cs typeface="+mn-cs"/>
              </a:rPr>
              <a:t> In er i hovedsak et teorikurs. For at dere ikke bare skal sitte å høre på teori, har vi lagt opp til flere avbrekk med praktiske aktiviteter, korte filmsnutter og fysiske pauser.</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a:t>
            </a:fld>
            <a:endParaRPr lang="nb-NO"/>
          </a:p>
        </p:txBody>
      </p:sp>
    </p:spTree>
    <p:extLst>
      <p:ext uri="{BB962C8B-B14F-4D97-AF65-F5344CB8AC3E}">
        <p14:creationId xmlns:p14="http://schemas.microsoft.com/office/powerpoint/2010/main" val="1890775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 Trykk på linken til filmen</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50</a:t>
            </a:fld>
            <a:endParaRPr lang="nb-NO"/>
          </a:p>
        </p:txBody>
      </p:sp>
    </p:spTree>
    <p:extLst>
      <p:ext uri="{BB962C8B-B14F-4D97-AF65-F5344CB8AC3E}">
        <p14:creationId xmlns:p14="http://schemas.microsoft.com/office/powerpoint/2010/main" val="2372779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51</a:t>
            </a:fld>
            <a:endParaRPr lang="nb-NO"/>
          </a:p>
        </p:txBody>
      </p:sp>
    </p:spTree>
    <p:extLst>
      <p:ext uri="{BB962C8B-B14F-4D97-AF65-F5344CB8AC3E}">
        <p14:creationId xmlns:p14="http://schemas.microsoft.com/office/powerpoint/2010/main" val="3785869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I denne temabolken skal vi ta for oss temaene:</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Hygiene </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Litt praktiske tips </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Holdbarhet</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Oppbevaring </a:t>
            </a:r>
          </a:p>
          <a:p>
            <a:pPr marL="171450" lvl="0" indent="-171450">
              <a:buFont typeface="Arial" panose="020B0604020202020204" pitchFamily="34" charset="0"/>
              <a:buChar char="•"/>
            </a:pPr>
            <a:r>
              <a:rPr lang="nb-NO" sz="1200" kern="1200" dirty="0">
                <a:solidFill>
                  <a:schemeClr val="tx1"/>
                </a:solidFill>
                <a:effectLst/>
                <a:latin typeface="+mn-lt"/>
                <a:ea typeface="+mn-ea"/>
                <a:cs typeface="+mn-cs"/>
              </a:rPr>
              <a:t>Hvordan man kan bli en matredder</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52</a:t>
            </a:fld>
            <a:endParaRPr lang="nb-NO"/>
          </a:p>
        </p:txBody>
      </p:sp>
    </p:spTree>
    <p:extLst>
      <p:ext uri="{BB962C8B-B14F-4D97-AF65-F5344CB8AC3E}">
        <p14:creationId xmlns:p14="http://schemas.microsoft.com/office/powerpoint/2010/main" val="4086910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Når man skal tilberede mat er det svært viktig med god personlig hygiene og det mest forebyggende tiltaket er håndvask.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Det er også viktig å tørke seg på rene håndklær eller tørkepapir, slik at de rene hendene forblir rene.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Det er lurt å ta av ringer o.l. og sette opp håret i strikk dersom du har lengre hår, for å unngå å få uønskede gjester i maten.</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Det er viktig å ikke lage mat til andre dersom man selv er syk, for da kan man smitte andre </a:t>
            </a:r>
            <a:r>
              <a:rPr lang="nb-NO" sz="12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via maten </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(Hernes &amp;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Harman</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2000).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53</a:t>
            </a:fld>
            <a:endParaRPr lang="nb-NO"/>
          </a:p>
        </p:txBody>
      </p:sp>
    </p:spTree>
    <p:extLst>
      <p:ext uri="{BB962C8B-B14F-4D97-AF65-F5344CB8AC3E}">
        <p14:creationId xmlns:p14="http://schemas.microsoft.com/office/powerpoint/2010/main" val="3123079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 å holde god hygiene på kjøkkenet er det viktig å alltid ha rene benkeplater og å bruke rent utstyr.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Det er viktig å holde rå mat (som salat) og varmebehandlet mat (som kjøtt og fisk) atskilt. I tillegg er det spesielt viktig å ha god hygiene ved tilberedning av rå kylling og svin fordi kjøtt fra disse dyrene kan inneholde bakterier som gjør oss syke hvis vi får disse i oss (når maten ikke er gjennomstekt). Derfor kan det også være lurt å ha en egen skjærefjøl til rå mat og en annen til kjøtt og fisk. Hvis man kun har én skjærefjøl bør man tilbedrede rå mat først, og kjøtt og fisk etterpå for å unngå kryss-smitte.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 å unngå å få i seg uønskede </a:t>
            </a:r>
            <a:r>
              <a:rPr lang="nb-NO"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jordrester</a:t>
            </a: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fra grønnsaker og poteter er det lurt å skylle og rense før bruk. Et eksempel på en grønnsak som kan inneholde mye jord er purreløken, så for å få fjernet alle </a:t>
            </a:r>
            <a:r>
              <a:rPr lang="nb-NO"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jordrester</a:t>
            </a: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kan man skjære et snitt langs midten av purreløken for så å skylle godt mellom alle lagene.</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For at kjøkkenet skal holdes rent må kjøkkenkluten byttes ofte! Kluten kan være en bakteriebombe, og hvis du vasker kjøkkenbenken med en skitten klut vil bakteriene spres. Kluten bør vaskes med varmt vann og såpe, deretter skyldes med kaldt vann og vris godt opp før kluten henges til tørk. Hvis kluten lukter surt eller er synlig skitten bør den byttes! Både god personlig hygiene og kjøkkenhygiene vil redusere faren for smitte og sykdom (Hernes &amp; </a:t>
            </a:r>
            <a:r>
              <a:rPr lang="nb-NO" sz="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Harman</a:t>
            </a:r>
            <a:r>
              <a:rPr lang="nb-NO"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2000).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54</a:t>
            </a:fld>
            <a:endParaRPr lang="nb-NO"/>
          </a:p>
        </p:txBody>
      </p:sp>
    </p:spTree>
    <p:extLst>
      <p:ext uri="{BB962C8B-B14F-4D97-AF65-F5344CB8AC3E}">
        <p14:creationId xmlns:p14="http://schemas.microsoft.com/office/powerpoint/2010/main" val="2962129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lnSpc>
                <a:spcPct val="150000"/>
              </a:lnSpc>
              <a:spcAft>
                <a:spcPts val="6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 trenger ikke skrelle poteter og grønnsaker, det holder å vaske skallet godt for å fjerne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jordrester</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Ikke bare kan det spare tid og oppvask å ikke skrelle grønnsakene og poteter, men det vil i tillegg bidra til at vi får i oss de mineralene og sporstoffene som finnes i det ytterste laget i skallet. </a:t>
            </a:r>
          </a:p>
          <a:p>
            <a:pPr marL="171450" lvl="0" indent="-171450">
              <a:lnSpc>
                <a:spcPct val="150000"/>
              </a:lnSpc>
              <a:spcAft>
                <a:spcPts val="6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På hele kjøttstykker er det nok at overflaten stekes godt, fordi det kun er på overflaten bakteriene finnes. Men kjøttdeig, kjøtt i terninger og strimlet kjøtt av kylling og svin må alltid gjennomstekes før man kan spise det. </a:t>
            </a:r>
          </a:p>
          <a:p>
            <a:pPr marL="171450" lvl="0" indent="-171450">
              <a:lnSpc>
                <a:spcPct val="150000"/>
              </a:lnSpc>
              <a:spcAft>
                <a:spcPts val="6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Når man først lager mat kan det være lurt å lage store porsjoner og fryse ned rester. Da vil man alltid ha mat på lager dager de dagene man ikke har tid til å lage middag.</a:t>
            </a:r>
          </a:p>
          <a:p>
            <a:pPr marL="171450" lvl="0" indent="-171450">
              <a:lnSpc>
                <a:spcPct val="150000"/>
              </a:lnSpc>
              <a:spcAft>
                <a:spcPts val="600"/>
              </a:spcAft>
              <a:buFont typeface="Arial" panose="020B0604020202020204" pitchFamily="34" charset="0"/>
              <a:buChar char="•"/>
            </a:pP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Tips til aktivisering:</a:t>
            </a:r>
          </a:p>
          <a:p>
            <a:pPr marL="171450" indent="-171450">
              <a:lnSpc>
                <a:spcPct val="150000"/>
              </a:lnSpc>
              <a:spcAft>
                <a:spcPts val="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Rekk opp hånda de som pleier å skrelle grønnsaker og poter før bruk?</a:t>
            </a:r>
          </a:p>
          <a:p>
            <a:pPr marL="171450" lvl="0" indent="-171450">
              <a:lnSpc>
                <a:spcPct val="150000"/>
              </a:lnSpc>
              <a:spcAft>
                <a:spcPts val="600"/>
              </a:spcAft>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Rekk opp hånda de som </a:t>
            </a:r>
            <a:r>
              <a:rPr lang="nb-NO" sz="1200" u="sng" dirty="0">
                <a:effectLst/>
                <a:latin typeface="Times New Roman" panose="02020603050405020304" pitchFamily="18" charset="0"/>
                <a:ea typeface="Calibri" panose="020F0502020204030204" pitchFamily="34" charset="0"/>
                <a:cs typeface="Times New Roman" panose="02020603050405020304" pitchFamily="18" charset="0"/>
              </a:rPr>
              <a:t>ikke</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pleier å skrelle grønnsaker og poter før bruk?</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55</a:t>
            </a:fld>
            <a:endParaRPr lang="nb-NO"/>
          </a:p>
        </p:txBody>
      </p:sp>
    </p:spTree>
    <p:extLst>
      <p:ext uri="{BB962C8B-B14F-4D97-AF65-F5344CB8AC3E}">
        <p14:creationId xmlns:p14="http://schemas.microsoft.com/office/powerpoint/2010/main" val="430789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Holdbarhet http://www.tryggmat.net/holdbarhet.html </a:t>
            </a:r>
          </a:p>
          <a:p>
            <a:endParaRPr lang="nb-NO" b="1" dirty="0"/>
          </a:p>
          <a:p>
            <a:r>
              <a:rPr lang="nb-NO" b="0" dirty="0"/>
              <a:t>Vi kan skille mellom to ulike datomerkinger: best før og siste forbruksdag</a:t>
            </a:r>
          </a:p>
          <a:p>
            <a:endParaRPr lang="nb-NO" b="1" dirty="0"/>
          </a:p>
          <a:p>
            <a:pPr marL="0" indent="0">
              <a:buFont typeface="Arial" panose="020B0604020202020204" pitchFamily="34" charset="0"/>
              <a:buNone/>
            </a:pPr>
            <a:r>
              <a:rPr lang="nb-NO" b="1" dirty="0"/>
              <a:t>Best før (kvalitet)</a:t>
            </a:r>
          </a:p>
          <a:p>
            <a:pPr marL="171450" indent="-171450">
              <a:buFont typeface="Arial" panose="020B0604020202020204" pitchFamily="34" charset="0"/>
              <a:buChar char="•"/>
            </a:pPr>
            <a:r>
              <a:rPr lang="nb-NO" dirty="0"/>
              <a:t>Varer som ikke ødelegges av bakterier, kaller vi for «ikke- lettbedervelige varer»</a:t>
            </a:r>
          </a:p>
          <a:p>
            <a:pPr marL="171450" indent="-171450">
              <a:buFont typeface="Arial" panose="020B0604020202020204" pitchFamily="34" charset="0"/>
              <a:buChar char="•"/>
            </a:pPr>
            <a:r>
              <a:rPr lang="nb-NO" dirty="0"/>
              <a:t>Hermetikk, brus, kaffe og andre tørrvarer er eksempler på ikke-lettbedervelige matvarer</a:t>
            </a:r>
          </a:p>
          <a:p>
            <a:pPr marL="171450" indent="-171450">
              <a:buFont typeface="Arial" panose="020B0604020202020204" pitchFamily="34" charset="0"/>
              <a:buChar char="•"/>
            </a:pPr>
            <a:r>
              <a:rPr lang="nb-NO" dirty="0"/>
              <a:t>Merkingen gir opplysninger om matvarens kvalitet eller egenskaper</a:t>
            </a:r>
          </a:p>
          <a:p>
            <a:pPr marL="171450" indent="-171450">
              <a:buFont typeface="Arial" panose="020B0604020202020204" pitchFamily="34" charset="0"/>
              <a:buChar char="•"/>
            </a:pPr>
            <a:r>
              <a:rPr lang="nb-NO" dirty="0"/>
              <a:t>Etter «best før» datoen er det ikke helseskadelig å spise maten</a:t>
            </a:r>
          </a:p>
          <a:p>
            <a:pPr marL="171450" indent="-171450">
              <a:buFont typeface="Arial" panose="020B0604020202020204" pitchFamily="34" charset="0"/>
              <a:buChar char="•"/>
            </a:pPr>
            <a:r>
              <a:rPr lang="nb-NO" dirty="0"/>
              <a:t>Etter «best før» datoen kan matvaren ha fått litt dårligere kvalitet ved at maten har fått en litt annen smak, lukt, farge eller vitamininnhold</a:t>
            </a:r>
          </a:p>
          <a:p>
            <a:pPr marL="171450" indent="-171450">
              <a:buFont typeface="Arial" panose="020B0604020202020204" pitchFamily="34" charset="0"/>
              <a:buChar char="•"/>
            </a:pPr>
            <a:r>
              <a:rPr lang="nb-NO" dirty="0"/>
              <a:t>Varer merket med «best før» kan fortsatt selges etter at datoen er gått ut</a:t>
            </a:r>
          </a:p>
          <a:p>
            <a:pPr marL="171450" indent="-171450">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rPr>
              <a:t>Når matvarer har gått «ut på dato» betyr det nødvendigvis ikke at man ikke kan spise det, men man bør bruke sansene for å sjekke at man ikke kaster mat som er spiselig.</a:t>
            </a:r>
            <a:endParaRPr lang="nb-NO" dirty="0"/>
          </a:p>
          <a:p>
            <a:pPr marL="0" indent="0">
              <a:buFont typeface="Arial" panose="020B0604020202020204" pitchFamily="34" charset="0"/>
              <a:buNone/>
            </a:pPr>
            <a:endParaRPr lang="nb-NO" dirty="0"/>
          </a:p>
          <a:p>
            <a:pPr marL="0" indent="0">
              <a:buFont typeface="Arial" panose="020B0604020202020204" pitchFamily="34" charset="0"/>
              <a:buNone/>
            </a:pPr>
            <a:r>
              <a:rPr lang="nb-NO" b="1" dirty="0"/>
              <a:t>Siste forbruksdag (helse)</a:t>
            </a:r>
          </a:p>
          <a:p>
            <a:pPr marL="171450" indent="-171450">
              <a:buFont typeface="Arial" panose="020B0604020202020204" pitchFamily="34" charset="0"/>
              <a:buChar char="•"/>
            </a:pPr>
            <a:r>
              <a:rPr lang="nb-NO" dirty="0"/>
              <a:t>Noen matvarer kalles «lett bedervelige» som betyr at de fort blir dårlige/uspiselige</a:t>
            </a:r>
          </a:p>
          <a:p>
            <a:pPr marL="171450" indent="-171450">
              <a:buFont typeface="Arial" panose="020B0604020202020204" pitchFamily="34" charset="0"/>
              <a:buChar char="•"/>
            </a:pPr>
            <a:r>
              <a:rPr lang="nb-NO" dirty="0"/>
              <a:t>Eksempler på lett bedervelige matvarer er kjøtt og kjøttprodukter, fisk og fiskeprodukter og myke oster</a:t>
            </a:r>
          </a:p>
          <a:p>
            <a:pPr marL="171450" indent="-171450">
              <a:buFont typeface="Arial" panose="020B0604020202020204" pitchFamily="34" charset="0"/>
              <a:buChar char="•"/>
            </a:pPr>
            <a:r>
              <a:rPr lang="nb-NO" dirty="0"/>
              <a:t>Lett bedervelige matvarer kan være direkte helsefarlige etter at holdbarhetsdatoen er passert</a:t>
            </a:r>
          </a:p>
          <a:p>
            <a:pPr marL="171450" indent="-171450">
              <a:buFont typeface="Arial" panose="020B0604020202020204" pitchFamily="34" charset="0"/>
              <a:buChar char="•"/>
            </a:pPr>
            <a:r>
              <a:rPr lang="nb-NO" dirty="0"/>
              <a:t>Lett bedervelige merkes med «siste forbruksdag» eller «holdbar til»</a:t>
            </a:r>
          </a:p>
          <a:p>
            <a:pPr marL="171450" indent="-171450">
              <a:buFont typeface="Arial" panose="020B0604020202020204" pitchFamily="34" charset="0"/>
              <a:buChar char="•"/>
            </a:pPr>
            <a:r>
              <a:rPr lang="nb-NO" dirty="0"/>
              <a:t>Lett bedervelige matvarer skal alltid merkes med oppbevaringsmåte</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56</a:t>
            </a:fld>
            <a:endParaRPr lang="nb-NO"/>
          </a:p>
        </p:txBody>
      </p:sp>
    </p:spTree>
    <p:extLst>
      <p:ext uri="{BB962C8B-B14F-4D97-AF65-F5344CB8AC3E}">
        <p14:creationId xmlns:p14="http://schemas.microsoft.com/office/powerpoint/2010/main" val="6240211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50000"/>
              </a:lnSpc>
              <a:spcAft>
                <a:spcPts val="600"/>
              </a:spcAft>
              <a:buFont typeface="Arial" panose="020B0604020202020204" pitchFamily="34" charset="0"/>
              <a:buNone/>
            </a:pPr>
            <a:r>
              <a:rPr lang="nb-NO" sz="1200" b="0" dirty="0">
                <a:effectLst/>
                <a:latin typeface="Times New Roman" panose="02020603050405020304" pitchFamily="18" charset="0"/>
                <a:ea typeface="Calibri" panose="020F0502020204030204" pitchFamily="34" charset="0"/>
                <a:cs typeface="Times New Roman" panose="02020603050405020304" pitchFamily="18" charset="0"/>
              </a:rPr>
              <a:t>Det aller viktigste poenget når det kommer til datomerking er at du må bruke sansene dine!</a:t>
            </a:r>
          </a:p>
          <a:p>
            <a:pPr marL="228600" lvl="0" indent="-228600">
              <a:lnSpc>
                <a:spcPct val="150000"/>
              </a:lnSpc>
              <a:spcAft>
                <a:spcPts val="600"/>
              </a:spcAft>
              <a:buFont typeface="+mj-lt"/>
              <a:buAutoNum type="arabicPeriod"/>
            </a:pPr>
            <a:r>
              <a:rPr lang="nb-NO" sz="1200" b="0" dirty="0">
                <a:effectLst/>
                <a:latin typeface="Times New Roman" panose="02020603050405020304" pitchFamily="18" charset="0"/>
                <a:ea typeface="Calibri" panose="020F0502020204030204" pitchFamily="34" charset="0"/>
                <a:cs typeface="Times New Roman" panose="02020603050405020304" pitchFamily="18" charset="0"/>
              </a:rPr>
              <a:t>Se om matvarer har endret farge, konsistens eller fått muggdannelse.</a:t>
            </a:r>
          </a:p>
          <a:p>
            <a:pPr marL="228600" lvl="0" indent="-228600">
              <a:lnSpc>
                <a:spcPct val="150000"/>
              </a:lnSpc>
              <a:spcAft>
                <a:spcPts val="600"/>
              </a:spcAft>
              <a:buFont typeface="+mj-lt"/>
              <a:buAutoNum type="arabicPeriod"/>
            </a:pPr>
            <a:r>
              <a:rPr lang="nb-NO" sz="1200" b="0" dirty="0">
                <a:effectLst/>
                <a:latin typeface="Times New Roman" panose="02020603050405020304" pitchFamily="18" charset="0"/>
                <a:ea typeface="Calibri" panose="020F0502020204030204" pitchFamily="34" charset="0"/>
                <a:cs typeface="Times New Roman" panose="02020603050405020304" pitchFamily="18" charset="0"/>
              </a:rPr>
              <a:t>Lukt om du kjenner kraftig vond eller sur lukt fra matvaren. På noen matvarer som for eksempel kjøttdeig er det tilsatt en pakkegass som skal øke holdbarheten til produktet. Denne gassen lukter ofte kraftig, så da bør man sette den åpnede pakken på benken i noen minutter og kjenne om lukter forsvinner, hvis den gjør det kan maten spises!</a:t>
            </a:r>
          </a:p>
          <a:p>
            <a:pPr marL="228600" lvl="0" indent="-228600">
              <a:lnSpc>
                <a:spcPct val="150000"/>
              </a:lnSpc>
              <a:spcAft>
                <a:spcPts val="600"/>
              </a:spcAft>
              <a:buFont typeface="+mj-lt"/>
              <a:buAutoNum type="arabicPeriod"/>
            </a:pPr>
            <a:r>
              <a:rPr lang="nb-NO" sz="1200" b="0" dirty="0">
                <a:effectLst/>
                <a:latin typeface="Times New Roman" panose="02020603050405020304" pitchFamily="18" charset="0"/>
                <a:ea typeface="Calibri" panose="020F0502020204030204" pitchFamily="34" charset="0"/>
                <a:cs typeface="Times New Roman" panose="02020603050405020304" pitchFamily="18" charset="0"/>
              </a:rPr>
              <a:t>Smak om maten smaker godt</a:t>
            </a:r>
          </a:p>
          <a:p>
            <a:pPr marL="228600" lvl="0" indent="-228600">
              <a:lnSpc>
                <a:spcPct val="150000"/>
              </a:lnSpc>
              <a:spcAft>
                <a:spcPts val="600"/>
              </a:spcAft>
              <a:buFont typeface="+mj-lt"/>
              <a:buAutoNum type="arabicPeriod"/>
            </a:pPr>
            <a:endParaRPr lang="nb-NO" sz="12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50000"/>
              </a:lnSpc>
              <a:spcAft>
                <a:spcPts val="600"/>
              </a:spcAft>
              <a:buFont typeface="Symbol" panose="05050102010706020507" pitchFamily="18" charset="2"/>
              <a:buNone/>
            </a:pPr>
            <a:r>
              <a:rPr lang="nb-NO" sz="1200" b="0" dirty="0">
                <a:effectLst/>
                <a:latin typeface="Times New Roman" panose="02020603050405020304" pitchFamily="18" charset="0"/>
                <a:ea typeface="Calibri" panose="020F0502020204030204" pitchFamily="34" charset="0"/>
                <a:cs typeface="Times New Roman" panose="02020603050405020304" pitchFamily="18" charset="0"/>
              </a:rPr>
              <a:t>Det kastes alt for mye spiselig mat og derfor et det viktig å stole på sansene og ikke være redd for datomerkinger (Amundsen, 2016). </a:t>
            </a:r>
            <a:endParaRPr lang="nb-NO" b="0" dirty="0"/>
          </a:p>
          <a:p>
            <a:endParaRPr lang="nb-NO" b="0" dirty="0"/>
          </a:p>
          <a:p>
            <a:r>
              <a:rPr lang="nb-NO" b="0" dirty="0"/>
              <a:t>Hvordan bruke sansene til å vurdere om maten er spiselig?</a:t>
            </a:r>
          </a:p>
          <a:p>
            <a:endParaRPr lang="nb-NO" b="0" dirty="0"/>
          </a:p>
          <a:p>
            <a:pPr marL="0" indent="0">
              <a:buFont typeface="Arial" panose="020B0604020202020204" pitchFamily="34" charset="0"/>
              <a:buNone/>
            </a:pPr>
            <a:r>
              <a:rPr lang="nb-NO" b="0" dirty="0"/>
              <a:t>Se:</a:t>
            </a:r>
          </a:p>
          <a:p>
            <a:pPr marL="171450" indent="-171450">
              <a:buFont typeface="Arial" panose="020B0604020202020204" pitchFamily="34" charset="0"/>
              <a:buChar char="•"/>
            </a:pPr>
            <a:r>
              <a:rPr lang="nb-NO" b="0" dirty="0"/>
              <a:t>Dårlig kjøtt blir gråbrunt og konsistensen blir slimete</a:t>
            </a:r>
          </a:p>
          <a:p>
            <a:pPr marL="171450" indent="-171450">
              <a:buFont typeface="Arial" panose="020B0604020202020204" pitchFamily="34" charset="0"/>
              <a:buChar char="•"/>
            </a:pPr>
            <a:r>
              <a:rPr lang="nb-NO" b="0" dirty="0"/>
              <a:t>Fisk og kjøtt skal ha en jevn farge og ikke være flekkete</a:t>
            </a:r>
          </a:p>
          <a:p>
            <a:pPr marL="171450" indent="-171450">
              <a:buFont typeface="Arial" panose="020B0604020202020204" pitchFamily="34" charset="0"/>
              <a:buChar char="•"/>
            </a:pPr>
            <a:r>
              <a:rPr lang="nb-NO" b="0" dirty="0"/>
              <a:t>Melk skal ikke være klumpete</a:t>
            </a:r>
          </a:p>
          <a:p>
            <a:pPr marL="171450" indent="-171450">
              <a:buFont typeface="Arial" panose="020B0604020202020204" pitchFamily="34" charset="0"/>
              <a:buChar char="•"/>
            </a:pPr>
            <a:r>
              <a:rPr lang="nb-NO" b="0" dirty="0"/>
              <a:t>Yoghurt kan noen ganger skille seg, men det betyr ikke at den er dårlig. Rør i yoghurten før du smaker og lukter</a:t>
            </a:r>
          </a:p>
          <a:p>
            <a:pPr marL="171450" indent="-171450">
              <a:buFont typeface="Arial" panose="020B0604020202020204" pitchFamily="34" charset="0"/>
              <a:buChar char="•"/>
            </a:pPr>
            <a:r>
              <a:rPr lang="nb-NO" b="0" dirty="0"/>
              <a:t>Dårlig frukt og grønnsaker endrer ofte farge og får en vassen konsistens</a:t>
            </a:r>
          </a:p>
          <a:p>
            <a:pPr marL="171450" indent="-171450">
              <a:buFont typeface="Arial" panose="020B0604020202020204" pitchFamily="34" charset="0"/>
              <a:buChar char="•"/>
            </a:pPr>
            <a:r>
              <a:rPr lang="nb-NO" b="0" dirty="0"/>
              <a:t>For andre matvarer kan du se etter muggdannelse</a:t>
            </a:r>
          </a:p>
          <a:p>
            <a:pPr marL="0" indent="0">
              <a:buFont typeface="Arial" panose="020B0604020202020204" pitchFamily="34" charset="0"/>
              <a:buNone/>
            </a:pPr>
            <a:endParaRPr lang="nb-NO" b="0" dirty="0"/>
          </a:p>
          <a:p>
            <a:pPr marL="0" indent="0">
              <a:buFont typeface="Arial" panose="020B0604020202020204" pitchFamily="34" charset="0"/>
              <a:buNone/>
            </a:pPr>
            <a:r>
              <a:rPr lang="nb-NO" b="0" dirty="0"/>
              <a:t>Lukt:</a:t>
            </a:r>
          </a:p>
          <a:p>
            <a:pPr marL="171450" indent="-171450">
              <a:buFont typeface="Arial" panose="020B0604020202020204" pitchFamily="34" charset="0"/>
              <a:buChar char="•"/>
            </a:pPr>
            <a:r>
              <a:rPr lang="nb-NO" b="0" dirty="0"/>
              <a:t>Fisk og kjøtt lukter sterkt med en gang man åpner emballasjen, dette er gasser som er tilsatt for å øke holdbarheten</a:t>
            </a:r>
          </a:p>
          <a:p>
            <a:pPr marL="171450" indent="-171450">
              <a:buFont typeface="Arial" panose="020B0604020202020204" pitchFamily="34" charset="0"/>
              <a:buChar char="•"/>
            </a:pPr>
            <a:r>
              <a:rPr lang="nb-NO" b="0" dirty="0"/>
              <a:t>Etter noen minutter med åpen emballasje kan du lukte på fisken eller kjøttet</a:t>
            </a:r>
          </a:p>
          <a:p>
            <a:pPr marL="171450" indent="-171450">
              <a:buFont typeface="Arial" panose="020B0604020202020204" pitchFamily="34" charset="0"/>
              <a:buChar char="•"/>
            </a:pPr>
            <a:r>
              <a:rPr lang="nb-NO" b="0" dirty="0"/>
              <a:t>Fisk skal lukte sjø eller ha en svak fiskelukt, dersom fisken er dårlig lukter den surt og har en kraftig vond lukt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Bedervet kjøtt lukter kraftig og er lett gjenkjennelig, kjøtt som lukter surt skal ikke spises!</a:t>
            </a:r>
          </a:p>
          <a:p>
            <a:pPr marL="171450" indent="-171450">
              <a:buFont typeface="Arial" panose="020B0604020202020204" pitchFamily="34" charset="0"/>
              <a:buChar char="•"/>
            </a:pPr>
            <a:r>
              <a:rPr lang="nb-NO" b="0" dirty="0"/>
              <a:t>Melk lukter surt om den er dårlig</a:t>
            </a:r>
          </a:p>
          <a:p>
            <a:pPr marL="0" indent="0">
              <a:buFont typeface="Arial" panose="020B0604020202020204" pitchFamily="34" charset="0"/>
              <a:buNone/>
            </a:pPr>
            <a:endParaRPr lang="nb-NO" b="0" dirty="0"/>
          </a:p>
          <a:p>
            <a:pPr marL="0" indent="0">
              <a:buFont typeface="Arial" panose="020B0604020202020204" pitchFamily="34" charset="0"/>
              <a:buNone/>
            </a:pPr>
            <a:r>
              <a:rPr lang="nb-NO" b="0" dirty="0"/>
              <a:t>Kjenn:</a:t>
            </a:r>
          </a:p>
          <a:p>
            <a:pPr marL="171450" indent="-171450">
              <a:buFont typeface="Arial" panose="020B0604020202020204" pitchFamily="34" charset="0"/>
              <a:buChar char="•"/>
            </a:pPr>
            <a:r>
              <a:rPr lang="nb-NO" b="0" dirty="0"/>
              <a:t>Fisk og kjøtt skal ha en blank overflate, men skal ikke være slimete</a:t>
            </a:r>
          </a:p>
          <a:p>
            <a:pPr marL="171450" indent="-171450">
              <a:buFont typeface="Arial" panose="020B0604020202020204" pitchFamily="34" charset="0"/>
              <a:buChar char="•"/>
            </a:pPr>
            <a:r>
              <a:rPr lang="nb-NO" b="0" dirty="0"/>
              <a:t>Fiskekjøttet skal være fast i formen</a:t>
            </a:r>
          </a:p>
          <a:p>
            <a:pPr marL="171450" indent="-171450">
              <a:buFont typeface="Arial" panose="020B0604020202020204" pitchFamily="34" charset="0"/>
              <a:buChar char="•"/>
            </a:pPr>
            <a:r>
              <a:rPr lang="nb-NO" b="0" dirty="0"/>
              <a:t>Husk å vask hendene før og etter du har tatt på maten</a:t>
            </a:r>
          </a:p>
          <a:p>
            <a:pPr marL="0" indent="0">
              <a:buFont typeface="Arial" panose="020B0604020202020204" pitchFamily="34" charset="0"/>
              <a:buNone/>
            </a:pPr>
            <a:endParaRPr lang="nb-NO" b="0" dirty="0"/>
          </a:p>
          <a:p>
            <a:pPr marL="0" indent="0">
              <a:buFont typeface="Arial" panose="020B0604020202020204" pitchFamily="34" charset="0"/>
              <a:buNone/>
            </a:pPr>
            <a:r>
              <a:rPr lang="nb-NO" b="0" dirty="0"/>
              <a:t>Smak:</a:t>
            </a:r>
          </a:p>
          <a:p>
            <a:pPr marL="171450" indent="-171450">
              <a:buFont typeface="Arial" panose="020B0604020202020204" pitchFamily="34" charset="0"/>
              <a:buChar char="•"/>
            </a:pPr>
            <a:r>
              <a:rPr lang="nb-NO" b="0" dirty="0"/>
              <a:t>Ikke smak på rå fisk eller kjøtt</a:t>
            </a:r>
          </a:p>
          <a:p>
            <a:pPr marL="171450" indent="-171450">
              <a:buFont typeface="Arial" panose="020B0604020202020204" pitchFamily="34" charset="0"/>
              <a:buChar char="•"/>
            </a:pPr>
            <a:r>
              <a:rPr lang="nb-NO" b="0" dirty="0"/>
              <a:t>Melkeprodukter smaker surt om det er blitt dårlig</a:t>
            </a:r>
          </a:p>
          <a:p>
            <a:pPr marL="171450" indent="-171450">
              <a:buFont typeface="Arial" panose="020B0604020202020204" pitchFamily="34" charset="0"/>
              <a:buChar char="•"/>
            </a:pPr>
            <a:r>
              <a:rPr lang="nb-NO" b="0" dirty="0"/>
              <a:t>Mat som er uspiselig har som regel en bismak og er lett gjenkjennelig</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57</a:t>
            </a:fld>
            <a:endParaRPr lang="nb-NO"/>
          </a:p>
        </p:txBody>
      </p:sp>
    </p:spTree>
    <p:extLst>
      <p:ext uri="{BB962C8B-B14F-4D97-AF65-F5344CB8AC3E}">
        <p14:creationId xmlns:p14="http://schemas.microsoft.com/office/powerpoint/2010/main" val="2619552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Datomerkingen som står på pakningene gjelder bare for den tiden produktet er uåpnet.</a:t>
            </a:r>
          </a:p>
          <a:p>
            <a:pPr marL="171450" indent="-171450">
              <a:buFont typeface="Arial" panose="020B0604020202020204" pitchFamily="34" charset="0"/>
              <a:buChar char="•"/>
            </a:pPr>
            <a:r>
              <a:rPr lang="nb-NO" dirty="0"/>
              <a:t>Når pakningen åpnes vil produktet bli utsatt for oksygen og bakterier, og da reduseres holdbarheten.</a:t>
            </a:r>
          </a:p>
          <a:p>
            <a:pPr marL="171450" indent="-171450">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 denne tabellen ser vi forskjell på holdbarheten før og etter åpning samt hvordan matvaren skal oppbevares før og etter åpning.</a:t>
            </a:r>
          </a:p>
          <a:p>
            <a:pPr marL="171450" indent="-171450">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 kan for eksempel se på pesto hvor det står oppført på matvaren at den kan oppbevares i romtemperatur før åpning, men etter åpning bør den oppbevares i kjøleskap.</a:t>
            </a:r>
          </a:p>
          <a:p>
            <a:pPr marL="171450" indent="-171450">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 tillegg ser vi at den er holdbar i et helt år før åpning, men kun holdbar i fem dager etter at den er åpnet.</a:t>
            </a:r>
          </a:p>
          <a:p>
            <a:pPr marL="171450" indent="-171450">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betyr ikke nødvendigvis at matvaren er uspiselig etter disse dagene, men man bør bruke sansene for å sjekke om den fortsatt er spiselig.</a:t>
            </a:r>
          </a:p>
          <a:p>
            <a:pPr marL="171450" indent="-171450">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Noe som kanskje er nytt for noen er at på pakken til </a:t>
            </a:r>
            <a:r>
              <a:rPr lang="nb-NO" sz="1200" u="none" dirty="0">
                <a:effectLst/>
                <a:latin typeface="Times New Roman" panose="02020603050405020304" pitchFamily="18" charset="0"/>
                <a:ea typeface="Calibri" panose="020F0502020204030204" pitchFamily="34" charset="0"/>
                <a:cs typeface="Times New Roman" panose="02020603050405020304" pitchFamily="18" charset="0"/>
              </a:rPr>
              <a:t>fullkorntortillas står det at de bør </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oppbevares i kjøleskap i opptil tre dager etter åpning.</a:t>
            </a:r>
          </a:p>
          <a:p>
            <a:pPr marL="171450" indent="-171450">
              <a:buFont typeface="Arial" panose="020B0604020202020204" pitchFamily="34" charset="0"/>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 fleste har nok erfart at tacolefser er spiselige mye lenger enn tre dager etter åpning, selv om de ikke har blitt oppbevart i kjøleskap!</a:t>
            </a:r>
          </a:p>
          <a:p>
            <a:pPr marL="0" lvl="0" indent="0">
              <a:lnSpc>
                <a:spcPct val="150000"/>
              </a:lnSpc>
              <a:spcAft>
                <a:spcPts val="600"/>
              </a:spcAft>
              <a:buFont typeface="Symbol" panose="05050102010706020507" pitchFamily="18" charset="2"/>
              <a:buNone/>
            </a:pP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60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Tips til aktivisering: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Rekk opp hånda de som legger </a:t>
            </a:r>
            <a:r>
              <a:rPr lang="nb-NO" sz="1200" dirty="0" err="1">
                <a:effectLst/>
                <a:latin typeface="Times New Roman" panose="02020603050405020304" pitchFamily="18" charset="0"/>
                <a:ea typeface="Calibri" panose="020F0502020204030204" pitchFamily="34" charset="0"/>
                <a:cs typeface="Times New Roman" panose="02020603050405020304" pitchFamily="18" charset="0"/>
              </a:rPr>
              <a:t>fullkornstortillas</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i kjøleskapet etter de har åpnet pakken?</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58</a:t>
            </a:fld>
            <a:endParaRPr lang="nb-NO"/>
          </a:p>
        </p:txBody>
      </p:sp>
    </p:spTree>
    <p:extLst>
      <p:ext uri="{BB962C8B-B14F-4D97-AF65-F5344CB8AC3E}">
        <p14:creationId xmlns:p14="http://schemas.microsoft.com/office/powerpoint/2010/main" val="3117969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Meieriprodukter holder ofte flere uker etter datomerkingen og det kan fint brukes i  pannekaker, vafler eller bakst.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Egg har en holdbarhet på minst to til tre måneder etter datomerkingen. Hvis man lagrer eggene i kjøleskap med den spisseste delen ned så vil de også holde seg lengre (dette gjør de vanligvis i kartongene de kommer i). Hvis du er usikker på om eggene har blitt dårlige kan de legges i et glass med vann, og hvis det flyter opp kan det være et tegn på at de har blitt dårlig. Men for å være helt sikker bør man åpne egget og lukte om det har blitt dårlig. Hvis et egg har blitt dårlig så lukter man det fort! (Amundsen, 2016).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59</a:t>
            </a:fld>
            <a:endParaRPr lang="nb-NO"/>
          </a:p>
        </p:txBody>
      </p:sp>
    </p:spTree>
    <p:extLst>
      <p:ext uri="{BB962C8B-B14F-4D97-AF65-F5344CB8AC3E}">
        <p14:creationId xmlns:p14="http://schemas.microsoft.com/office/powerpoint/2010/main" val="42276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Vi starter kurset med en enkel aktivitet for å løse opp stemningen og bli litt bedre kjent.</a:t>
            </a:r>
          </a:p>
          <a:p>
            <a:pPr marL="171450" indent="-171450">
              <a:buFont typeface="Arial" panose="020B0604020202020204" pitchFamily="34" charset="0"/>
              <a:buChar char="•"/>
            </a:pPr>
            <a:r>
              <a:rPr lang="nb-NO" dirty="0"/>
              <a:t>Jeg skal nå lese opp 15 påstander, og hvis du kjenner deg igjen i noen av påstandene så rekker du opp hånda.</a:t>
            </a:r>
          </a:p>
          <a:p>
            <a:pPr marL="171450" indent="-171450">
              <a:buFont typeface="Arial" panose="020B0604020202020204" pitchFamily="34" charset="0"/>
              <a:buChar char="•"/>
            </a:pPr>
            <a:r>
              <a:rPr lang="nb-NO" dirty="0"/>
              <a:t>Dette er ment å være en gøy aktivitet for å bryte isen, men også å bevisstgjøre dere på noen av matvanene deres.</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Tips til kursholder:</a:t>
            </a:r>
          </a:p>
          <a:p>
            <a:pPr marL="171450" indent="-171450">
              <a:buFont typeface="Arial" panose="020B0604020202020204" pitchFamily="34" charset="0"/>
              <a:buChar char="•"/>
            </a:pPr>
            <a:r>
              <a:rPr lang="nb-NO" dirty="0"/>
              <a:t>Påstandene dukker opp en etter en, les gjerne påstandene høyt.</a:t>
            </a:r>
          </a:p>
          <a:p>
            <a:pPr marL="171450" indent="-171450">
              <a:buFont typeface="Arial" panose="020B0604020202020204" pitchFamily="34" charset="0"/>
              <a:buChar char="•"/>
            </a:pPr>
            <a:r>
              <a:rPr lang="nb-NO" dirty="0"/>
              <a:t>Det er gøy hvis kursholder selv er med på aktiviteten for å vise at man ikke nødvendigvis spiser 100 % etter kostrådene selv, for eksempel at man rekker opp hånden på at man er glad i sjokolade. </a:t>
            </a: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6</a:t>
            </a:fld>
            <a:endParaRPr lang="nb-NO"/>
          </a:p>
        </p:txBody>
      </p:sp>
    </p:spTree>
    <p:extLst>
      <p:ext uri="{BB962C8B-B14F-4D97-AF65-F5344CB8AC3E}">
        <p14:creationId xmlns:p14="http://schemas.microsoft.com/office/powerpoint/2010/main" val="2392574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Kilde: (Amundsen, 2016)</a:t>
            </a:r>
          </a:p>
          <a:p>
            <a:pPr>
              <a:lnSpc>
                <a:spcPct val="150000"/>
              </a:lnSpc>
              <a:spcAft>
                <a:spcPts val="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Kilde: http://www.matportalen.no/uonskedestoffer_i_mat/tema/biologiske_gifter/hva_gjor_du_med_muggen_mat </a:t>
            </a:r>
          </a:p>
          <a:p>
            <a:pPr>
              <a:lnSpc>
                <a:spcPct val="150000"/>
              </a:lnSpc>
              <a:spcAft>
                <a:spcPts val="0"/>
              </a:spcAft>
            </a:pP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For å unngå å kaste spiselig mat, bør man bruk hele brokkolien, også stilken! Den har en god og søt smak. For å bruke stilken skreller man av det ytterste skallet og bruker den på samme måte som resten av brokkolien. </a:t>
            </a:r>
          </a:p>
          <a:p>
            <a:pPr marL="342900" marR="0" lvl="0" indent="-342900" algn="l"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Har grønnsakene eller salaten blitt litt e kan man putte de i et kaldt vannbad og de vil bli fine og sprø igjen. Hvis du har en litt slapp gulrot, kan du putte den i et glass med kaldt vann og etter en stund vil den ha trukket til seg vannet og blitt god som ny!</a:t>
            </a:r>
          </a:p>
          <a:p>
            <a:pPr marL="342900" marR="0" lvl="0" indent="-342900" algn="l"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Muggen mat kan inneholde muggsoppgifter, og hovedregelen er at mat med mugg bør kastes</a:t>
            </a:r>
          </a:p>
          <a:p>
            <a:pPr marL="342900" marR="0" lvl="0" indent="-342900" algn="l"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Unntakene er hard ost og grønnsaker som har fått små muggflekker. Her kan muggen skjerast bort, men sørg for å skjære bort rikelig rundt muggflekkene, minst 1 cm rundt muggen.</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Brød som ikke skal spises de nærmeste dagene bør fryses, slik at man unngår at brødet blir muggent. Hvis brødet har blitt tørt kan brukes til toast, ristet brød eller krutonger. Hvis brødet har blitt muggent må det kastes. </a:t>
            </a:r>
          </a:p>
          <a:p>
            <a:pPr marL="0" lvl="0" indent="0">
              <a:lnSpc>
                <a:spcPct val="150000"/>
              </a:lnSpc>
              <a:spcAft>
                <a:spcPts val="600"/>
              </a:spcAft>
              <a:buFont typeface="Symbol" panose="05050102010706020507" pitchFamily="18" charset="2"/>
              <a:buNone/>
            </a:pPr>
            <a:endParaRPr lang="nb-NO"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50000"/>
              </a:lnSpc>
              <a:spcAft>
                <a:spcPts val="600"/>
              </a:spcAft>
              <a:buFont typeface="Symbol" panose="05050102010706020507" pitchFamily="18" charset="2"/>
              <a:buNone/>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Tips til aktivisering: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Spørre om noen har kastet en hel ost som har fått litt mugg på seg?</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Spørre om det er noen som pleier å bruke hele brokkolien, inkludert stilken?</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Spørre om det er noen som har flere tips til matvarer som kan reddes?</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60</a:t>
            </a:fld>
            <a:endParaRPr lang="nb-NO"/>
          </a:p>
        </p:txBody>
      </p:sp>
    </p:spTree>
    <p:extLst>
      <p:ext uri="{BB962C8B-B14F-4D97-AF65-F5344CB8AC3E}">
        <p14:creationId xmlns:p14="http://schemas.microsoft.com/office/powerpoint/2010/main" val="38936423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Hvordan forlenge holdbarheten?</a:t>
            </a:r>
          </a:p>
          <a:p>
            <a:r>
              <a:rPr lang="nb-NO" dirty="0"/>
              <a:t>Kilde: http://www.tryggmat.net/merking.html </a:t>
            </a:r>
          </a:p>
          <a:p>
            <a:endParaRPr lang="nb-NO" dirty="0"/>
          </a:p>
          <a:p>
            <a:r>
              <a:rPr lang="nb-NO" sz="1200" kern="1200" dirty="0">
                <a:solidFill>
                  <a:schemeClr val="tx1"/>
                </a:solidFill>
                <a:effectLst/>
                <a:latin typeface="+mn-lt"/>
                <a:ea typeface="+mn-ea"/>
                <a:cs typeface="+mn-cs"/>
              </a:rPr>
              <a:t>Det er i hovedsak tre måter å forlenge holdbarheten på matvarer. </a:t>
            </a:r>
          </a:p>
          <a:p>
            <a:pPr marL="228600" lvl="0" indent="-228600">
              <a:buFont typeface="+mj-lt"/>
              <a:buAutoNum type="arabicPeriod"/>
            </a:pPr>
            <a:r>
              <a:rPr lang="nb-NO" sz="1200" kern="1200" dirty="0">
                <a:solidFill>
                  <a:schemeClr val="tx1"/>
                </a:solidFill>
                <a:effectLst/>
                <a:latin typeface="+mn-lt"/>
                <a:ea typeface="+mn-ea"/>
                <a:cs typeface="+mn-cs"/>
              </a:rPr>
              <a:t>Først og fremst er det viktig med riktig oppbevaring. I kjøleskapet skal temperaturen ligge mellom 2 – 4 ˚C og i fryseren skal temperaturen ligge på -18 ˚C. Dette kan være lurt å sjekke i ny og ne, slik at maten ikke oppbevares i feil temperatur. </a:t>
            </a:r>
          </a:p>
          <a:p>
            <a:pPr marL="228600" lvl="0" indent="-228600">
              <a:buFont typeface="+mj-lt"/>
              <a:buAutoNum type="arabicPeriod"/>
            </a:pPr>
            <a:r>
              <a:rPr lang="nb-NO" sz="1200" kern="1200" dirty="0">
                <a:solidFill>
                  <a:schemeClr val="tx1"/>
                </a:solidFill>
                <a:effectLst/>
                <a:latin typeface="+mn-lt"/>
                <a:ea typeface="+mn-ea"/>
                <a:cs typeface="+mn-cs"/>
              </a:rPr>
              <a:t>Holde forseglingen på matvaren så lenge som mulig og hvis man åpner forseglingen er det lurt å bruk bokser eller plastposer til å oppbevare åpnede pakninger, sånn at det ikke kommer noe luft til. </a:t>
            </a:r>
          </a:p>
          <a:p>
            <a:pPr marL="228600" lvl="0" indent="-228600">
              <a:buFont typeface="+mj-lt"/>
              <a:buAutoNum type="arabicPeriod"/>
            </a:pPr>
            <a:r>
              <a:rPr lang="nb-NO" sz="1200" kern="1200" dirty="0">
                <a:solidFill>
                  <a:schemeClr val="tx1"/>
                </a:solidFill>
                <a:effectLst/>
                <a:latin typeface="+mn-lt"/>
                <a:ea typeface="+mn-ea"/>
                <a:cs typeface="+mn-cs"/>
              </a:rPr>
              <a:t>Varmebehandling er også en måte å forlenge holdbarheten, som for eksempel ved koking, steking eller ovnsbaking. Hvis du steker kjøtt som går ut på dato samme dag, vil kjøttet være holdbart i noen ekstra dager dersom det oppbevares kjølig </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61</a:t>
            </a:fld>
            <a:endParaRPr lang="nb-NO"/>
          </a:p>
        </p:txBody>
      </p:sp>
    </p:spTree>
    <p:extLst>
      <p:ext uri="{BB962C8B-B14F-4D97-AF65-F5344CB8AC3E}">
        <p14:creationId xmlns:p14="http://schemas.microsoft.com/office/powerpoint/2010/main" val="22435460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Må all mat kastes etter at holdbarhetsdatoen er gått ut? Nei, selvfølgelig ikke. Men det som er viktig å huske på er at mat som er merket med </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«best før» </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kan både selges og spises etter fastsatt dato, mens mat som er merket med </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«siste forbruksdag» </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ikke bør spises etter fastsatt dato.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Hvis maten skal være holdbar så lenge som mulig er det viktig å oppbevare maten riktig</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Og helt til slutt: ikke glem å bruk sansene!</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62</a:t>
            </a:fld>
            <a:endParaRPr lang="nb-NO"/>
          </a:p>
        </p:txBody>
      </p:sp>
    </p:spTree>
    <p:extLst>
      <p:ext uri="{BB962C8B-B14F-4D97-AF65-F5344CB8AC3E}">
        <p14:creationId xmlns:p14="http://schemas.microsoft.com/office/powerpoint/2010/main" val="8591835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 typeface="Symbol" panose="05050102010706020507" pitchFamily="18" charset="2"/>
              <a:buNone/>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Dette er en aktivitet hvor vi skal </a:t>
            </a:r>
            <a:r>
              <a:rPr kumimoji="0" lang="nb-NO"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sunnifisere</a:t>
            </a: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matretter. Her er det tre oppskrifter: pizza, hamburger og spagetti med kjøttsaus. Dere skal gjøre disse rettene sunnere ved å bytte ut ingredienser, tilføre nye ingredienser eller fjerne ingredienser. </a:t>
            </a:r>
          </a:p>
          <a:p>
            <a:pPr marL="0" marR="0" lvl="0" indent="0" algn="l" defTabSz="914400" rtl="0" eaLnBrk="1" fontAlgn="auto" latinLnBrk="0" hangingPunct="1">
              <a:lnSpc>
                <a:spcPct val="150000"/>
              </a:lnSpc>
              <a:spcBef>
                <a:spcPts val="0"/>
              </a:spcBef>
              <a:spcAft>
                <a:spcPts val="800"/>
              </a:spcAft>
              <a:buClrTx/>
              <a:buSzTx/>
              <a:buFont typeface="Symbol" panose="05050102010706020507" pitchFamily="18" charset="2"/>
              <a:buNone/>
              <a:tabLst/>
              <a:defRPr/>
            </a:pPr>
            <a:endPar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nb-NO" sz="12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Tips til kursholder:</a:t>
            </a:r>
            <a:endPar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Ungdommene får 5-10 minutters tenketid- avhengig av hvor god tid dere har</a:t>
            </a:r>
          </a:p>
          <a:p>
            <a:pPr marL="342900" marR="0" lvl="0"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For eksempel pizza:</a:t>
            </a:r>
          </a:p>
          <a:p>
            <a:pPr marL="800100" marR="0" lvl="1"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ferdig lys pizzabunn erstattes med grov pizzabunn</a:t>
            </a:r>
          </a:p>
          <a:p>
            <a:pPr marL="800100" marR="0" lvl="1"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creme fraiche erstattes med lett creme fraiche eller tomatsaus</a:t>
            </a:r>
          </a:p>
          <a:p>
            <a:pPr marL="800100" marR="0" lvl="1"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Ost erstattes med lettere ost eller </a:t>
            </a:r>
            <a:r>
              <a:rPr kumimoji="0" lang="nb-NO"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mozzarella</a:t>
            </a: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800100" marR="0" lvl="1"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Pepperoni kan erstattes med kokt skinke</a:t>
            </a:r>
          </a:p>
          <a:p>
            <a:pPr marL="800100" marR="0" lvl="1"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Bacon kan sløyfes? Eller bruke kokt skinke</a:t>
            </a:r>
          </a:p>
          <a:p>
            <a:pPr marL="342900" marR="0" lvl="0"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For eksempel hamburger:</a:t>
            </a:r>
          </a:p>
          <a:p>
            <a:pPr marL="800100" marR="0" lvl="1"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Lyse hamburgerbrød kan erstattes med grove eller grove rundstykker</a:t>
            </a:r>
          </a:p>
          <a:p>
            <a:pPr marL="800100" marR="0" lvl="1"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Kjøttdeig kan byttes med karbonadedeig </a:t>
            </a:r>
            <a:r>
              <a:rPr kumimoji="0" lang="nb-NO"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osv</a:t>
            </a:r>
            <a:r>
              <a:rPr kumimoji="0" lang="nb-NO"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nb-NO" sz="12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 en felles gjennomgang hvor gruppene kommer med forslag til hver enkelt rett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Plassholder for lysbildenummer 3"/>
          <p:cNvSpPr>
            <a:spLocks noGrp="1"/>
          </p:cNvSpPr>
          <p:nvPr>
            <p:ph type="sldNum" sz="quarter" idx="10"/>
          </p:nvPr>
        </p:nvSpPr>
        <p:spPr/>
        <p:txBody>
          <a:bodyPr/>
          <a:lstStyle/>
          <a:p>
            <a:fld id="{0EE134B9-A146-4453-A311-3A8430A19C8A}" type="slidenum">
              <a:rPr lang="nb-NO" smtClean="0"/>
              <a:t>63</a:t>
            </a:fld>
            <a:endParaRPr lang="nb-NO"/>
          </a:p>
        </p:txBody>
      </p:sp>
    </p:spTree>
    <p:extLst>
      <p:ext uri="{BB962C8B-B14F-4D97-AF65-F5344CB8AC3E}">
        <p14:creationId xmlns:p14="http://schemas.microsoft.com/office/powerpoint/2010/main" val="24574001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Nå skal vi ta for oss temaene: grunnleggende ernæring, ernæringsutfordringer og matens effekt på helsen.</a:t>
            </a:r>
          </a:p>
          <a:p>
            <a:pPr marL="171450" indent="-171450">
              <a:buFont typeface="Arial" panose="020B0604020202020204" pitchFamily="34" charset="0"/>
              <a:buChar char="•"/>
            </a:pPr>
            <a:r>
              <a:rPr lang="nb-NO" dirty="0"/>
              <a:t>Det er viktig å ha kjennskap til litt grunnleggende ernæring, hvilke ernæringsutfordringer som er i Norge og hvilke effekter maten har på helsen vår. </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65</a:t>
            </a:fld>
            <a:endParaRPr lang="nb-NO"/>
          </a:p>
        </p:txBody>
      </p:sp>
    </p:spTree>
    <p:extLst>
      <p:ext uri="{BB962C8B-B14F-4D97-AF65-F5344CB8AC3E}">
        <p14:creationId xmlns:p14="http://schemas.microsoft.com/office/powerpoint/2010/main" val="22770148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For å kunne forstå hvorfor det er så viktig med mat, trenger man også å vite hva maten består av. Vi deler næringsstoffer inn i energigivende og ikke-energigivende. De som gir oss energi trenger vi i større mengder og hver dag. Kroppen trenger å få i seg både fett, protein og karbohydrater for å fungere slik den skal i visse mengder. Kosten bør bestå av 45-60 % karbohydrater, 25-40 % fett og 10-20 % protein. Alle er like viktige og hører til i et variert kosthold.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 ikke-energigivende næringsstoffene er vitaminer, mineraler og sporstoffer som kroppen trenger i mindre mengder enn de energigivende næringsstoffene, men som er veldig viktige å få i seg for at kroppen skal fungere optimalt.</a:t>
            </a:r>
          </a:p>
          <a:p>
            <a:pPr marL="457200">
              <a:lnSpc>
                <a:spcPct val="150000"/>
              </a:lnSpc>
              <a:spcAft>
                <a:spcPts val="600"/>
              </a:spcAft>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Tips til aktivisering: </a:t>
            </a:r>
            <a:endParaRPr lang="nb-NO"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Spørre om noen vet hvilke næringsstoffer som går innunder energigivende og ikke-energigivende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66</a:t>
            </a:fld>
            <a:endParaRPr lang="nb-NO"/>
          </a:p>
        </p:txBody>
      </p:sp>
    </p:spTree>
    <p:extLst>
      <p:ext uri="{BB962C8B-B14F-4D97-AF65-F5344CB8AC3E}">
        <p14:creationId xmlns:p14="http://schemas.microsoft.com/office/powerpoint/2010/main" val="916805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 skiller mellom to ulike type fett: mettet fett og umettet fett</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Mettet fett er det fettet vi bør spise mindre av og det finner vi i blant annet kjøtt, meieriprodukter, kokosfett og palmeolje. Palmeolje er en type olje som ikke bare inneholder mye mettet fett, men har også skadende effekt på miljøet (Regnskogfondet, u.å.).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Umettet fett deler vi igjen inn i det som kalles enumettet fett og flerumettet fett.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Enumettet fett finnes i rapsolje, olivenolje og svinekjøtt, mens flerumettet fett finnes i fisk og sjømat, tran, planteoljer og kornprodukter.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 bør prøve å velge umettet fett fremfor mettet fett.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67</a:t>
            </a:fld>
            <a:endParaRPr lang="nb-NO"/>
          </a:p>
        </p:txBody>
      </p:sp>
    </p:spTree>
    <p:extLst>
      <p:ext uri="{BB962C8B-B14F-4D97-AF65-F5344CB8AC3E}">
        <p14:creationId xmlns:p14="http://schemas.microsoft.com/office/powerpoint/2010/main" val="1048055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Protein er kroppens byggeklosser og består av aminosyrer.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er 20 vanlige aminosyrer, hvor 9 av disse er essensielle. Dette betyr at vi er nødt til å få i oss disse 9 via kosten fordi kroppen ikke lager disse selv. De 11 andre aminosyrene kan kroppen i større eller mindre grad lage selv.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Ulike type matvarer inneholder ulike type aminosyrer. Animalske matvarer inneholder alltid de 9 essensielle aminosyrene, men skal man få i seg alle de 9 essensielle aminosyrene fra vegetabilske matvarer kan man for eksempel spise korn og belgvekster sammen. Da vil proteinkvaliteten bli god.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går også an å kombinere vegetabilske og animalske matvarer, som melk og korn for å få i seg protein av god kvalitet.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 må daglig få i seg nok protein, fordi protein er viktig for oppbygging og vedlikehold av muskler og andre celler og vev i kroppen.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 største kildene til protein er kjøtt, fisk, egg, melkeprodukter, korn og belgvekster</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Men selv om man trenger daglig tilførsel av protein er det sjeldent med et for lavt proteininntak i Norge i dag. Ofte gjelder dette kun eldre eller andre som har et for lavt inntak av mat.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68</a:t>
            </a:fld>
            <a:endParaRPr lang="nb-NO"/>
          </a:p>
        </p:txBody>
      </p:sp>
    </p:spTree>
    <p:extLst>
      <p:ext uri="{BB962C8B-B14F-4D97-AF65-F5344CB8AC3E}">
        <p14:creationId xmlns:p14="http://schemas.microsoft.com/office/powerpoint/2010/main" val="24117816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Karbohydrater finnes hovedsakelig i planter, men det finnes også små mengder i melk og i kjøtt.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Kostfiber en type karbohydrat og den aller viktigste kilden til kostfiber er grove kornprodukter. Kostfiber bør vi spise mer av, og derfor bør vi velge kornprodukter som er grove sånn at vi får i oss mer fiber. Da kan vi for eksempel velge et brød som er grovt eller ekstra grovt på Brødskalaen.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Tilsatt sukker er også en type karbohydrat og dette finnes i blant annet brus, godteri og snacks. Tilsatt sukker en kun energi og inneholder ingen andre næringsstoffer, dermed bør man spise mindre sukker. I Norge i dag for de fleste i seg for mye tilsatt sukker, spesielt ungdommer.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er viktig å skille mellom det som kalles «naturlig sukkerinnhold» og «tilsatt sukker». Naturlig sukker kan være laktose i melk eller fruktose i frukt. Tilsatt raffinert sukker inneholder ingen andre næringsstoffer, mens naturlig sukker kommer sammen med andre næringsstoffer.</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69</a:t>
            </a:fld>
            <a:endParaRPr lang="nb-NO"/>
          </a:p>
        </p:txBody>
      </p:sp>
    </p:spTree>
    <p:extLst>
      <p:ext uri="{BB962C8B-B14F-4D97-AF65-F5344CB8AC3E}">
        <p14:creationId xmlns:p14="http://schemas.microsoft.com/office/powerpoint/2010/main" val="16592023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Vitaminer deles inn i fettløselige vitaminer som A, D, E og K og vannløselige vitaminer som B og C.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Overskuddet av fettløselige vitaminer lagres i fettvev og kan gi forgiftning ved for store mengder (spesielt hvis man får i seg for mye vitamin A og D).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 vannløselige vitaminene lagres i liten grad i kroppen og overskuddet skilles ut i urinen og forgiftning av disse vitaminene er derfor veldig usannsynlig.</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70</a:t>
            </a:fld>
            <a:endParaRPr lang="nb-NO"/>
          </a:p>
        </p:txBody>
      </p:sp>
    </p:spTree>
    <p:extLst>
      <p:ext uri="{BB962C8B-B14F-4D97-AF65-F5344CB8AC3E}">
        <p14:creationId xmlns:p14="http://schemas.microsoft.com/office/powerpoint/2010/main" val="124552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Tips til kursholder: </a:t>
            </a:r>
          </a:p>
          <a:p>
            <a:pPr marL="171450" indent="-171450">
              <a:buFont typeface="Arial" panose="020B0604020202020204" pitchFamily="34" charset="0"/>
              <a:buChar char="•"/>
            </a:pPr>
            <a:r>
              <a:rPr lang="nb-NO" dirty="0"/>
              <a:t>Kommenter om det var mange eller få som rekte opp hånda på om de hadde spist frokost, og si gjerne «apropos frokost – her får dere 9 tips til sunne og gode frokoster dere kan lage</a:t>
            </a:r>
            <a:r>
              <a:rPr lang="nb-NO" dirty="0" smtClean="0"/>
              <a:t>».</a:t>
            </a:r>
          </a:p>
          <a:p>
            <a:pPr marL="171450" indent="-171450">
              <a:buFont typeface="Arial" panose="020B0604020202020204" pitchFamily="34" charset="0"/>
              <a:buChar char="•"/>
            </a:pPr>
            <a:endParaRPr lang="nb-NO"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smtClean="0"/>
              <a:t>-- Trykk på linken til filmen --</a:t>
            </a:r>
          </a:p>
          <a:p>
            <a:endParaRPr lang="nb-NO" dirty="0" smtClean="0"/>
          </a:p>
          <a:p>
            <a:r>
              <a:rPr lang="nb-NO" dirty="0" smtClean="0"/>
              <a:t>Det finnes mange andre typer frokost enn bare brødskiver, men i denne matlagingsfilmen er hensikten å inspirere dere til å piffe opp brødskivene ved å variere mellom ulike typer pålegg. </a:t>
            </a:r>
          </a:p>
          <a:p>
            <a:endParaRPr lang="nb-NO" dirty="0" smtClean="0"/>
          </a:p>
          <a:p>
            <a:r>
              <a:rPr lang="nb-NO" dirty="0" smtClean="0"/>
              <a:t>Tips til aktivisering:</a:t>
            </a:r>
          </a:p>
          <a:p>
            <a:r>
              <a:rPr lang="nb-NO" dirty="0" smtClean="0"/>
              <a:t>Når filmen er slutt kan du gjerne spørre noen av disse spørsmålene</a:t>
            </a:r>
          </a:p>
          <a:p>
            <a:pPr marL="171450" indent="-171450">
              <a:buFont typeface="Arial" panose="020B0604020202020204" pitchFamily="34" charset="0"/>
              <a:buChar char="•"/>
            </a:pPr>
            <a:r>
              <a:rPr lang="nb-NO" dirty="0" smtClean="0"/>
              <a:t>Var det noe som så godt ut?</a:t>
            </a:r>
          </a:p>
          <a:p>
            <a:pPr marL="171450" indent="-171450">
              <a:buFont typeface="Arial" panose="020B0604020202020204" pitchFamily="34" charset="0"/>
              <a:buChar char="•"/>
            </a:pPr>
            <a:r>
              <a:rPr lang="nb-NO" dirty="0" smtClean="0"/>
              <a:t>Var det noe her dere aldri hadde tenkt på?</a:t>
            </a:r>
          </a:p>
          <a:p>
            <a:pPr marL="171450" indent="-171450">
              <a:buFont typeface="Arial" panose="020B0604020202020204" pitchFamily="34" charset="0"/>
              <a:buChar char="•"/>
            </a:pPr>
            <a:r>
              <a:rPr lang="nb-NO" dirty="0" smtClean="0"/>
              <a:t>Er noen som pleier å bruke disse påleggene til vanlig?</a:t>
            </a:r>
          </a:p>
          <a:p>
            <a:pPr marL="171450" indent="-171450">
              <a:buFont typeface="Arial" panose="020B0604020202020204" pitchFamily="34" charset="0"/>
              <a:buChar char="•"/>
            </a:pPr>
            <a:r>
              <a:rPr lang="nb-NO" dirty="0" smtClean="0"/>
              <a:t>Hvilken skive så best ut?</a:t>
            </a:r>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7</a:t>
            </a:fld>
            <a:endParaRPr lang="nb-NO"/>
          </a:p>
        </p:txBody>
      </p:sp>
    </p:spTree>
    <p:extLst>
      <p:ext uri="{BB962C8B-B14F-4D97-AF65-F5344CB8AC3E}">
        <p14:creationId xmlns:p14="http://schemas.microsoft.com/office/powerpoint/2010/main" val="6327717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Her ser vi en tabell som viser alle vitaminene kroppen trenger, i hvilke matvarer vi finner disse vitaminene og hvilke funksjoner de har i kroppen.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Et eksempel som kan trekkes frem er vitamin D, som vi ofte får i oss for lite av i Norge. Vitamin D kan vi få i oss på to måter: enten via sola eller via fisk og sjømat. I og med at det ikke er så mye sol i Norge året rundt, trenger vi å få det i oss gjennom kosten.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Vitamin A er et fettløselig vitamin som finnes i leverpostei, smør, beriket margarin og grønnsaker og er viktig for vekst, bendannelse og bedre mørkesyn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Vitamin B er et vannløselig vitamin som finnes i korn og animalske produkter som kjøtt, fisk, egg og melk. Vitamin B bidrar til nedbrytning av makronæringsstoffer (fett, protein og karbohydrater) og er viktig for optimal hudfunksjon </a:t>
            </a:r>
          </a:p>
          <a:p>
            <a:pPr marL="342900" marR="0" lvl="0" indent="-342900" algn="l" defTabSz="914400" rtl="0" eaLnBrk="1" fontAlgn="auto" latinLnBrk="0" hangingPunct="1">
              <a:lnSpc>
                <a:spcPct val="150000"/>
              </a:lnSpc>
              <a:spcBef>
                <a:spcPts val="0"/>
              </a:spcBef>
              <a:spcAft>
                <a:spcPts val="600"/>
              </a:spcAft>
              <a:buClrTx/>
              <a:buSzTx/>
              <a:buFont typeface="Symbol" panose="05050102010706020507" pitchFamily="18" charset="2"/>
              <a:buChar char=""/>
              <a:tabLst/>
              <a:defRPr/>
            </a:pPr>
            <a:r>
              <a:rPr lang="nb-NO" sz="1200" kern="1200" dirty="0">
                <a:solidFill>
                  <a:schemeClr val="tx1"/>
                </a:solidFill>
                <a:effectLst/>
                <a:latin typeface="+mn-lt"/>
                <a:ea typeface="+mn-ea"/>
                <a:cs typeface="+mn-cs"/>
              </a:rPr>
              <a:t>Vitamin C finnes i frukt, grønnsaker og poteter, og er en antioksidant som bidrar til å opprettholde immunforsvaret og øke opptaket av jern.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Vitamin E finnes i blant annet olje, egg og grønnsaker. Vitamin E er i likhet med vitamin C en antioksidant, som virker beskyttende på kroppen.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Vitamin K finnes i grønne bladgrønnsaker, leverpostei og innmat og koagulerer blodet i kroppen (som vil si at blodet går fra flytende til fast form og dermed stanser blødninger), øker kalsiumopptaket og er viktig ved dannelse av benvev.</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71</a:t>
            </a:fld>
            <a:endParaRPr lang="nb-NO"/>
          </a:p>
        </p:txBody>
      </p:sp>
    </p:spTree>
    <p:extLst>
      <p:ext uri="{BB962C8B-B14F-4D97-AF65-F5344CB8AC3E}">
        <p14:creationId xmlns:p14="http://schemas.microsoft.com/office/powerpoint/2010/main" val="31371898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 denne tabellen ser vi tre ulike mineraler/sporstoff, kilder til disse og funksjoner de har i kroppen. Disse stoffene trenger vi kun i ørsmå mengder, men er likevel viktige for at kroppen skal fungere.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Kalsium er et mineral som skjelettet vårt er bygd opp av og det finner vi i melk og meieriprodukter, egg, korn og grønnsaker. Kalsium styrker skjelettet, er viktig for at musklene skal klare å trekke seg sammen og for blodkoagulering.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Jern er et sporstoff, som vil si at vi trenger enda mindre mengder enn mineraler, men det er fortsatt viktig. Jern finnes i korn, rødt kjøtt, leverpostei, fisk og egg. De viktigste funksjonene jern har i kroppen er å transportere oksygen i blodet og sørge for normal vekst.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Jod er også er sporstoff som finnes i meieriprodukter og fisk, særlig mager fisk som torsk, sei og makrell. Jod er viktig å få i seg slik at hormonproduksjonen er som den skal. I tillegg er jod viktig for normal vekst og utvikling i sentralnervesystemet (Bere &amp; Øverby, 2011).</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72</a:t>
            </a:fld>
            <a:endParaRPr lang="nb-NO"/>
          </a:p>
        </p:txBody>
      </p:sp>
    </p:spTree>
    <p:extLst>
      <p:ext uri="{BB962C8B-B14F-4D97-AF65-F5344CB8AC3E}">
        <p14:creationId xmlns:p14="http://schemas.microsoft.com/office/powerpoint/2010/main" val="2869162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Er det slik at jo mer vitaminer og mineraler, jo bedre? Nei!</a:t>
            </a:r>
          </a:p>
          <a:p>
            <a:pPr marL="171450" indent="-171450">
              <a:buFont typeface="Arial" panose="020B0604020202020204" pitchFamily="34" charset="0"/>
              <a:buChar char="•"/>
            </a:pPr>
            <a:r>
              <a:rPr lang="nb-NO" dirty="0"/>
              <a:t>Hvis du har et variert kosthold og ingen sykdommer eller mangler, er det ikke nødvendig å ta kosttilskudd (med mindre du har fått påvist hos legen at du har mangel på noe).</a:t>
            </a:r>
          </a:p>
          <a:p>
            <a:pPr marL="171450" indent="-171450">
              <a:buFont typeface="Arial" panose="020B0604020202020204" pitchFamily="34" charset="0"/>
              <a:buChar char="•"/>
            </a:pPr>
            <a:r>
              <a:rPr lang="nb-NO" dirty="0"/>
              <a:t>Hvis kroppen får mer vitaminer enn den trenger vil den enten kvitte seg med overskuddet ved å tisse det ut (som betyr at du får unødvendig dyr urin) eller så kan du i verste fall få forgiftninger (A og D vitamin).</a:t>
            </a:r>
          </a:p>
          <a:p>
            <a:pPr marL="171450" indent="-171450">
              <a:buFont typeface="Arial" panose="020B0604020202020204" pitchFamily="34" charset="0"/>
              <a:buChar char="•"/>
            </a:pPr>
            <a:r>
              <a:rPr lang="nb-NO" dirty="0"/>
              <a:t>Det eneste kosttilskuddet vi er anbefalt å bruke er tran.</a:t>
            </a:r>
          </a:p>
          <a:p>
            <a:pPr marL="171450" indent="-171450">
              <a:buFont typeface="Arial" panose="020B0604020202020204" pitchFamily="34" charset="0"/>
              <a:buChar char="•"/>
            </a:pPr>
            <a:r>
              <a:rPr lang="nb-NO" dirty="0"/>
              <a:t>En enkel huskeregel for når man trenger tran er alle månedene med bokstaven R i seg, fordi disse månedene har mindre sol og dermed mindre vitamin D.</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73</a:t>
            </a:fld>
            <a:endParaRPr lang="nb-NO"/>
          </a:p>
        </p:txBody>
      </p:sp>
    </p:spTree>
    <p:extLst>
      <p:ext uri="{BB962C8B-B14F-4D97-AF65-F5344CB8AC3E}">
        <p14:creationId xmlns:p14="http://schemas.microsoft.com/office/powerpoint/2010/main" val="27544582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Kostholdet i den norske befolkningen er i stor grad i tråd med kostrådene, men det er noen konkrete utfordringer som man bør prøve å forbedre, for at helsen i hele befolkningen skal bli enda bedre.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er ønskelig å øke inntaket av fisk, frukt, bær og grønnsaker, grove kornprodukter, vitamin D, folat og jod.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 tillegg bør man redusere inntaket av rødt kjøtt og fete kjøttprodukter og heller velge magrere produkter. Man bør spise mindre sukker, mindre mettet fett og mindre salt (Helsedirektoratet, 2017).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74</a:t>
            </a:fld>
            <a:endParaRPr lang="nb-NO"/>
          </a:p>
        </p:txBody>
      </p:sp>
    </p:spTree>
    <p:extLst>
      <p:ext uri="{BB962C8B-B14F-4D97-AF65-F5344CB8AC3E}">
        <p14:creationId xmlns:p14="http://schemas.microsoft.com/office/powerpoint/2010/main" val="11770327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Hvis man følger helsedirektoratets kostråd kan dette bidra til å forebygge: </a:t>
            </a:r>
          </a:p>
          <a:p>
            <a:pPr marL="742950" lvl="1" indent="-285750">
              <a:lnSpc>
                <a:spcPct val="150000"/>
              </a:lnSpc>
              <a:spcAft>
                <a:spcPts val="60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Blodtrykk, hjerte- og karsykdommer (blodpropp, hjerneslag og hjerteinfarkt) </a:t>
            </a:r>
          </a:p>
          <a:p>
            <a:pPr marL="742950" lvl="1" indent="-285750">
              <a:lnSpc>
                <a:spcPct val="150000"/>
              </a:lnSpc>
              <a:spcAft>
                <a:spcPts val="60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Overvekt og fedme </a:t>
            </a:r>
          </a:p>
          <a:p>
            <a:pPr marL="742950" lvl="1" indent="-285750">
              <a:lnSpc>
                <a:spcPct val="150000"/>
              </a:lnSpc>
              <a:spcAft>
                <a:spcPts val="60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Diabetes type 2 </a:t>
            </a:r>
          </a:p>
          <a:p>
            <a:pPr marL="742950" lvl="1" indent="-285750">
              <a:lnSpc>
                <a:spcPct val="150000"/>
              </a:lnSpc>
              <a:spcAft>
                <a:spcPts val="60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Noen former for kreft </a:t>
            </a:r>
          </a:p>
          <a:p>
            <a:pPr marL="742950" lvl="1" indent="-285750">
              <a:lnSpc>
                <a:spcPct val="150000"/>
              </a:lnSpc>
              <a:spcAft>
                <a:spcPts val="60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Benskjørhet </a:t>
            </a:r>
          </a:p>
          <a:p>
            <a:pPr marL="742950" lvl="1" indent="-285750">
              <a:lnSpc>
                <a:spcPct val="150000"/>
              </a:lnSpc>
              <a:spcAft>
                <a:spcPts val="600"/>
              </a:spcAft>
              <a:buFont typeface="Courier New" panose="02070309020205020404" pitchFamily="49" charset="0"/>
              <a:buChar char="o"/>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Tannråte</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Noen av disse nevnt over er ikke sykdommer i seg selv, men tilstander som øker risiko for å utvikle sykdom</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er ikke nødvendigvis sånn at disse sykdommene er så relevant for dere ungdommer her og nå, men det er lurt å legg et godt grunnlag tidlig, slik at man reduserer risikoen for å utvikle disse livsstilssykdommene.</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 vanene man lager seg i de tidligere årene blir som oftest med oss resten av livet (Helsedirektoratet, 2017).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75</a:t>
            </a:fld>
            <a:endParaRPr lang="nb-NO"/>
          </a:p>
        </p:txBody>
      </p:sp>
    </p:spTree>
    <p:extLst>
      <p:ext uri="{BB962C8B-B14F-4D97-AF65-F5344CB8AC3E}">
        <p14:creationId xmlns:p14="http://schemas.microsoft.com/office/powerpoint/2010/main" val="30098484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Ikke bare er det viktig å spise mat i tråd med kostrådene for å unngå sykdom, men det er også viktig å spise mat jevnlig for å fungere i hverdagen.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Her er en figur som viser hvor mange i 6. klasse som spiser frokost 4 ganger eller flere i uken i motsetning til videregående elever i 1. klasse. Blant 6. klassinger er det ca. 90 % som spiser frokost, mens blant 1. VGS-elever er det rett over 70 % som spiser frokost. Dette viser at inntak av frokost avtar med økende klassetrinn.</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Det å spise frokost og måltider jevnt i løpet av dagen bidrar til at man føler seg mett, at blodsukkeret holder seg stabilt gjennom lang dag og ikke minst at man klarer å holde konsentrasjonen oppe – som kan bidra til at man lærer bedre.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Ved å ha et variert kosthold, vil man legge et godt grunnlag for helsen resten av livet og kan til og med være avgjørende for hvordan helsen til ditt fremtidige barn blir (Helsedirektoratet, 2015). </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76</a:t>
            </a:fld>
            <a:endParaRPr lang="nb-NO"/>
          </a:p>
        </p:txBody>
      </p:sp>
    </p:spTree>
    <p:extLst>
      <p:ext uri="{BB962C8B-B14F-4D97-AF65-F5344CB8AC3E}">
        <p14:creationId xmlns:p14="http://schemas.microsoft.com/office/powerpoint/2010/main" val="11621912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Mange ungdommer stresser mye med mat.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Noen tenker bare på kalorier, fett, proteiner, karbohydrater, sukker, vekt osv.</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Men det er viktig å huske på at mat er </a:t>
            </a: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mer</a:t>
            </a: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 enn bare næringsstoffer og spising mer enn bare å bli mett!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Mat bør smake godt og det bør også bidra til velvære og glede. </a:t>
            </a:r>
          </a:p>
          <a:p>
            <a:pPr marL="342900" lvl="0" indent="-342900">
              <a:lnSpc>
                <a:spcPct val="150000"/>
              </a:lnSpc>
              <a:spcAft>
                <a:spcPts val="600"/>
              </a:spcAft>
              <a:buFont typeface="Symbol" panose="05050102010706020507" pitchFamily="18" charset="2"/>
              <a:buChar char=""/>
            </a:pPr>
            <a:r>
              <a:rPr lang="nb-NO" sz="1200" dirty="0">
                <a:effectLst/>
                <a:latin typeface="Times New Roman" panose="02020603050405020304" pitchFamily="18" charset="0"/>
                <a:ea typeface="Calibri" panose="020F0502020204030204" pitchFamily="34" charset="0"/>
                <a:cs typeface="Times New Roman" panose="02020603050405020304" pitchFamily="18" charset="0"/>
              </a:rPr>
              <a:t>Mat hører også til i sosiale lag (som bursdag og fest) og det kan være en idé å lage mat med andre for å gjøre det enda morsommere. </a:t>
            </a:r>
          </a:p>
          <a:p>
            <a:pPr marL="342900" lvl="0" indent="-342900">
              <a:lnSpc>
                <a:spcPct val="150000"/>
              </a:lnSpc>
              <a:spcAft>
                <a:spcPts val="600"/>
              </a:spcAft>
              <a:buFont typeface="Symbol" panose="05050102010706020507" pitchFamily="18" charset="2"/>
              <a:buChar char=""/>
            </a:pPr>
            <a:r>
              <a:rPr lang="nb-NO" sz="1200" b="1" dirty="0">
                <a:effectLst/>
                <a:latin typeface="Times New Roman" panose="02020603050405020304" pitchFamily="18" charset="0"/>
                <a:ea typeface="Calibri" panose="020F0502020204030204" pitchFamily="34" charset="0"/>
                <a:cs typeface="Times New Roman" panose="02020603050405020304" pitchFamily="18" charset="0"/>
              </a:rPr>
              <a:t>Det er viktig at man spiser sunt, men det er minst like viktig at man har et sunt forhold til maten man spiser.  </a:t>
            </a: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77</a:t>
            </a:fld>
            <a:endParaRPr lang="nb-NO"/>
          </a:p>
        </p:txBody>
      </p:sp>
    </p:spTree>
    <p:extLst>
      <p:ext uri="{BB962C8B-B14F-4D97-AF65-F5344CB8AC3E}">
        <p14:creationId xmlns:p14="http://schemas.microsoft.com/office/powerpoint/2010/main" val="14028889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spcAft>
                <a:spcPts val="600"/>
              </a:spcAft>
            </a:pP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Dette er en online-quiz. Den krever internettilgang og at alle deltakere har </a:t>
            </a:r>
            <a:r>
              <a:rPr lang="nb-NO" sz="1200" dirty="0" err="1" smtClean="0">
                <a:effectLst/>
                <a:latin typeface="Times New Roman" panose="02020603050405020304" pitchFamily="18" charset="0"/>
                <a:ea typeface="Calibri" panose="020F0502020204030204" pitchFamily="34" charset="0"/>
                <a:cs typeface="Times New Roman" panose="02020603050405020304" pitchFamily="18" charset="0"/>
              </a:rPr>
              <a:t>lap-top</a:t>
            </a:r>
            <a:r>
              <a:rPr lang="nb-NO" sz="1200" dirty="0" smtClean="0">
                <a:effectLst/>
                <a:latin typeface="Times New Roman" panose="02020603050405020304" pitchFamily="18" charset="0"/>
                <a:ea typeface="Calibri" panose="020F0502020204030204" pitchFamily="34" charset="0"/>
                <a:cs typeface="Times New Roman" panose="02020603050405020304" pitchFamily="18" charset="0"/>
              </a:rPr>
              <a:t> eller mobil med internett de kan spille fra. </a:t>
            </a:r>
            <a:r>
              <a:rPr lang="nb-NO" sz="1200" b="1" smtClean="0">
                <a:effectLst/>
                <a:latin typeface="Times New Roman" panose="02020603050405020304" pitchFamily="18" charset="0"/>
                <a:ea typeface="Calibri" panose="020F0502020204030204" pitchFamily="34" charset="0"/>
                <a:cs typeface="Times New Roman" panose="02020603050405020304" pitchFamily="18" charset="0"/>
              </a:rPr>
              <a:t>Denne kan sløyfes.</a:t>
            </a:r>
            <a:endParaRPr lang="nb-NO" sz="120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78</a:t>
            </a:fld>
            <a:endParaRPr lang="nb-NO"/>
          </a:p>
        </p:txBody>
      </p:sp>
    </p:spTree>
    <p:extLst>
      <p:ext uri="{BB962C8B-B14F-4D97-AF65-F5344CB8AC3E}">
        <p14:creationId xmlns:p14="http://schemas.microsoft.com/office/powerpoint/2010/main" val="4082518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ekstra aktivitet hvis dere får tid. Nå skal dere ta for dere en og en matvare og komme med forslag til bruksområder. Hvert forslag gir ett poeng og bruksområdene kan være både frokost, lunsj og middag. For eksempel kan </a:t>
            </a:r>
            <a:r>
              <a:rPr lang="nb-NO" dirty="0" err="1"/>
              <a:t>fullkornstortilla</a:t>
            </a:r>
            <a:r>
              <a:rPr lang="nb-NO" dirty="0"/>
              <a:t> brukes til taco, </a:t>
            </a:r>
            <a:r>
              <a:rPr lang="nb-NO" dirty="0" err="1"/>
              <a:t>wrap</a:t>
            </a:r>
            <a:r>
              <a:rPr lang="nb-NO" dirty="0"/>
              <a:t>, tortillapizza, erstatte lasagneplatene eller stekes og brukes som tortillachips.</a:t>
            </a:r>
          </a:p>
          <a:p>
            <a:endParaRPr lang="nb-NO" dirty="0"/>
          </a:p>
          <a:p>
            <a:r>
              <a:rPr lang="nb-NO" b="1" dirty="0"/>
              <a:t>Tips til kursholder:</a:t>
            </a:r>
          </a:p>
          <a:p>
            <a:r>
              <a:rPr lang="nb-NO" dirty="0"/>
              <a:t>Elevene får 5-10 minutters tenketid. Etterpå går dere igjennom noen få forslag fra noen grupper, eller ett forslag fra hver gruppe. Husk å få forslag til alle de tre basismatvarene. Deretter sier du «rekk opp hånda alle gruppene som har (for eksempel) 5 eller flere forslag til bruksområder, 8 eller flere forslag», og så videre frem til dere har funnet gruppen med flest forslag. Du kan velge å be dem rekke opp hånda for antall forslag til hver matvare, om du ønsker.</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82</a:t>
            </a:fld>
            <a:endParaRPr lang="nb-NO"/>
          </a:p>
        </p:txBody>
      </p:sp>
    </p:spTree>
    <p:extLst>
      <p:ext uri="{BB962C8B-B14F-4D97-AF65-F5344CB8AC3E}">
        <p14:creationId xmlns:p14="http://schemas.microsoft.com/office/powerpoint/2010/main" val="30437726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E134B9-A146-4453-A311-3A8430A19C8A}" type="slidenum">
              <a:rPr lang="nb-NO" smtClean="0"/>
              <a:t>84</a:t>
            </a:fld>
            <a:endParaRPr lang="nb-NO"/>
          </a:p>
        </p:txBody>
      </p:sp>
    </p:spTree>
    <p:extLst>
      <p:ext uri="{BB962C8B-B14F-4D97-AF65-F5344CB8AC3E}">
        <p14:creationId xmlns:p14="http://schemas.microsoft.com/office/powerpoint/2010/main" val="163966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Her ser dere to eksempler på hvor motsigende media kan være. </a:t>
            </a:r>
          </a:p>
          <a:p>
            <a:pPr marL="171450" indent="-171450">
              <a:buFont typeface="Arial" panose="020B0604020202020204" pitchFamily="34" charset="0"/>
              <a:buChar char="•"/>
            </a:pPr>
            <a:r>
              <a:rPr lang="nb-NO" dirty="0"/>
              <a:t>Disse to artiklene ble publisert med tre dagers mellomrom, og budskapet er totalt forskjellig. </a:t>
            </a:r>
          </a:p>
          <a:p>
            <a:pPr marL="171450" indent="-171450">
              <a:buFont typeface="Arial" panose="020B0604020202020204" pitchFamily="34" charset="0"/>
              <a:buChar char="•"/>
            </a:pPr>
            <a:r>
              <a:rPr lang="nb-NO" dirty="0"/>
              <a:t>Er det rart at folk blir forvirret når dette er det de leser?</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8</a:t>
            </a:fld>
            <a:endParaRPr lang="nb-NO"/>
          </a:p>
        </p:txBody>
      </p:sp>
    </p:spTree>
    <p:extLst>
      <p:ext uri="{BB962C8B-B14F-4D97-AF65-F5344CB8AC3E}">
        <p14:creationId xmlns:p14="http://schemas.microsoft.com/office/powerpoint/2010/main" val="123930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dagens samfunn blir vi overøst av informasjon om mat, kosthold, dietter og ernæring. Det er svært lett å bli forvirret og usikker når informasjonsmengden er så stor. Man kan ofte lese på både blogger, Facebook og nettaviser at noen har en bastant mening om kosthold. Mange refererer gjerne til «eksperter» eller «forskning», uten å gå videre inn på hva som faktisk ligger bak deres påstander. Mange offentlige personer, bloggere og også nettaviser tjener penger på å omtale produkter. Sjokkerende overskrifter genererer klikk, og klikk gir penger. Hvem kan dere stole på? Hvem snakker sant? Det er ikke rart at mange opplever det som vanskelig å spise sunt, når til og med «eksperter» har ulike meninger om hva som faktisk er sunt å spise. Vi ønsker at dere skal være kritiske når dere leser ting på internett. Heldigvis har Helsedirektoratet utviklet 12 konkrete kostråd, som er anbefalinger for hva den norske befolkningen bør spise. Disse kostrådene er basert på store mengder forskning og rådene er til å stole på. Hele </a:t>
            </a:r>
            <a:r>
              <a:rPr lang="nb-NO" dirty="0" err="1"/>
              <a:t>Dig</a:t>
            </a:r>
            <a:r>
              <a:rPr lang="nb-NO" dirty="0"/>
              <a:t> In kurset er derfor basert på Helsedirektoratets kostråd, som vi skal snakke mer om nå.</a:t>
            </a:r>
          </a:p>
        </p:txBody>
      </p:sp>
      <p:sp>
        <p:nvSpPr>
          <p:cNvPr id="4" name="Plassholder for lysbildenummer 3"/>
          <p:cNvSpPr>
            <a:spLocks noGrp="1"/>
          </p:cNvSpPr>
          <p:nvPr>
            <p:ph type="sldNum" sz="quarter" idx="10"/>
          </p:nvPr>
        </p:nvSpPr>
        <p:spPr/>
        <p:txBody>
          <a:bodyPr/>
          <a:lstStyle/>
          <a:p>
            <a:fld id="{0EE134B9-A146-4453-A311-3A8430A19C8A}" type="slidenum">
              <a:rPr lang="nb-NO" smtClean="0"/>
              <a:t>9</a:t>
            </a:fld>
            <a:endParaRPr lang="nb-NO"/>
          </a:p>
        </p:txBody>
      </p:sp>
    </p:spTree>
    <p:extLst>
      <p:ext uri="{BB962C8B-B14F-4D97-AF65-F5344CB8AC3E}">
        <p14:creationId xmlns:p14="http://schemas.microsoft.com/office/powerpoint/2010/main" val="4048510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nb-NO"/>
              <a:t>Klikk for å redigere tittelstil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C4C07FC-BCCB-4D52-8FC5-9BFC1F316DFA}" type="datetimeFigureOut">
              <a:rPr lang="nb-NO" smtClean="0"/>
              <a:t>10.04.2019</a:t>
            </a:fld>
            <a:endParaRPr lang="nb-NO"/>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nb-NO"/>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94634F3-71EB-4CD6-B903-4B9F8E7FD117}" type="slidenum">
              <a:rPr lang="nb-NO" smtClean="0"/>
              <a:t>‹#›</a:t>
            </a:fld>
            <a:endParaRPr lang="nb-NO"/>
          </a:p>
        </p:txBody>
      </p:sp>
    </p:spTree>
    <p:extLst>
      <p:ext uri="{BB962C8B-B14F-4D97-AF65-F5344CB8AC3E}">
        <p14:creationId xmlns:p14="http://schemas.microsoft.com/office/powerpoint/2010/main" val="325920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C4C07FC-BCCB-4D52-8FC5-9BFC1F316DFA}" type="datetimeFigureOut">
              <a:rPr lang="nb-NO" smtClean="0"/>
              <a:t>10.04.2019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94634F3-71EB-4CD6-B903-4B9F8E7FD117}" type="slidenum">
              <a:rPr lang="nb-NO" smtClean="0"/>
              <a:t>‹#›</a:t>
            </a:fld>
            <a:endParaRPr lang="nb-NO"/>
          </a:p>
        </p:txBody>
      </p:sp>
    </p:spTree>
    <p:extLst>
      <p:ext uri="{BB962C8B-B14F-4D97-AF65-F5344CB8AC3E}">
        <p14:creationId xmlns:p14="http://schemas.microsoft.com/office/powerpoint/2010/main" val="133690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C4C07FC-BCCB-4D52-8FC5-9BFC1F316DFA}" type="datetimeFigureOut">
              <a:rPr lang="nb-NO" smtClean="0"/>
              <a:t>10.04.2019</a:t>
            </a:fld>
            <a:endParaRPr lang="nb-NO"/>
          </a:p>
        </p:txBody>
      </p:sp>
      <p:sp>
        <p:nvSpPr>
          <p:cNvPr id="5" name="Footer Placeholder 4"/>
          <p:cNvSpPr>
            <a:spLocks noGrp="1"/>
          </p:cNvSpPr>
          <p:nvPr>
            <p:ph type="ftr" sz="quarter" idx="11"/>
          </p:nvPr>
        </p:nvSpPr>
        <p:spPr>
          <a:xfrm>
            <a:off x="774923" y="5951811"/>
            <a:ext cx="7896279" cy="365125"/>
          </a:xfrm>
        </p:spPr>
        <p:txBody>
          <a:bodyPr/>
          <a:lstStyle/>
          <a:p>
            <a:endParaRPr lang="nb-NO"/>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94634F3-71EB-4CD6-B903-4B9F8E7FD117}" type="slidenum">
              <a:rPr lang="nb-NO" smtClean="0"/>
              <a:t>‹#›</a:t>
            </a:fld>
            <a:endParaRPr lang="nb-NO"/>
          </a:p>
        </p:txBody>
      </p:sp>
    </p:spTree>
    <p:extLst>
      <p:ext uri="{BB962C8B-B14F-4D97-AF65-F5344CB8AC3E}">
        <p14:creationId xmlns:p14="http://schemas.microsoft.com/office/powerpoint/2010/main" val="359289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nb-NO"/>
              <a:t>Klikk for å redigere tittelstil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C4C07FC-BCCB-4D52-8FC5-9BFC1F316DFA}" type="datetimeFigureOut">
              <a:rPr lang="nb-NO" smtClean="0"/>
              <a:t>10.04.2019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a:xfrm>
            <a:off x="10558300" y="5956137"/>
            <a:ext cx="1052508" cy="365125"/>
          </a:xfrm>
        </p:spPr>
        <p:txBody>
          <a:bodyPr/>
          <a:lstStyle/>
          <a:p>
            <a:fld id="{B94634F3-71EB-4CD6-B903-4B9F8E7FD117}" type="slidenum">
              <a:rPr lang="nb-NO" smtClean="0"/>
              <a:t>‹#›</a:t>
            </a:fld>
            <a:endParaRPr lang="nb-NO"/>
          </a:p>
        </p:txBody>
      </p:sp>
    </p:spTree>
    <p:extLst>
      <p:ext uri="{BB962C8B-B14F-4D97-AF65-F5344CB8AC3E}">
        <p14:creationId xmlns:p14="http://schemas.microsoft.com/office/powerpoint/2010/main" val="670156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nb-NO"/>
              <a:t>Klikk for å redigere tittelstil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C4C07FC-BCCB-4D52-8FC5-9BFC1F316DFA}" type="datetimeFigureOut">
              <a:rPr lang="nb-NO" smtClean="0"/>
              <a:t>10.04.2019</a:t>
            </a:fld>
            <a:endParaRPr lang="nb-NO"/>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nb-NO"/>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94634F3-71EB-4CD6-B903-4B9F8E7FD117}" type="slidenum">
              <a:rPr lang="nb-NO" smtClean="0"/>
              <a:t>‹#›</a:t>
            </a:fld>
            <a:endParaRPr lang="nb-NO"/>
          </a:p>
        </p:txBody>
      </p:sp>
    </p:spTree>
    <p:extLst>
      <p:ext uri="{BB962C8B-B14F-4D97-AF65-F5344CB8AC3E}">
        <p14:creationId xmlns:p14="http://schemas.microsoft.com/office/powerpoint/2010/main" val="34635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nb-NO"/>
              <a:t>Klikk for å redigere tittelstil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9C4C07FC-BCCB-4D52-8FC5-9BFC1F316DFA}" type="datetimeFigureOut">
              <a:rPr lang="nb-NO" smtClean="0"/>
              <a:t>10.04.2019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94634F3-71EB-4CD6-B903-4B9F8E7FD117}" type="slidenum">
              <a:rPr lang="nb-NO" smtClean="0"/>
              <a:t>‹#›</a:t>
            </a:fld>
            <a:endParaRPr lang="nb-NO"/>
          </a:p>
        </p:txBody>
      </p:sp>
    </p:spTree>
    <p:extLst>
      <p:ext uri="{BB962C8B-B14F-4D97-AF65-F5344CB8AC3E}">
        <p14:creationId xmlns:p14="http://schemas.microsoft.com/office/powerpoint/2010/main" val="2094348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nb-NO"/>
              <a:t>Klikk for å redigere tittelstil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9C4C07FC-BCCB-4D52-8FC5-9BFC1F316DFA}" type="datetimeFigureOut">
              <a:rPr lang="nb-NO" smtClean="0"/>
              <a:t>10.04.2019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B94634F3-71EB-4CD6-B903-4B9F8E7FD117}" type="slidenum">
              <a:rPr lang="nb-NO" smtClean="0"/>
              <a:t>‹#›</a:t>
            </a:fld>
            <a:endParaRPr lang="nb-NO"/>
          </a:p>
        </p:txBody>
      </p:sp>
    </p:spTree>
    <p:extLst>
      <p:ext uri="{BB962C8B-B14F-4D97-AF65-F5344CB8AC3E}">
        <p14:creationId xmlns:p14="http://schemas.microsoft.com/office/powerpoint/2010/main" val="118557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9C4C07FC-BCCB-4D52-8FC5-9BFC1F316DFA}" type="datetimeFigureOut">
              <a:rPr lang="nb-NO" smtClean="0"/>
              <a:t>10.04.2019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B94634F3-71EB-4CD6-B903-4B9F8E7FD117}" type="slidenum">
              <a:rPr lang="nb-NO" smtClean="0"/>
              <a:t>‹#›</a:t>
            </a:fld>
            <a:endParaRPr lang="nb-NO"/>
          </a:p>
        </p:txBody>
      </p:sp>
    </p:spTree>
    <p:extLst>
      <p:ext uri="{BB962C8B-B14F-4D97-AF65-F5344CB8AC3E}">
        <p14:creationId xmlns:p14="http://schemas.microsoft.com/office/powerpoint/2010/main" val="361934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C07FC-BCCB-4D52-8FC5-9BFC1F316DFA}" type="datetimeFigureOut">
              <a:rPr lang="nb-NO" smtClean="0"/>
              <a:t>10.04.2019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B94634F3-71EB-4CD6-B903-4B9F8E7FD117}" type="slidenum">
              <a:rPr lang="nb-NO" smtClean="0"/>
              <a:t>‹#›</a:t>
            </a:fld>
            <a:endParaRPr lang="nb-NO"/>
          </a:p>
        </p:txBody>
      </p:sp>
    </p:spTree>
    <p:extLst>
      <p:ext uri="{BB962C8B-B14F-4D97-AF65-F5344CB8AC3E}">
        <p14:creationId xmlns:p14="http://schemas.microsoft.com/office/powerpoint/2010/main" val="5897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nb-NO"/>
              <a:t>Klikk for å redigere tittelstil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C4C07FC-BCCB-4D52-8FC5-9BFC1F316DFA}" type="datetimeFigureOut">
              <a:rPr lang="nb-NO" smtClean="0"/>
              <a:t>10.04.2019</a:t>
            </a:fld>
            <a:endParaRPr lang="nb-NO"/>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nb-NO"/>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94634F3-71EB-4CD6-B903-4B9F8E7FD117}" type="slidenum">
              <a:rPr lang="nb-NO" smtClean="0"/>
              <a:t>‹#›</a:t>
            </a:fld>
            <a:endParaRPr lang="nb-NO"/>
          </a:p>
        </p:txBody>
      </p:sp>
    </p:spTree>
    <p:extLst>
      <p:ext uri="{BB962C8B-B14F-4D97-AF65-F5344CB8AC3E}">
        <p14:creationId xmlns:p14="http://schemas.microsoft.com/office/powerpoint/2010/main" val="2706778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nb-NO"/>
              <a:t>Klikk for å redigere tittelstil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9C4C07FC-BCCB-4D52-8FC5-9BFC1F316DFA}" type="datetimeFigureOut">
              <a:rPr lang="nb-NO" smtClean="0"/>
              <a:t>10.04.2019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94634F3-71EB-4CD6-B903-4B9F8E7FD117}" type="slidenum">
              <a:rPr lang="nb-NO" smtClean="0"/>
              <a:t>‹#›</a:t>
            </a:fld>
            <a:endParaRPr lang="nb-NO"/>
          </a:p>
        </p:txBody>
      </p:sp>
    </p:spTree>
    <p:extLst>
      <p:ext uri="{BB962C8B-B14F-4D97-AF65-F5344CB8AC3E}">
        <p14:creationId xmlns:p14="http://schemas.microsoft.com/office/powerpoint/2010/main" val="377466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nb-NO"/>
              <a:t>Klikk for å redigere tittelstil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9C4C07FC-BCCB-4D52-8FC5-9BFC1F316DFA}" type="datetimeFigureOut">
              <a:rPr lang="nb-NO" smtClean="0"/>
              <a:t>10.04.2019</a:t>
            </a:fld>
            <a:endParaRPr lang="nb-NO"/>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nb-NO"/>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94634F3-71EB-4CD6-B903-4B9F8E7FD117}" type="slidenum">
              <a:rPr lang="nb-NO" smtClean="0"/>
              <a:t>‹#›</a:t>
            </a:fld>
            <a:endParaRPr lang="nb-NO"/>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62972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kolonial.no/" TargetMode="Externa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kolonial.no/" TargetMode="Externa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kolonial.no/" TargetMode="Externa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hyperlink" Target="https://video.uia.no/media/t/0_9g9vi3x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hyperlink" Target="https://video.uia.no/media/t/0_kgo561bh"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https://video.uia.no/media/t/0_nuq3tsn1"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hyperlink" Target="https://video.uia.no/media/t/0_61sh703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hyperlink" Target="http://www.kahoot.it/"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1.png"/><Relationship Id="rId4" Type="http://schemas.openxmlformats.org/officeDocument/2006/relationships/hyperlink" Target="https://play.kahoot.it/#/?quizId=1fdf15fc-a274-478f-b78c-9cb39e17bf8d"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uia.no/digin"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hyperlink" Target="http://www.fairtrade.no/" TargetMode="External"/><Relationship Id="rId13" Type="http://schemas.openxmlformats.org/officeDocument/2006/relationships/hyperlink" Target="https://www.google.no/search?q=makrell+i+tomat&amp;source=lnms&amp;tbm=isch&amp;sa=X&amp;ved=0ahUKEwi8joih47TaAhURL1AKHVRwDrMQ_AUICigB&amp;biw=1366&amp;bih=662#imgrc=asY9SiHx-wmMdM" TargetMode="External"/><Relationship Id="rId3" Type="http://schemas.openxmlformats.org/officeDocument/2006/relationships/hyperlink" Target="http://www.colourbox.com/" TargetMode="External"/><Relationship Id="rId7" Type="http://schemas.openxmlformats.org/officeDocument/2006/relationships/hyperlink" Target="https://helsenorge.no/kosthold-og-ernaring/nokkelhullet/hva-er-nokkelhullet" TargetMode="External"/><Relationship Id="rId12" Type="http://schemas.openxmlformats.org/officeDocument/2006/relationships/hyperlink" Target="https://www.q-meieriene.no/Matsvinn"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www.mattilsynet.no/mat_og_vann/merking_av_mat/generelle_krav_til_merking_av_mat/nye_regler_for_merking.11940" TargetMode="External"/><Relationship Id="rId11" Type="http://schemas.openxmlformats.org/officeDocument/2006/relationships/hyperlink" Target="https://kolonial.no/produkter/27011-kyllingfilet-fersk-naturell/" TargetMode="External"/><Relationship Id="rId5" Type="http://schemas.openxmlformats.org/officeDocument/2006/relationships/hyperlink" Target="http://www.convenience.no/endrer-merking-best-darlig/" TargetMode="External"/><Relationship Id="rId10" Type="http://schemas.openxmlformats.org/officeDocument/2006/relationships/hyperlink" Target="https://no.wikipedia.org/wiki/Nyt_Norge" TargetMode="External"/><Relationship Id="rId4" Type="http://schemas.openxmlformats.org/officeDocument/2006/relationships/hyperlink" Target="https://www.norengros.no/etikett-universal-26x12-hvit-mikrena-labels" TargetMode="External"/><Relationship Id="rId9" Type="http://schemas.openxmlformats.org/officeDocument/2006/relationships/hyperlink" Target="https://naturbakst.no/produkt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358B">
            <a:alpha val="92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41E7DC-C148-4A95-AF2B-D613C2820E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FB3E502-7B9D-4CC2-AEF1-61E35D08ED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BC3DFB63-5ACC-44EB-A0A9-33D0ADA3ED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0C418F9-B1A3-4097-9C97-E1C9F314970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6B5E8ED2-C3EC-40AD-BDB9-27E589B52DA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457202"/>
            <a:ext cx="3615593" cy="5859734"/>
          </a:xfrm>
          <a:prstGeom prst="rect">
            <a:avLst/>
          </a:prstGeom>
          <a:solidFill>
            <a:srgbClr val="56375E"/>
          </a:solidFill>
          <a:ln>
            <a:noFill/>
          </a:ln>
          <a:effectLst/>
        </p:spPr>
        <p:style>
          <a:lnRef idx="1">
            <a:schemeClr val="accent1"/>
          </a:lnRef>
          <a:fillRef idx="3">
            <a:schemeClr val="accent1"/>
          </a:fillRef>
          <a:effectRef idx="2">
            <a:schemeClr val="accent1"/>
          </a:effectRef>
          <a:fontRef idx="minor">
            <a:schemeClr val="lt1"/>
          </a:fontRef>
        </p:style>
      </p:sp>
      <p:sp>
        <p:nvSpPr>
          <p:cNvPr id="11" name="TekstSylinder 10">
            <a:extLst>
              <a:ext uri="{FF2B5EF4-FFF2-40B4-BE49-F238E27FC236}">
                <a16:creationId xmlns:a16="http://schemas.microsoft.com/office/drawing/2014/main" id="{B91FD83E-6F4F-47BB-8324-B91B7374822F}"/>
              </a:ext>
            </a:extLst>
          </p:cNvPr>
          <p:cNvSpPr txBox="1"/>
          <p:nvPr/>
        </p:nvSpPr>
        <p:spPr>
          <a:xfrm>
            <a:off x="8129873" y="1798239"/>
            <a:ext cx="3702521" cy="2923877"/>
          </a:xfrm>
          <a:prstGeom prst="rect">
            <a:avLst/>
          </a:prstGeom>
          <a:noFill/>
        </p:spPr>
        <p:txBody>
          <a:bodyPr wrap="square" rtlCol="0">
            <a:spAutoFit/>
          </a:bodyPr>
          <a:lstStyle/>
          <a:p>
            <a:pPr algn="ctr"/>
            <a:r>
              <a:rPr lang="nb-NO" sz="2400" dirty="0">
                <a:solidFill>
                  <a:schemeClr val="bg1"/>
                </a:solidFill>
                <a:latin typeface="Britannic Bold" panose="020B0903060703020204" pitchFamily="34" charset="0"/>
              </a:rPr>
              <a:t>KOSTHOLDSKURS FOR BORTEBOENDE UNGDOM</a:t>
            </a:r>
          </a:p>
          <a:p>
            <a:pPr algn="ctr"/>
            <a:endParaRPr lang="nb-NO" sz="2800" dirty="0">
              <a:solidFill>
                <a:schemeClr val="bg1"/>
              </a:solidFill>
              <a:latin typeface="Britannic Bold" panose="020B0903060703020204" pitchFamily="34" charset="0"/>
            </a:endParaRPr>
          </a:p>
          <a:p>
            <a:pPr algn="ctr"/>
            <a:endParaRPr lang="nb-NO" sz="2800" dirty="0">
              <a:solidFill>
                <a:schemeClr val="bg1"/>
              </a:solidFill>
              <a:latin typeface="Britannic Bold" panose="020B0903060703020204" pitchFamily="34" charset="0"/>
            </a:endParaRPr>
          </a:p>
          <a:p>
            <a:pPr algn="ctr"/>
            <a:r>
              <a:rPr lang="nb-NO" sz="2000" dirty="0">
                <a:solidFill>
                  <a:schemeClr val="bg1"/>
                </a:solidFill>
                <a:latin typeface="Britannic Bold" panose="020B0903060703020204" pitchFamily="34" charset="0"/>
              </a:rPr>
              <a:t>Utviklet av </a:t>
            </a:r>
            <a:r>
              <a:rPr lang="nb-NO" sz="2000" dirty="0" smtClean="0">
                <a:solidFill>
                  <a:schemeClr val="bg1"/>
                </a:solidFill>
                <a:latin typeface="Britannic Bold" panose="020B0903060703020204" pitchFamily="34" charset="0"/>
              </a:rPr>
              <a:t>Universitetet</a:t>
            </a:r>
          </a:p>
          <a:p>
            <a:pPr algn="ctr"/>
            <a:r>
              <a:rPr lang="nb-NO" sz="2000" dirty="0" smtClean="0">
                <a:solidFill>
                  <a:schemeClr val="bg1"/>
                </a:solidFill>
                <a:latin typeface="Britannic Bold" panose="020B0903060703020204" pitchFamily="34" charset="0"/>
              </a:rPr>
              <a:t> </a:t>
            </a:r>
            <a:r>
              <a:rPr lang="nb-NO" sz="2000" dirty="0">
                <a:solidFill>
                  <a:schemeClr val="bg1"/>
                </a:solidFill>
                <a:latin typeface="Britannic Bold" panose="020B0903060703020204" pitchFamily="34" charset="0"/>
              </a:rPr>
              <a:t>i </a:t>
            </a:r>
            <a:r>
              <a:rPr lang="nb-NO" sz="2000" dirty="0" smtClean="0">
                <a:solidFill>
                  <a:schemeClr val="bg1"/>
                </a:solidFill>
                <a:latin typeface="Britannic Bold" panose="020B0903060703020204" pitchFamily="34" charset="0"/>
              </a:rPr>
              <a:t>Agder på vegne av Norske Kvinners Sanitetsforening, 2018</a:t>
            </a:r>
            <a:endParaRPr lang="nb-NO" sz="2000" dirty="0">
              <a:solidFill>
                <a:schemeClr val="bg1"/>
              </a:solidFill>
              <a:latin typeface="Britannic Bold" panose="020B0903060703020204" pitchFamily="34" charset="0"/>
            </a:endParaRPr>
          </a:p>
        </p:txBody>
      </p:sp>
      <p:pic>
        <p:nvPicPr>
          <p:cNvPr id="3" name="Plassholder for innhold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8820" y="1798239"/>
            <a:ext cx="7332234" cy="941602"/>
          </a:xfrm>
        </p:spPr>
      </p:pic>
      <p:pic>
        <p:nvPicPr>
          <p:cNvPr id="4" name="Bilde 3"/>
          <p:cNvPicPr>
            <a:picLocks noChangeAspect="1"/>
          </p:cNvPicPr>
          <p:nvPr/>
        </p:nvPicPr>
        <p:blipFill rotWithShape="1">
          <a:blip r:embed="rId4">
            <a:extLst>
              <a:ext uri="{28A0092B-C50C-407E-A947-70E740481C1C}">
                <a14:useLocalDpi xmlns:a14="http://schemas.microsoft.com/office/drawing/2010/main" val="0"/>
              </a:ext>
            </a:extLst>
          </a:blip>
          <a:srcRect l="5264" t="30382" r="3807" b="36175"/>
          <a:stretch/>
        </p:blipFill>
        <p:spPr>
          <a:xfrm>
            <a:off x="2013572" y="3150716"/>
            <a:ext cx="4272564" cy="1571400"/>
          </a:xfrm>
          <a:prstGeom prst="rect">
            <a:avLst/>
          </a:prstGeom>
        </p:spPr>
      </p:pic>
    </p:spTree>
    <p:extLst>
      <p:ext uri="{BB962C8B-B14F-4D97-AF65-F5344CB8AC3E}">
        <p14:creationId xmlns:p14="http://schemas.microsoft.com/office/powerpoint/2010/main" val="1475289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4D1013-4E14-406C-BED9-E53F56D41051}"/>
              </a:ext>
            </a:extLst>
          </p:cNvPr>
          <p:cNvSpPr>
            <a:spLocks noGrp="1"/>
          </p:cNvSpPr>
          <p:nvPr>
            <p:ph type="title"/>
          </p:nvPr>
        </p:nvSpPr>
        <p:spPr/>
        <p:txBody>
          <a:bodyPr>
            <a:normAutofit/>
          </a:bodyPr>
          <a:lstStyle/>
          <a:p>
            <a:r>
              <a:rPr lang="nb-NO" sz="5400" dirty="0">
                <a:latin typeface="Britannic Bold" panose="020B0903060703020204" pitchFamily="34" charset="0"/>
              </a:rPr>
              <a:t>Helsedirektoratets kostråd</a:t>
            </a:r>
          </a:p>
        </p:txBody>
      </p:sp>
      <p:pic>
        <p:nvPicPr>
          <p:cNvPr id="4" name="Bilde 3">
            <a:extLst>
              <a:ext uri="{FF2B5EF4-FFF2-40B4-BE49-F238E27FC236}">
                <a16:creationId xmlns:a16="http://schemas.microsoft.com/office/drawing/2014/main" id="{E49BC515-F264-49DC-8F64-7AB200FE2D42}"/>
              </a:ext>
            </a:extLst>
          </p:cNvPr>
          <p:cNvPicPr>
            <a:picLocks noChangeAspect="1"/>
          </p:cNvPicPr>
          <p:nvPr/>
        </p:nvPicPr>
        <p:blipFill rotWithShape="1">
          <a:blip r:embed="rId3"/>
          <a:srcRect l="7500" t="27253" r="10544" b="19986"/>
          <a:stretch/>
        </p:blipFill>
        <p:spPr>
          <a:xfrm>
            <a:off x="768626" y="2334907"/>
            <a:ext cx="10391188" cy="3761093"/>
          </a:xfrm>
          <a:prstGeom prst="rect">
            <a:avLst/>
          </a:prstGeom>
        </p:spPr>
      </p:pic>
      <p:pic>
        <p:nvPicPr>
          <p:cNvPr id="6" name="Bilde 5">
            <a:extLst>
              <a:ext uri="{FF2B5EF4-FFF2-40B4-BE49-F238E27FC236}">
                <a16:creationId xmlns:a16="http://schemas.microsoft.com/office/drawing/2014/main" id="{93E089F0-123E-4563-8B85-6DB69A53A6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650144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54B989-8655-4E70-B8A6-D0D0D37CD848}"/>
              </a:ext>
            </a:extLst>
          </p:cNvPr>
          <p:cNvSpPr>
            <a:spLocks noGrp="1"/>
          </p:cNvSpPr>
          <p:nvPr>
            <p:ph type="title"/>
          </p:nvPr>
        </p:nvSpPr>
        <p:spPr/>
        <p:txBody>
          <a:bodyPr>
            <a:noAutofit/>
          </a:bodyPr>
          <a:lstStyle/>
          <a:p>
            <a:r>
              <a:rPr lang="nb-NO" sz="5400" dirty="0">
                <a:latin typeface="Britannic Bold" panose="020B0903060703020204" pitchFamily="34" charset="0"/>
              </a:rPr>
              <a:t>Frukt og grønt</a:t>
            </a:r>
          </a:p>
        </p:txBody>
      </p:sp>
      <p:sp>
        <p:nvSpPr>
          <p:cNvPr id="3" name="Plassholder for innhold 2">
            <a:extLst>
              <a:ext uri="{FF2B5EF4-FFF2-40B4-BE49-F238E27FC236}">
                <a16:creationId xmlns:a16="http://schemas.microsoft.com/office/drawing/2014/main" id="{BF1D7D01-1384-4365-973F-C52CBD1A0057}"/>
              </a:ext>
            </a:extLst>
          </p:cNvPr>
          <p:cNvSpPr>
            <a:spLocks noGrp="1"/>
          </p:cNvSpPr>
          <p:nvPr>
            <p:ph idx="1"/>
          </p:nvPr>
        </p:nvSpPr>
        <p:spPr>
          <a:xfrm>
            <a:off x="581191" y="2021229"/>
            <a:ext cx="11288423" cy="4836771"/>
          </a:xfrm>
        </p:spPr>
        <p:txBody>
          <a:bodyPr>
            <a:noAutofit/>
          </a:bodyPr>
          <a:lstStyle/>
          <a:p>
            <a:pPr marL="0" indent="0">
              <a:buNone/>
            </a:pPr>
            <a:r>
              <a:rPr lang="nb-NO" sz="2400" b="1" dirty="0"/>
              <a:t>Spis minst fem porsjoner grønnsaker, frukt og bær hver dag</a:t>
            </a:r>
          </a:p>
          <a:p>
            <a:r>
              <a:rPr lang="nb-NO" sz="2400" dirty="0"/>
              <a:t>La grønnsaker og frukt være en del av alle dagens måltider</a:t>
            </a:r>
          </a:p>
          <a:p>
            <a:r>
              <a:rPr lang="nb-NO" sz="2400" dirty="0"/>
              <a:t>Halvparten av fem om dagen bør være grønnsaker</a:t>
            </a:r>
          </a:p>
          <a:p>
            <a:r>
              <a:rPr lang="nb-NO" sz="2400" dirty="0"/>
              <a:t>Du kan bruke friske, hermetiske, frosne, og varmebehandlede grønnsaker, frukt og bær</a:t>
            </a:r>
          </a:p>
          <a:p>
            <a:r>
              <a:rPr lang="nb-NO" sz="2400" dirty="0"/>
              <a:t>Bruk gjerne tomater, løk, purre og hvitløk</a:t>
            </a:r>
          </a:p>
          <a:p>
            <a:r>
              <a:rPr lang="nb-NO" sz="2400" dirty="0"/>
              <a:t>Poteter inngår i et variert kosthold selv om de ikke er en del av fem om dagen</a:t>
            </a:r>
          </a:p>
          <a:p>
            <a:r>
              <a:rPr lang="nb-NO" sz="2400" dirty="0"/>
              <a:t>Poteter inneholder mer kostfiber, vitaminer og mineraler enn hvit ris og pasta</a:t>
            </a:r>
          </a:p>
          <a:p>
            <a:endParaRPr lang="nb-NO" sz="2400" dirty="0"/>
          </a:p>
        </p:txBody>
      </p:sp>
      <p:pic>
        <p:nvPicPr>
          <p:cNvPr id="10" name="Bilde 9">
            <a:extLst>
              <a:ext uri="{FF2B5EF4-FFF2-40B4-BE49-F238E27FC236}">
                <a16:creationId xmlns:a16="http://schemas.microsoft.com/office/drawing/2014/main" id="{B4B5CDB1-38A1-4D1E-9CE9-CC9AB7D7F8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3376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EF2CE2-8B73-4DE2-BC94-57E3F909D280}"/>
              </a:ext>
            </a:extLst>
          </p:cNvPr>
          <p:cNvSpPr>
            <a:spLocks noGrp="1"/>
          </p:cNvSpPr>
          <p:nvPr>
            <p:ph type="title"/>
          </p:nvPr>
        </p:nvSpPr>
        <p:spPr/>
        <p:txBody>
          <a:bodyPr>
            <a:normAutofit/>
          </a:bodyPr>
          <a:lstStyle/>
          <a:p>
            <a:r>
              <a:rPr lang="nb-NO" sz="5400" dirty="0">
                <a:latin typeface="Britannic Bold" panose="020B0903060703020204" pitchFamily="34" charset="0"/>
              </a:rPr>
              <a:t>Frukt og grønt</a:t>
            </a:r>
          </a:p>
        </p:txBody>
      </p:sp>
      <p:sp>
        <p:nvSpPr>
          <p:cNvPr id="3" name="Plassholder for innhold 2">
            <a:extLst>
              <a:ext uri="{FF2B5EF4-FFF2-40B4-BE49-F238E27FC236}">
                <a16:creationId xmlns:a16="http://schemas.microsoft.com/office/drawing/2014/main" id="{40193B2B-A4FC-40CD-B19E-1DDB56596F23}"/>
              </a:ext>
            </a:extLst>
          </p:cNvPr>
          <p:cNvSpPr>
            <a:spLocks noGrp="1"/>
          </p:cNvSpPr>
          <p:nvPr>
            <p:ph idx="1"/>
          </p:nvPr>
        </p:nvSpPr>
        <p:spPr>
          <a:xfrm>
            <a:off x="581192" y="2612190"/>
            <a:ext cx="8668316" cy="2708027"/>
          </a:xfrm>
        </p:spPr>
        <p:txBody>
          <a:bodyPr/>
          <a:lstStyle/>
          <a:p>
            <a:pPr marL="0" indent="0">
              <a:buNone/>
            </a:pPr>
            <a:r>
              <a:rPr lang="nb-NO" sz="2400" b="1" dirty="0"/>
              <a:t>En porsjon tilsvarer 100 gram, og kan for eksempel være:</a:t>
            </a:r>
          </a:p>
          <a:p>
            <a:r>
              <a:rPr lang="nb-NO" sz="2400" dirty="0"/>
              <a:t>En liten bolle med salat</a:t>
            </a:r>
          </a:p>
          <a:p>
            <a:r>
              <a:rPr lang="nb-NO" sz="2400" dirty="0"/>
              <a:t>En middels stor frukt</a:t>
            </a:r>
          </a:p>
          <a:p>
            <a:r>
              <a:rPr lang="nb-NO" sz="2400" dirty="0"/>
              <a:t>En gulrot</a:t>
            </a:r>
          </a:p>
          <a:p>
            <a:endParaRPr lang="nb-NO" dirty="0"/>
          </a:p>
        </p:txBody>
      </p:sp>
      <p:pic>
        <p:nvPicPr>
          <p:cNvPr id="6" name="Bilde 5">
            <a:extLst>
              <a:ext uri="{FF2B5EF4-FFF2-40B4-BE49-F238E27FC236}">
                <a16:creationId xmlns:a16="http://schemas.microsoft.com/office/drawing/2014/main" id="{6D71E16B-8312-451B-8AF1-1FCC834F7D8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863" t="12042" r="4270" b="4625"/>
          <a:stretch/>
        </p:blipFill>
        <p:spPr>
          <a:xfrm>
            <a:off x="9952892" y="2885095"/>
            <a:ext cx="1899139" cy="1880336"/>
          </a:xfrm>
          <a:prstGeom prst="rect">
            <a:avLst/>
          </a:prstGeom>
        </p:spPr>
      </p:pic>
      <p:pic>
        <p:nvPicPr>
          <p:cNvPr id="8" name="Bilde 7">
            <a:extLst>
              <a:ext uri="{FF2B5EF4-FFF2-40B4-BE49-F238E27FC236}">
                <a16:creationId xmlns:a16="http://schemas.microsoft.com/office/drawing/2014/main" id="{CE9578ED-A9F8-460E-974D-2001D292D4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32946" y="5011615"/>
            <a:ext cx="2816562" cy="1846385"/>
          </a:xfrm>
          <a:prstGeom prst="rect">
            <a:avLst/>
          </a:prstGeom>
        </p:spPr>
      </p:pic>
      <p:pic>
        <p:nvPicPr>
          <p:cNvPr id="10" name="Bilde 9">
            <a:extLst>
              <a:ext uri="{FF2B5EF4-FFF2-40B4-BE49-F238E27FC236}">
                <a16:creationId xmlns:a16="http://schemas.microsoft.com/office/drawing/2014/main" id="{33037ED1-0C44-4A22-99AF-06D557E2F5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22422" y="5011615"/>
            <a:ext cx="2769578" cy="1846385"/>
          </a:xfrm>
          <a:prstGeom prst="rect">
            <a:avLst/>
          </a:prstGeom>
        </p:spPr>
      </p:pic>
      <p:pic>
        <p:nvPicPr>
          <p:cNvPr id="11" name="Bilde 10">
            <a:extLst>
              <a:ext uri="{FF2B5EF4-FFF2-40B4-BE49-F238E27FC236}">
                <a16:creationId xmlns:a16="http://schemas.microsoft.com/office/drawing/2014/main" id="{3F2402B2-51C1-485F-ACA6-5C5096B9EF8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7180" y="6467062"/>
            <a:ext cx="3044228" cy="390938"/>
          </a:xfrm>
          <a:prstGeom prst="rect">
            <a:avLst/>
          </a:prstGeom>
        </p:spPr>
      </p:pic>
    </p:spTree>
    <p:extLst>
      <p:ext uri="{BB962C8B-B14F-4D97-AF65-F5344CB8AC3E}">
        <p14:creationId xmlns:p14="http://schemas.microsoft.com/office/powerpoint/2010/main" val="419954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latin typeface="Britannic Bold" panose="020B0903060703020204" pitchFamily="34" charset="0"/>
              </a:rPr>
              <a:t>Grove kornprodukter</a:t>
            </a:r>
          </a:p>
        </p:txBody>
      </p:sp>
      <p:sp>
        <p:nvSpPr>
          <p:cNvPr id="3" name="Plassholder for innhold 2"/>
          <p:cNvSpPr>
            <a:spLocks noGrp="1"/>
          </p:cNvSpPr>
          <p:nvPr>
            <p:ph idx="1"/>
          </p:nvPr>
        </p:nvSpPr>
        <p:spPr>
          <a:xfrm>
            <a:off x="581193" y="1998079"/>
            <a:ext cx="10163007" cy="4751893"/>
          </a:xfrm>
        </p:spPr>
        <p:txBody>
          <a:bodyPr>
            <a:normAutofit/>
          </a:bodyPr>
          <a:lstStyle/>
          <a:p>
            <a:pPr marL="0" indent="0">
              <a:buNone/>
            </a:pPr>
            <a:r>
              <a:rPr lang="nb-NO" sz="2200" b="1" dirty="0"/>
              <a:t>Spis grove kornprodukter hver dag</a:t>
            </a:r>
          </a:p>
          <a:p>
            <a:r>
              <a:rPr lang="nb-NO" sz="2200" dirty="0"/>
              <a:t>Velg kornprodukter med mye fiber og fullkorn, og lite fett, sukker og salt</a:t>
            </a:r>
          </a:p>
          <a:p>
            <a:r>
              <a:rPr lang="nb-NO" sz="2200" dirty="0"/>
              <a:t>Bruk Nøkkelhullet og Brødskalaen når du skal handle brød og kornprodukter</a:t>
            </a:r>
          </a:p>
          <a:p>
            <a:endParaRPr lang="nb-NO" sz="2200" dirty="0"/>
          </a:p>
          <a:p>
            <a:pPr marL="0" indent="0">
              <a:buNone/>
            </a:pPr>
            <a:r>
              <a:rPr lang="nb-NO" sz="2200" b="1" dirty="0"/>
              <a:t>To eksempler for å dekke dagsbehovet:</a:t>
            </a:r>
          </a:p>
          <a:p>
            <a:r>
              <a:rPr lang="nb-NO" sz="2200" dirty="0"/>
              <a:t>Én tallerken grov kornblanding og to skiver ekstra grovt brød</a:t>
            </a:r>
          </a:p>
          <a:p>
            <a:r>
              <a:rPr lang="nb-NO" sz="2200" dirty="0"/>
              <a:t>Én tallerken havregrøt og én porsjon fullkornspasta eller </a:t>
            </a:r>
            <a:r>
              <a:rPr lang="nb-NO" sz="2200" dirty="0" err="1"/>
              <a:t>fullkornsris</a:t>
            </a:r>
            <a:endParaRPr lang="nb-NO" sz="2200" dirty="0"/>
          </a:p>
        </p:txBody>
      </p:sp>
      <p:pic>
        <p:nvPicPr>
          <p:cNvPr id="4" name="Bilde 3"/>
          <p:cNvPicPr>
            <a:picLocks noChangeAspect="1"/>
          </p:cNvPicPr>
          <p:nvPr/>
        </p:nvPicPr>
        <p:blipFill rotWithShape="1">
          <a:blip r:embed="rId3" cstate="print">
            <a:extLst>
              <a:ext uri="{28A0092B-C50C-407E-A947-70E740481C1C}">
                <a14:useLocalDpi xmlns:a14="http://schemas.microsoft.com/office/drawing/2010/main" val="0"/>
              </a:ext>
            </a:extLst>
          </a:blip>
          <a:srcRect l="22079" t="15162" r="19859" b="11721"/>
          <a:stretch/>
        </p:blipFill>
        <p:spPr>
          <a:xfrm>
            <a:off x="9475236" y="3948215"/>
            <a:ext cx="2571633" cy="2428766"/>
          </a:xfrm>
          <a:prstGeom prst="ellipse">
            <a:avLst/>
          </a:prstGeom>
          <a:ln>
            <a:noFill/>
          </a:ln>
          <a:effectLst>
            <a:softEdge rad="112500"/>
          </a:effectLst>
        </p:spPr>
      </p:pic>
      <p:pic>
        <p:nvPicPr>
          <p:cNvPr id="5" name="Bilde 4"/>
          <p:cNvPicPr>
            <a:picLocks noChangeAspect="1"/>
          </p:cNvPicPr>
          <p:nvPr/>
        </p:nvPicPr>
        <p:blipFill rotWithShape="1">
          <a:blip r:embed="rId4" cstate="print">
            <a:extLst>
              <a:ext uri="{28A0092B-C50C-407E-A947-70E740481C1C}">
                <a14:useLocalDpi xmlns:a14="http://schemas.microsoft.com/office/drawing/2010/main" val="0"/>
              </a:ext>
            </a:extLst>
          </a:blip>
          <a:srcRect l="23783" t="18144" r="28820" b="14564"/>
          <a:stretch/>
        </p:blipFill>
        <p:spPr>
          <a:xfrm>
            <a:off x="9645447" y="1998079"/>
            <a:ext cx="1965361" cy="1860056"/>
          </a:xfrm>
          <a:prstGeom prst="ellipse">
            <a:avLst/>
          </a:prstGeom>
          <a:ln>
            <a:noFill/>
          </a:ln>
          <a:effectLst>
            <a:softEdge rad="112500"/>
          </a:effectLst>
        </p:spPr>
      </p:pic>
      <p:pic>
        <p:nvPicPr>
          <p:cNvPr id="7" name="Bilde 6">
            <a:extLst>
              <a:ext uri="{FF2B5EF4-FFF2-40B4-BE49-F238E27FC236}">
                <a16:creationId xmlns:a16="http://schemas.microsoft.com/office/drawing/2014/main" id="{DA763B38-A40B-430E-886D-C80CE302C8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
        <p:nvSpPr>
          <p:cNvPr id="8" name="Ellipse 7"/>
          <p:cNvSpPr/>
          <p:nvPr/>
        </p:nvSpPr>
        <p:spPr>
          <a:xfrm>
            <a:off x="8025104" y="2280055"/>
            <a:ext cx="727543" cy="665354"/>
          </a:xfrm>
          <a:prstGeom prst="ellipse">
            <a:avLst/>
          </a:prstGeom>
          <a:blipFill>
            <a:blip r:embed="rId6">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Ellipse 8"/>
          <p:cNvSpPr/>
          <p:nvPr/>
        </p:nvSpPr>
        <p:spPr>
          <a:xfrm>
            <a:off x="7207765" y="2280055"/>
            <a:ext cx="652083" cy="640052"/>
          </a:xfrm>
          <a:prstGeom prst="ellipse">
            <a:avLst/>
          </a:prstGeom>
          <a:blipFill>
            <a:blip r:embed="rId7" cstate="hqprint">
              <a:extLst>
                <a:ext uri="{28A0092B-C50C-407E-A947-70E740481C1C}">
                  <a14:useLocalDpi xmlns:a14="http://schemas.microsoft.com/office/drawing/2010/main" val="0"/>
                </a:ext>
              </a:extLst>
            </a:blip>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56465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latin typeface="Britannic Bold" panose="020B0903060703020204" pitchFamily="34" charset="0"/>
              </a:rPr>
              <a:t>Fisk</a:t>
            </a:r>
          </a:p>
        </p:txBody>
      </p:sp>
      <p:sp>
        <p:nvSpPr>
          <p:cNvPr id="3" name="Plassholder for innhold 2"/>
          <p:cNvSpPr>
            <a:spLocks noGrp="1"/>
          </p:cNvSpPr>
          <p:nvPr>
            <p:ph idx="1"/>
          </p:nvPr>
        </p:nvSpPr>
        <p:spPr>
          <a:xfrm>
            <a:off x="581193" y="2217863"/>
            <a:ext cx="11029615" cy="2691854"/>
          </a:xfrm>
        </p:spPr>
        <p:txBody>
          <a:bodyPr/>
          <a:lstStyle/>
          <a:p>
            <a:pPr marL="0" indent="0">
              <a:buNone/>
            </a:pPr>
            <a:r>
              <a:rPr lang="nb-NO" sz="2400" b="1" dirty="0"/>
              <a:t>Spis fisk til middag to til tre ganger i uken, bruk også gjerne fisk som pålegg</a:t>
            </a:r>
          </a:p>
          <a:p>
            <a:r>
              <a:rPr lang="nb-NO" sz="2400" dirty="0"/>
              <a:t>Rådet tilsvarer totalt 300-450 gram ren fisk i uken</a:t>
            </a:r>
          </a:p>
          <a:p>
            <a:r>
              <a:rPr lang="nb-NO" sz="2400" dirty="0"/>
              <a:t>Minst 200 gram bør være fet fisk som laks, ørret, makrell eller sild</a:t>
            </a:r>
          </a:p>
          <a:p>
            <a:r>
              <a:rPr lang="nb-NO" sz="2400" dirty="0"/>
              <a:t>Seks påleggsporsjoner med fisk tilsvarer én middagsporsjon</a:t>
            </a:r>
          </a:p>
          <a:p>
            <a:endParaRPr lang="nb-NO" dirty="0"/>
          </a:p>
        </p:txBody>
      </p:sp>
      <p:pic>
        <p:nvPicPr>
          <p:cNvPr id="1026" name="Picture 2" descr="Image result for makrell i toma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534" b="22562"/>
          <a:stretch/>
        </p:blipFill>
        <p:spPr bwMode="auto">
          <a:xfrm>
            <a:off x="9319078" y="5105190"/>
            <a:ext cx="2150804" cy="118087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p:cNvPicPr>
            <a:picLocks noChangeAspect="1"/>
          </p:cNvPicPr>
          <p:nvPr/>
        </p:nvPicPr>
        <p:blipFill rotWithShape="1">
          <a:blip r:embed="rId4" cstate="print">
            <a:extLst>
              <a:ext uri="{28A0092B-C50C-407E-A947-70E740481C1C}">
                <a14:useLocalDpi xmlns:a14="http://schemas.microsoft.com/office/drawing/2010/main" val="0"/>
              </a:ext>
            </a:extLst>
          </a:blip>
          <a:srcRect l="9968" r="9061" b="7238"/>
          <a:stretch/>
        </p:blipFill>
        <p:spPr>
          <a:xfrm>
            <a:off x="581192" y="4913420"/>
            <a:ext cx="1772341" cy="1344835"/>
          </a:xfrm>
          <a:prstGeom prst="rect">
            <a:avLst/>
          </a:prstGeom>
        </p:spPr>
      </p:pic>
      <p:pic>
        <p:nvPicPr>
          <p:cNvPr id="5" name="Bilde 4"/>
          <p:cNvPicPr>
            <a:picLocks noChangeAspect="1"/>
          </p:cNvPicPr>
          <p:nvPr/>
        </p:nvPicPr>
        <p:blipFill rotWithShape="1">
          <a:blip r:embed="rId5" cstate="print">
            <a:extLst>
              <a:ext uri="{28A0092B-C50C-407E-A947-70E740481C1C}">
                <a14:useLocalDpi xmlns:a14="http://schemas.microsoft.com/office/drawing/2010/main" val="0"/>
              </a:ext>
            </a:extLst>
          </a:blip>
          <a:srcRect l="8672" t="35806" r="10961" b="15729"/>
          <a:stretch/>
        </p:blipFill>
        <p:spPr>
          <a:xfrm>
            <a:off x="5910146" y="5049580"/>
            <a:ext cx="2749349" cy="1236480"/>
          </a:xfrm>
          <a:prstGeom prst="rect">
            <a:avLst/>
          </a:prstGeom>
        </p:spPr>
      </p:pic>
      <p:pic>
        <p:nvPicPr>
          <p:cNvPr id="6" name="Bilde 5"/>
          <p:cNvPicPr>
            <a:picLocks noChangeAspect="1"/>
          </p:cNvPicPr>
          <p:nvPr/>
        </p:nvPicPr>
        <p:blipFill rotWithShape="1">
          <a:blip r:embed="rId6" cstate="print">
            <a:extLst>
              <a:ext uri="{28A0092B-C50C-407E-A947-70E740481C1C}">
                <a14:useLocalDpi xmlns:a14="http://schemas.microsoft.com/office/drawing/2010/main" val="0"/>
              </a:ext>
            </a:extLst>
          </a:blip>
          <a:srcRect l="2726" t="18586" r="3436" b="7273"/>
          <a:stretch/>
        </p:blipFill>
        <p:spPr>
          <a:xfrm>
            <a:off x="3013116" y="4932548"/>
            <a:ext cx="2237447" cy="1325707"/>
          </a:xfrm>
          <a:prstGeom prst="rect">
            <a:avLst/>
          </a:prstGeom>
        </p:spPr>
      </p:pic>
      <p:pic>
        <p:nvPicPr>
          <p:cNvPr id="9" name="Bilde 8">
            <a:extLst>
              <a:ext uri="{FF2B5EF4-FFF2-40B4-BE49-F238E27FC236}">
                <a16:creationId xmlns:a16="http://schemas.microsoft.com/office/drawing/2014/main" id="{1269896F-EAD9-412F-8CE4-A55BEBA9E46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19511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latin typeface="Britannic Bold" panose="020B0903060703020204" pitchFamily="34" charset="0"/>
              </a:rPr>
              <a:t>Kjøtt og kjøttprodukter</a:t>
            </a:r>
          </a:p>
        </p:txBody>
      </p:sp>
      <p:sp>
        <p:nvSpPr>
          <p:cNvPr id="3" name="Plassholder for innhold 2"/>
          <p:cNvSpPr>
            <a:spLocks noGrp="1"/>
          </p:cNvSpPr>
          <p:nvPr>
            <p:ph idx="1"/>
          </p:nvPr>
        </p:nvSpPr>
        <p:spPr>
          <a:xfrm>
            <a:off x="581192" y="1381491"/>
            <a:ext cx="11029615" cy="3927198"/>
          </a:xfrm>
        </p:spPr>
        <p:txBody>
          <a:bodyPr>
            <a:normAutofit/>
          </a:bodyPr>
          <a:lstStyle/>
          <a:p>
            <a:pPr marL="0" indent="0">
              <a:buNone/>
            </a:pPr>
            <a:endParaRPr lang="nb-NO" sz="2400" dirty="0"/>
          </a:p>
          <a:p>
            <a:r>
              <a:rPr lang="nb-NO" sz="2400" dirty="0"/>
              <a:t>Begrens mengden </a:t>
            </a:r>
            <a:r>
              <a:rPr lang="nb-NO" sz="2400" b="1" dirty="0"/>
              <a:t>rødt</a:t>
            </a:r>
            <a:r>
              <a:rPr lang="nb-NO" sz="2400" dirty="0"/>
              <a:t> og </a:t>
            </a:r>
            <a:r>
              <a:rPr lang="nb-NO" sz="2400" b="1" dirty="0"/>
              <a:t>bearbeidet</a:t>
            </a:r>
            <a:r>
              <a:rPr lang="nb-NO" sz="2400" dirty="0"/>
              <a:t> kjøtt til 500 gram per uke, omtrent to til tre middager og litt kjøttpålegg</a:t>
            </a:r>
          </a:p>
          <a:p>
            <a:r>
              <a:rPr lang="nb-NO" sz="2400" dirty="0"/>
              <a:t>Begrens mengden av bearbeidede kjøttprodukter som bacon og spekepølse</a:t>
            </a:r>
          </a:p>
          <a:p>
            <a:r>
              <a:rPr lang="nb-NO" sz="2400" dirty="0"/>
              <a:t>Begrens mengden av rødt kjøtt som kjøtt fra svin, storfe, sau og geit</a:t>
            </a:r>
          </a:p>
          <a:p>
            <a:r>
              <a:rPr lang="nb-NO" sz="2400" dirty="0"/>
              <a:t>Velg hvitt kjøtt, rent kjøtt og magre kjøttprodukter med lite salt</a:t>
            </a:r>
          </a:p>
        </p:txBody>
      </p:sp>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l="14904" t="26950" r="15031" b="12065"/>
          <a:stretch/>
        </p:blipFill>
        <p:spPr>
          <a:xfrm>
            <a:off x="6380002" y="5342685"/>
            <a:ext cx="1961660" cy="1130902"/>
          </a:xfrm>
          <a:prstGeom prst="rect">
            <a:avLst/>
          </a:prstGeom>
        </p:spPr>
      </p:pic>
      <p:pic>
        <p:nvPicPr>
          <p:cNvPr id="6" name="Bilde 5"/>
          <p:cNvPicPr>
            <a:picLocks noChangeAspect="1"/>
          </p:cNvPicPr>
          <p:nvPr/>
        </p:nvPicPr>
        <p:blipFill rotWithShape="1">
          <a:blip r:embed="rId4" cstate="print">
            <a:extLst>
              <a:ext uri="{28A0092B-C50C-407E-A947-70E740481C1C}">
                <a14:useLocalDpi xmlns:a14="http://schemas.microsoft.com/office/drawing/2010/main" val="0"/>
              </a:ext>
            </a:extLst>
          </a:blip>
          <a:srcRect l="8128" t="25660" r="8758" b="16730"/>
          <a:stretch/>
        </p:blipFill>
        <p:spPr>
          <a:xfrm>
            <a:off x="9002640" y="5233567"/>
            <a:ext cx="2458240" cy="1165501"/>
          </a:xfrm>
          <a:prstGeom prst="rect">
            <a:avLst/>
          </a:prstGeom>
        </p:spPr>
      </p:pic>
      <p:pic>
        <p:nvPicPr>
          <p:cNvPr id="7" name="Bilde 6"/>
          <p:cNvPicPr>
            <a:picLocks noChangeAspect="1"/>
          </p:cNvPicPr>
          <p:nvPr/>
        </p:nvPicPr>
        <p:blipFill rotWithShape="1">
          <a:blip r:embed="rId5" cstate="print">
            <a:extLst>
              <a:ext uri="{28A0092B-C50C-407E-A947-70E740481C1C}">
                <a14:useLocalDpi xmlns:a14="http://schemas.microsoft.com/office/drawing/2010/main" val="0"/>
              </a:ext>
            </a:extLst>
          </a:blip>
          <a:srcRect l="9229" t="20125" r="6899" b="16478"/>
          <a:stretch/>
        </p:blipFill>
        <p:spPr>
          <a:xfrm>
            <a:off x="581192" y="5321125"/>
            <a:ext cx="2236234" cy="1174023"/>
          </a:xfrm>
          <a:prstGeom prst="rect">
            <a:avLst/>
          </a:prstGeom>
        </p:spPr>
      </p:pic>
      <p:pic>
        <p:nvPicPr>
          <p:cNvPr id="8" name="Bilde 7"/>
          <p:cNvPicPr>
            <a:picLocks noChangeAspect="1"/>
          </p:cNvPicPr>
          <p:nvPr/>
        </p:nvPicPr>
        <p:blipFill rotWithShape="1">
          <a:blip r:embed="rId6" cstate="print">
            <a:extLst>
              <a:ext uri="{28A0092B-C50C-407E-A947-70E740481C1C}">
                <a14:useLocalDpi xmlns:a14="http://schemas.microsoft.com/office/drawing/2010/main" val="0"/>
              </a:ext>
            </a:extLst>
          </a:blip>
          <a:srcRect l="4430" t="9057" r="2072" b="6919"/>
          <a:stretch/>
        </p:blipFill>
        <p:spPr>
          <a:xfrm>
            <a:off x="3712369" y="5342685"/>
            <a:ext cx="1772689" cy="1210794"/>
          </a:xfrm>
          <a:prstGeom prst="rect">
            <a:avLst/>
          </a:prstGeom>
        </p:spPr>
      </p:pic>
      <p:pic>
        <p:nvPicPr>
          <p:cNvPr id="10" name="Bilde 9">
            <a:extLst>
              <a:ext uri="{FF2B5EF4-FFF2-40B4-BE49-F238E27FC236}">
                <a16:creationId xmlns:a16="http://schemas.microsoft.com/office/drawing/2014/main" id="{0016664E-5411-48AC-B0A3-419FB8A5552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220334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8DFF6C-1563-426A-A0D0-8B6C13A922B1}"/>
              </a:ext>
            </a:extLst>
          </p:cNvPr>
          <p:cNvSpPr>
            <a:spLocks noGrp="1"/>
          </p:cNvSpPr>
          <p:nvPr>
            <p:ph type="title"/>
          </p:nvPr>
        </p:nvSpPr>
        <p:spPr/>
        <p:txBody>
          <a:bodyPr>
            <a:normAutofit/>
          </a:bodyPr>
          <a:lstStyle/>
          <a:p>
            <a:r>
              <a:rPr lang="nb-NO" sz="5400" dirty="0">
                <a:latin typeface="Britannic Bold" panose="020B0903060703020204" pitchFamily="34" charset="0"/>
              </a:rPr>
              <a:t>Redusere kjøttforbruket</a:t>
            </a:r>
          </a:p>
        </p:txBody>
      </p:sp>
      <p:sp>
        <p:nvSpPr>
          <p:cNvPr id="3" name="Plassholder for innhold 2">
            <a:extLst>
              <a:ext uri="{FF2B5EF4-FFF2-40B4-BE49-F238E27FC236}">
                <a16:creationId xmlns:a16="http://schemas.microsoft.com/office/drawing/2014/main" id="{C346760B-74EF-4424-BB99-3C12FBB142C2}"/>
              </a:ext>
            </a:extLst>
          </p:cNvPr>
          <p:cNvSpPr>
            <a:spLocks noGrp="1"/>
          </p:cNvSpPr>
          <p:nvPr>
            <p:ph idx="1"/>
          </p:nvPr>
        </p:nvSpPr>
        <p:spPr>
          <a:xfrm>
            <a:off x="581192" y="2193575"/>
            <a:ext cx="11029615" cy="4468955"/>
          </a:xfrm>
        </p:spPr>
        <p:txBody>
          <a:bodyPr>
            <a:normAutofit/>
          </a:bodyPr>
          <a:lstStyle/>
          <a:p>
            <a:pPr marL="0" indent="0">
              <a:buNone/>
            </a:pPr>
            <a:r>
              <a:rPr lang="nb-NO" sz="2200" b="1" dirty="0"/>
              <a:t>Hvordan spise mindre kjøtt?</a:t>
            </a:r>
          </a:p>
          <a:p>
            <a:r>
              <a:rPr lang="nb-NO" sz="2200" dirty="0"/>
              <a:t>Erstatte litt/alt kjøtt med belgvekster som bønner, linser og kikerter</a:t>
            </a:r>
          </a:p>
          <a:p>
            <a:pPr marL="0" indent="0">
              <a:buNone/>
            </a:pPr>
            <a:endParaRPr lang="nb-NO" sz="2200" dirty="0"/>
          </a:p>
          <a:p>
            <a:pPr marL="0" indent="0">
              <a:buNone/>
            </a:pPr>
            <a:r>
              <a:rPr lang="nb-NO" sz="2200" b="1" dirty="0"/>
              <a:t>Praktiske tips</a:t>
            </a:r>
          </a:p>
          <a:p>
            <a:r>
              <a:rPr lang="nb-NO" sz="2200" dirty="0"/>
              <a:t>Tørre belgvekster er billigst, men de i lake krever mindre forberedelse</a:t>
            </a:r>
          </a:p>
          <a:p>
            <a:r>
              <a:rPr lang="nb-NO" sz="2200" dirty="0"/>
              <a:t>Belgvekster passer i supper, gryter, salater, taco, wok og </a:t>
            </a:r>
            <a:r>
              <a:rPr lang="nb-NO" sz="2200" dirty="0" err="1"/>
              <a:t>wraps</a:t>
            </a:r>
            <a:endParaRPr lang="nb-NO" sz="2200" dirty="0"/>
          </a:p>
          <a:p>
            <a:r>
              <a:rPr lang="nb-NO" sz="2200" dirty="0"/>
              <a:t>Start med å bruke 50/50 kjøttdeig og bønner i tacoen</a:t>
            </a:r>
          </a:p>
          <a:p>
            <a:r>
              <a:rPr lang="nb-NO" sz="2200" dirty="0"/>
              <a:t>Innfør kjøttfri mandag!</a:t>
            </a:r>
          </a:p>
        </p:txBody>
      </p:sp>
      <p:pic>
        <p:nvPicPr>
          <p:cNvPr id="4" name="Bilde 3">
            <a:extLst>
              <a:ext uri="{FF2B5EF4-FFF2-40B4-BE49-F238E27FC236}">
                <a16:creationId xmlns:a16="http://schemas.microsoft.com/office/drawing/2014/main" id="{7DFFC5EB-D035-45A5-90AB-E226B75913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19280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875E1B-2735-4EEF-BFB3-3AE4C8B776D5}"/>
              </a:ext>
            </a:extLst>
          </p:cNvPr>
          <p:cNvSpPr>
            <a:spLocks noGrp="1"/>
          </p:cNvSpPr>
          <p:nvPr>
            <p:ph type="title"/>
          </p:nvPr>
        </p:nvSpPr>
        <p:spPr/>
        <p:txBody>
          <a:bodyPr>
            <a:normAutofit/>
          </a:bodyPr>
          <a:lstStyle/>
          <a:p>
            <a:r>
              <a:rPr lang="nb-NO" sz="5400" dirty="0">
                <a:latin typeface="Britannic Bold" panose="020B0903060703020204" pitchFamily="34" charset="0"/>
              </a:rPr>
              <a:t>Redusere kjøttforbruket</a:t>
            </a:r>
          </a:p>
        </p:txBody>
      </p:sp>
      <p:sp>
        <p:nvSpPr>
          <p:cNvPr id="3" name="Plassholder for innhold 2">
            <a:extLst>
              <a:ext uri="{FF2B5EF4-FFF2-40B4-BE49-F238E27FC236}">
                <a16:creationId xmlns:a16="http://schemas.microsoft.com/office/drawing/2014/main" id="{01329496-8788-4705-8467-18C6F7A5E129}"/>
              </a:ext>
            </a:extLst>
          </p:cNvPr>
          <p:cNvSpPr>
            <a:spLocks noGrp="1"/>
          </p:cNvSpPr>
          <p:nvPr>
            <p:ph idx="1"/>
          </p:nvPr>
        </p:nvSpPr>
        <p:spPr>
          <a:xfrm>
            <a:off x="581192" y="2324875"/>
            <a:ext cx="11029615" cy="3678303"/>
          </a:xfrm>
        </p:spPr>
        <p:txBody>
          <a:bodyPr/>
          <a:lstStyle/>
          <a:p>
            <a:pPr marL="0" indent="0">
              <a:buNone/>
            </a:pPr>
            <a:r>
              <a:rPr lang="nb-NO" sz="2400" b="1" dirty="0"/>
              <a:t>Hvorfor spise mindre kjøtt?</a:t>
            </a:r>
          </a:p>
          <a:p>
            <a:r>
              <a:rPr lang="nb-NO" sz="2400" dirty="0"/>
              <a:t>Kjøttfri mat er bra for kroppen, dyrene og planeten</a:t>
            </a:r>
          </a:p>
          <a:p>
            <a:r>
              <a:rPr lang="nb-NO" sz="2400" dirty="0"/>
              <a:t>Egg, grønnsaker og belgvekster er billigere enn kjøtt</a:t>
            </a:r>
          </a:p>
          <a:p>
            <a:r>
              <a:rPr lang="nb-NO" sz="2400" dirty="0"/>
              <a:t>Belgvekster er rikt på protein, fiber, vitaminer og mineraler</a:t>
            </a:r>
          </a:p>
          <a:p>
            <a:r>
              <a:rPr lang="nb-NO" sz="2400" dirty="0"/>
              <a:t>Å spise vegetarmat gjør det lettere å spise 5 om dagen</a:t>
            </a:r>
          </a:p>
        </p:txBody>
      </p:sp>
      <p:pic>
        <p:nvPicPr>
          <p:cNvPr id="4" name="Bilde 3">
            <a:extLst>
              <a:ext uri="{FF2B5EF4-FFF2-40B4-BE49-F238E27FC236}">
                <a16:creationId xmlns:a16="http://schemas.microsoft.com/office/drawing/2014/main" id="{6306DB38-CB57-4CCE-91FD-325ECB8CE9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61100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DF9EB4-E106-4780-84AB-02A4A14B8855}"/>
              </a:ext>
            </a:extLst>
          </p:cNvPr>
          <p:cNvSpPr>
            <a:spLocks noGrp="1"/>
          </p:cNvSpPr>
          <p:nvPr>
            <p:ph type="title"/>
          </p:nvPr>
        </p:nvSpPr>
        <p:spPr/>
        <p:txBody>
          <a:bodyPr>
            <a:normAutofit/>
          </a:bodyPr>
          <a:lstStyle/>
          <a:p>
            <a:r>
              <a:rPr lang="nb-NO" sz="5400" dirty="0">
                <a:latin typeface="Britannic Bold" panose="020B0903060703020204" pitchFamily="34" charset="0"/>
              </a:rPr>
              <a:t>Redusere kjøttforbruket</a:t>
            </a:r>
          </a:p>
        </p:txBody>
      </p:sp>
      <p:pic>
        <p:nvPicPr>
          <p:cNvPr id="5" name="Bilde 4">
            <a:extLst>
              <a:ext uri="{FF2B5EF4-FFF2-40B4-BE49-F238E27FC236}">
                <a16:creationId xmlns:a16="http://schemas.microsoft.com/office/drawing/2014/main" id="{74A20BBE-1528-4ACD-91BF-FFC01520AC11}"/>
              </a:ext>
            </a:extLst>
          </p:cNvPr>
          <p:cNvPicPr>
            <a:picLocks noChangeAspect="1"/>
          </p:cNvPicPr>
          <p:nvPr/>
        </p:nvPicPr>
        <p:blipFill rotWithShape="1">
          <a:blip r:embed="rId3"/>
          <a:srcRect l="32237" t="19365" r="33553" b="46199"/>
          <a:stretch/>
        </p:blipFill>
        <p:spPr>
          <a:xfrm>
            <a:off x="241336" y="2566056"/>
            <a:ext cx="5974080" cy="3380920"/>
          </a:xfrm>
          <a:prstGeom prst="rect">
            <a:avLst/>
          </a:prstGeom>
          <a:ln>
            <a:solidFill>
              <a:schemeClr val="tx1"/>
            </a:solidFill>
          </a:ln>
        </p:spPr>
      </p:pic>
      <p:pic>
        <p:nvPicPr>
          <p:cNvPr id="6" name="Bilde 5">
            <a:extLst>
              <a:ext uri="{FF2B5EF4-FFF2-40B4-BE49-F238E27FC236}">
                <a16:creationId xmlns:a16="http://schemas.microsoft.com/office/drawing/2014/main" id="{C9EDEFC2-2B55-4A99-9E43-A310BB59C261}"/>
              </a:ext>
            </a:extLst>
          </p:cNvPr>
          <p:cNvPicPr>
            <a:picLocks noChangeAspect="1"/>
          </p:cNvPicPr>
          <p:nvPr/>
        </p:nvPicPr>
        <p:blipFill rotWithShape="1">
          <a:blip r:embed="rId4"/>
          <a:srcRect l="32368" t="19166" r="33684" b="41049"/>
          <a:stretch/>
        </p:blipFill>
        <p:spPr>
          <a:xfrm>
            <a:off x="6338901" y="2566056"/>
            <a:ext cx="5580383" cy="3380920"/>
          </a:xfrm>
          <a:prstGeom prst="rect">
            <a:avLst/>
          </a:prstGeom>
          <a:ln>
            <a:solidFill>
              <a:schemeClr val="tx1"/>
            </a:solidFill>
          </a:ln>
        </p:spPr>
      </p:pic>
      <p:sp>
        <p:nvSpPr>
          <p:cNvPr id="10" name="Plassholder for innhold 9">
            <a:extLst>
              <a:ext uri="{FF2B5EF4-FFF2-40B4-BE49-F238E27FC236}">
                <a16:creationId xmlns:a16="http://schemas.microsoft.com/office/drawing/2014/main" id="{EA596EB0-4CE6-45AE-9C71-786FFC59C746}"/>
              </a:ext>
            </a:extLst>
          </p:cNvPr>
          <p:cNvSpPr>
            <a:spLocks noGrp="1"/>
          </p:cNvSpPr>
          <p:nvPr>
            <p:ph idx="1"/>
          </p:nvPr>
        </p:nvSpPr>
        <p:spPr>
          <a:xfrm>
            <a:off x="0" y="6345867"/>
            <a:ext cx="3638550" cy="512133"/>
          </a:xfrm>
        </p:spPr>
        <p:txBody>
          <a:bodyPr>
            <a:normAutofit fontScale="92500"/>
          </a:bodyPr>
          <a:lstStyle/>
          <a:p>
            <a:pPr marL="0" indent="0">
              <a:buNone/>
            </a:pPr>
            <a:r>
              <a:rPr lang="nb-NO" dirty="0"/>
              <a:t>Hentet fra </a:t>
            </a:r>
            <a:r>
              <a:rPr lang="nb-NO" dirty="0">
                <a:hlinkClick r:id="rId5"/>
              </a:rPr>
              <a:t>www.kolonial.no</a:t>
            </a:r>
            <a:r>
              <a:rPr lang="nb-NO" dirty="0"/>
              <a:t> mai 2018</a:t>
            </a:r>
          </a:p>
        </p:txBody>
      </p:sp>
      <p:pic>
        <p:nvPicPr>
          <p:cNvPr id="11" name="Bilde 10">
            <a:extLst>
              <a:ext uri="{FF2B5EF4-FFF2-40B4-BE49-F238E27FC236}">
                <a16:creationId xmlns:a16="http://schemas.microsoft.com/office/drawing/2014/main" id="{47F46FC5-AEF4-4962-9AA4-0FA9BA2F5C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1314360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85A3299A-265A-4823-A29F-2842F4BF91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58509" y="4041511"/>
            <a:ext cx="2933491" cy="2358705"/>
          </a:xfrm>
          <a:prstGeom prst="rect">
            <a:avLst/>
          </a:prstGeom>
        </p:spPr>
      </p:pic>
      <p:pic>
        <p:nvPicPr>
          <p:cNvPr id="12" name="Bilde 11">
            <a:extLst>
              <a:ext uri="{FF2B5EF4-FFF2-40B4-BE49-F238E27FC236}">
                <a16:creationId xmlns:a16="http://schemas.microsoft.com/office/drawing/2014/main" id="{0BC69762-241C-42A7-99DB-81549AAAF3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83102" y="1903065"/>
            <a:ext cx="1380592" cy="2036271"/>
          </a:xfrm>
          <a:prstGeom prst="rect">
            <a:avLst/>
          </a:prstGeom>
        </p:spPr>
      </p:pic>
      <p:sp>
        <p:nvSpPr>
          <p:cNvPr id="2" name="Tittel 1"/>
          <p:cNvSpPr>
            <a:spLocks noGrp="1"/>
          </p:cNvSpPr>
          <p:nvPr>
            <p:ph type="title"/>
          </p:nvPr>
        </p:nvSpPr>
        <p:spPr/>
        <p:txBody>
          <a:bodyPr>
            <a:normAutofit/>
          </a:bodyPr>
          <a:lstStyle/>
          <a:p>
            <a:r>
              <a:rPr lang="nb-NO" sz="5400" dirty="0">
                <a:latin typeface="Britannic Bold" panose="020B0903060703020204" pitchFamily="34" charset="0"/>
              </a:rPr>
              <a:t>Meieriprodukter</a:t>
            </a:r>
          </a:p>
        </p:txBody>
      </p:sp>
      <p:sp>
        <p:nvSpPr>
          <p:cNvPr id="3" name="Plassholder for innhold 2"/>
          <p:cNvSpPr>
            <a:spLocks noGrp="1"/>
          </p:cNvSpPr>
          <p:nvPr>
            <p:ph idx="1"/>
          </p:nvPr>
        </p:nvSpPr>
        <p:spPr>
          <a:xfrm>
            <a:off x="581192" y="2921200"/>
            <a:ext cx="9417573" cy="3118653"/>
          </a:xfrm>
        </p:spPr>
        <p:txBody>
          <a:bodyPr>
            <a:normAutofit/>
          </a:bodyPr>
          <a:lstStyle/>
          <a:p>
            <a:pPr marL="0" indent="0">
              <a:buNone/>
            </a:pPr>
            <a:r>
              <a:rPr lang="nb-NO" sz="2400" b="1" dirty="0"/>
              <a:t>La magre meieriprodukter være en del av det daglige kostholdet</a:t>
            </a:r>
          </a:p>
          <a:p>
            <a:r>
              <a:rPr lang="nb-NO" sz="2400" dirty="0"/>
              <a:t>Begrens bruken av meieriprodukter med mye mettet fett, som helmelk, fløte, fet ost og smør</a:t>
            </a:r>
          </a:p>
          <a:p>
            <a:r>
              <a:rPr lang="nb-NO" sz="2400" dirty="0"/>
              <a:t>Velg meieriprodukter med lite fett, salt og lite tilsatt sukker (nøkkelhullet)</a:t>
            </a:r>
          </a:p>
          <a:p>
            <a:endParaRPr lang="nb-NO" dirty="0"/>
          </a:p>
        </p:txBody>
      </p:sp>
      <p:pic>
        <p:nvPicPr>
          <p:cNvPr id="7" name="Bilde 6">
            <a:extLst>
              <a:ext uri="{FF2B5EF4-FFF2-40B4-BE49-F238E27FC236}">
                <a16:creationId xmlns:a16="http://schemas.microsoft.com/office/drawing/2014/main" id="{52879BE0-CB32-405F-B43E-524FA4A4DB0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96038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683F1FFD-1AA8-4EC2-97B9-FEC7564F489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FF0F8A7-C9E3-49D9-A67E-09FF582C782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48" name="Group 47">
            <a:extLst>
              <a:ext uri="{FF2B5EF4-FFF2-40B4-BE49-F238E27FC236}">
                <a16:creationId xmlns:a16="http://schemas.microsoft.com/office/drawing/2014/main" id="{A4274C20-A98B-4AC3-B16A-B7F41CB582D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9" name="Rectangle 48">
              <a:extLst>
                <a:ext uri="{FF2B5EF4-FFF2-40B4-BE49-F238E27FC236}">
                  <a16:creationId xmlns:a16="http://schemas.microsoft.com/office/drawing/2014/main" id="{43ECC69B-2243-424A-8237-CF490F8B06C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6D2EA3B9-3D17-4510-8464-E74F67267C00}"/>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AA5DFA43-F31D-4C31-8826-6B40A21CF9AD}"/>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tel 1">
            <a:extLst>
              <a:ext uri="{FF2B5EF4-FFF2-40B4-BE49-F238E27FC236}">
                <a16:creationId xmlns:a16="http://schemas.microsoft.com/office/drawing/2014/main" id="{8FD4B45D-66B5-4EF6-AA1B-A24408F99F8B}"/>
              </a:ext>
            </a:extLst>
          </p:cNvPr>
          <p:cNvSpPr>
            <a:spLocks noGrp="1"/>
          </p:cNvSpPr>
          <p:nvPr>
            <p:ph type="ctrTitle"/>
          </p:nvPr>
        </p:nvSpPr>
        <p:spPr>
          <a:xfrm>
            <a:off x="8353019" y="2354580"/>
            <a:ext cx="3081576" cy="2148840"/>
          </a:xfrm>
        </p:spPr>
        <p:txBody>
          <a:bodyPr>
            <a:normAutofit/>
          </a:bodyPr>
          <a:lstStyle/>
          <a:p>
            <a:pPr algn="ctr"/>
            <a:r>
              <a:rPr lang="nb-NO" dirty="0">
                <a:solidFill>
                  <a:schemeClr val="bg1"/>
                </a:solidFill>
                <a:latin typeface="Britannic Bold" panose="020B0903060703020204" pitchFamily="34" charset="0"/>
              </a:rPr>
              <a:t>Bra, billig og digg mat for ungdom</a:t>
            </a:r>
          </a:p>
        </p:txBody>
      </p:sp>
      <p:pic>
        <p:nvPicPr>
          <p:cNvPr id="6" name="Bilde 5">
            <a:extLst>
              <a:ext uri="{FF2B5EF4-FFF2-40B4-BE49-F238E27FC236}">
                <a16:creationId xmlns:a16="http://schemas.microsoft.com/office/drawing/2014/main" id="{966171AA-9A39-46F1-8D76-6908618B3DFE}"/>
              </a:ext>
            </a:extLst>
          </p:cNvPr>
          <p:cNvPicPr>
            <a:picLocks noChangeAspect="1"/>
          </p:cNvPicPr>
          <p:nvPr/>
        </p:nvPicPr>
        <p:blipFill rotWithShape="1">
          <a:blip r:embed="rId3">
            <a:extLst>
              <a:ext uri="{28A0092B-C50C-407E-A947-70E740481C1C}">
                <a14:useLocalDpi xmlns:a14="http://schemas.microsoft.com/office/drawing/2010/main" val="0"/>
              </a:ext>
            </a:extLst>
          </a:blip>
          <a:srcRect l="2231" t="23919" r="987" b="29035"/>
          <a:stretch/>
        </p:blipFill>
        <p:spPr>
          <a:xfrm>
            <a:off x="808911" y="1760220"/>
            <a:ext cx="6865838" cy="3337560"/>
          </a:xfrm>
          <a:prstGeom prst="rect">
            <a:avLst/>
          </a:prstGeom>
        </p:spPr>
      </p:pic>
    </p:spTree>
    <p:extLst>
      <p:ext uri="{BB962C8B-B14F-4D97-AF65-F5344CB8AC3E}">
        <p14:creationId xmlns:p14="http://schemas.microsoft.com/office/powerpoint/2010/main" val="2703024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3" cstate="print">
            <a:extLst>
              <a:ext uri="{28A0092B-C50C-407E-A947-70E740481C1C}">
                <a14:useLocalDpi xmlns:a14="http://schemas.microsoft.com/office/drawing/2010/main" val="0"/>
              </a:ext>
            </a:extLst>
          </a:blip>
          <a:srcRect l="8888" t="24567"/>
          <a:stretch/>
        </p:blipFill>
        <p:spPr>
          <a:xfrm>
            <a:off x="9690498" y="2098122"/>
            <a:ext cx="2226212" cy="2251493"/>
          </a:xfrm>
          <a:prstGeom prst="rect">
            <a:avLst/>
          </a:prstGeom>
        </p:spPr>
      </p:pic>
      <p:pic>
        <p:nvPicPr>
          <p:cNvPr id="4" name="Bilde 3"/>
          <p:cNvPicPr>
            <a:picLocks noChangeAspect="1"/>
          </p:cNvPicPr>
          <p:nvPr/>
        </p:nvPicPr>
        <p:blipFill rotWithShape="1">
          <a:blip r:embed="rId4" cstate="print">
            <a:extLst>
              <a:ext uri="{28A0092B-C50C-407E-A947-70E740481C1C}">
                <a14:useLocalDpi xmlns:a14="http://schemas.microsoft.com/office/drawing/2010/main" val="0"/>
              </a:ext>
            </a:extLst>
          </a:blip>
          <a:srcRect l="19573" t="9873" r="5090" b="6835"/>
          <a:stretch/>
        </p:blipFill>
        <p:spPr>
          <a:xfrm>
            <a:off x="8981978" y="4462148"/>
            <a:ext cx="3210022" cy="2378598"/>
          </a:xfrm>
          <a:prstGeom prst="rect">
            <a:avLst/>
          </a:prstGeom>
        </p:spPr>
      </p:pic>
      <p:sp>
        <p:nvSpPr>
          <p:cNvPr id="2" name="Tittel 1"/>
          <p:cNvSpPr>
            <a:spLocks noGrp="1"/>
          </p:cNvSpPr>
          <p:nvPr>
            <p:ph type="title"/>
          </p:nvPr>
        </p:nvSpPr>
        <p:spPr/>
        <p:txBody>
          <a:bodyPr>
            <a:normAutofit/>
          </a:bodyPr>
          <a:lstStyle/>
          <a:p>
            <a:r>
              <a:rPr lang="nb-NO" sz="5400" dirty="0">
                <a:latin typeface="Britannic Bold" panose="020B0903060703020204" pitchFamily="34" charset="0"/>
              </a:rPr>
              <a:t>Matoljer, margarin og smør</a:t>
            </a:r>
          </a:p>
        </p:txBody>
      </p:sp>
      <p:sp>
        <p:nvSpPr>
          <p:cNvPr id="3" name="Plassholder for innhold 2"/>
          <p:cNvSpPr>
            <a:spLocks noGrp="1"/>
          </p:cNvSpPr>
          <p:nvPr>
            <p:ph idx="1"/>
          </p:nvPr>
        </p:nvSpPr>
        <p:spPr>
          <a:xfrm>
            <a:off x="581192" y="2098122"/>
            <a:ext cx="8400786" cy="3678209"/>
          </a:xfrm>
        </p:spPr>
        <p:txBody>
          <a:bodyPr>
            <a:normAutofit/>
          </a:bodyPr>
          <a:lstStyle/>
          <a:p>
            <a:pPr marL="0" indent="0">
              <a:buNone/>
            </a:pPr>
            <a:r>
              <a:rPr lang="nb-NO" sz="2400" b="1" dirty="0"/>
              <a:t>Velg matoljer, flytende margarin og myk margarin, fremfor hard margarin og smør</a:t>
            </a:r>
          </a:p>
          <a:p>
            <a:r>
              <a:rPr lang="nb-NO" sz="2400" dirty="0"/>
              <a:t>Bytt ut matvarer som har mye mettet fett med matvarer med mer umettet fett</a:t>
            </a:r>
          </a:p>
          <a:p>
            <a:r>
              <a:rPr lang="nb-NO" sz="2400" dirty="0"/>
              <a:t>En tommelfingerregel er at jo mykere margarin og smør er ved </a:t>
            </a:r>
            <a:r>
              <a:rPr lang="nb-NO" sz="2400" dirty="0" err="1"/>
              <a:t>kjøleskapstemperatur</a:t>
            </a:r>
            <a:r>
              <a:rPr lang="nb-NO" sz="2400" dirty="0"/>
              <a:t>, desto mer umettet fett inneholder de</a:t>
            </a:r>
          </a:p>
        </p:txBody>
      </p:sp>
      <p:pic>
        <p:nvPicPr>
          <p:cNvPr id="8" name="Bilde 7">
            <a:extLst>
              <a:ext uri="{FF2B5EF4-FFF2-40B4-BE49-F238E27FC236}">
                <a16:creationId xmlns:a16="http://schemas.microsoft.com/office/drawing/2014/main" id="{91D42BC6-5050-400D-916F-08F622B243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168" y="6449808"/>
            <a:ext cx="3044228" cy="390938"/>
          </a:xfrm>
          <a:prstGeom prst="rect">
            <a:avLst/>
          </a:prstGeom>
        </p:spPr>
      </p:pic>
    </p:spTree>
    <p:extLst>
      <p:ext uri="{BB962C8B-B14F-4D97-AF65-F5344CB8AC3E}">
        <p14:creationId xmlns:p14="http://schemas.microsoft.com/office/powerpoint/2010/main" val="10897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6BDDC52-6F00-4E0B-9288-A7EFFD5ED2D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013" t="7922" r="19084" b="5507"/>
          <a:stretch/>
        </p:blipFill>
        <p:spPr>
          <a:xfrm>
            <a:off x="9141262" y="4183380"/>
            <a:ext cx="3050738" cy="2674620"/>
          </a:xfrm>
          <a:prstGeom prst="rect">
            <a:avLst/>
          </a:prstGeom>
        </p:spPr>
      </p:pic>
      <p:sp>
        <p:nvSpPr>
          <p:cNvPr id="2" name="Tittel 1">
            <a:extLst>
              <a:ext uri="{FF2B5EF4-FFF2-40B4-BE49-F238E27FC236}">
                <a16:creationId xmlns:a16="http://schemas.microsoft.com/office/drawing/2014/main" id="{42A6A8C5-EF4B-4ECB-BD21-76290D10BD8A}"/>
              </a:ext>
            </a:extLst>
          </p:cNvPr>
          <p:cNvSpPr>
            <a:spLocks noGrp="1"/>
          </p:cNvSpPr>
          <p:nvPr>
            <p:ph type="title"/>
          </p:nvPr>
        </p:nvSpPr>
        <p:spPr/>
        <p:txBody>
          <a:bodyPr>
            <a:normAutofit/>
          </a:bodyPr>
          <a:lstStyle/>
          <a:p>
            <a:r>
              <a:rPr lang="nb-NO" sz="5400" dirty="0">
                <a:latin typeface="Britannic Bold" panose="020B0903060703020204" pitchFamily="34" charset="0"/>
              </a:rPr>
              <a:t>Salt</a:t>
            </a:r>
          </a:p>
        </p:txBody>
      </p:sp>
      <p:sp>
        <p:nvSpPr>
          <p:cNvPr id="3" name="Plassholder for innhold 2">
            <a:extLst>
              <a:ext uri="{FF2B5EF4-FFF2-40B4-BE49-F238E27FC236}">
                <a16:creationId xmlns:a16="http://schemas.microsoft.com/office/drawing/2014/main" id="{559C7110-00BD-4040-BE86-B0221A197699}"/>
              </a:ext>
            </a:extLst>
          </p:cNvPr>
          <p:cNvSpPr>
            <a:spLocks noGrp="1"/>
          </p:cNvSpPr>
          <p:nvPr>
            <p:ph idx="1"/>
          </p:nvPr>
        </p:nvSpPr>
        <p:spPr>
          <a:xfrm>
            <a:off x="581192" y="1864654"/>
            <a:ext cx="11417519" cy="4307546"/>
          </a:xfrm>
        </p:spPr>
        <p:txBody>
          <a:bodyPr>
            <a:normAutofit/>
          </a:bodyPr>
          <a:lstStyle/>
          <a:p>
            <a:pPr marL="0" indent="0">
              <a:buNone/>
            </a:pPr>
            <a:r>
              <a:rPr lang="nb-NO" sz="2400" b="1" dirty="0"/>
              <a:t>Velg matvarer med lite salt, og begrens bruken av salt i matlaging og på maten</a:t>
            </a:r>
          </a:p>
          <a:p>
            <a:r>
              <a:rPr lang="nb-NO" sz="2400" dirty="0"/>
              <a:t> Vi spiser dobbelt så mye salt som anbefalt</a:t>
            </a:r>
          </a:p>
          <a:p>
            <a:r>
              <a:rPr lang="nb-NO" sz="2400" dirty="0"/>
              <a:t>Bearbeidede matvarer bidrar i snitt med 70-80 prosent av saltinntaket, </a:t>
            </a:r>
            <a:br>
              <a:rPr lang="nb-NO" sz="2400" dirty="0"/>
            </a:br>
            <a:r>
              <a:rPr lang="nb-NO" sz="2400" dirty="0"/>
              <a:t>velg derfor matvarer og ferdigretter med lavt saltinnhold</a:t>
            </a:r>
          </a:p>
          <a:p>
            <a:r>
              <a:rPr lang="nb-NO" sz="2400" dirty="0"/>
              <a:t>Salt er en vanesak. Om du gradvis reduserer saltmengden, vil du etter </a:t>
            </a:r>
            <a:br>
              <a:rPr lang="nb-NO" sz="2400" dirty="0"/>
            </a:br>
            <a:r>
              <a:rPr lang="nb-NO" sz="2400" dirty="0"/>
              <a:t>hvert oppleve mindre behov for saltsmak i maten du spiser</a:t>
            </a:r>
          </a:p>
        </p:txBody>
      </p:sp>
      <p:pic>
        <p:nvPicPr>
          <p:cNvPr id="7" name="Bilde 6">
            <a:extLst>
              <a:ext uri="{FF2B5EF4-FFF2-40B4-BE49-F238E27FC236}">
                <a16:creationId xmlns:a16="http://schemas.microsoft.com/office/drawing/2014/main" id="{86CFEDD1-534E-4C8F-8ED2-BD160AFD41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098" y="6470082"/>
            <a:ext cx="3044228" cy="390938"/>
          </a:xfrm>
          <a:prstGeom prst="rect">
            <a:avLst/>
          </a:prstGeom>
        </p:spPr>
      </p:pic>
    </p:spTree>
    <p:extLst>
      <p:ext uri="{BB962C8B-B14F-4D97-AF65-F5344CB8AC3E}">
        <p14:creationId xmlns:p14="http://schemas.microsoft.com/office/powerpoint/2010/main" val="394414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E7519F9-8615-48B8-B666-2E6C272346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013" t="7922" r="19084" b="5507"/>
          <a:stretch/>
        </p:blipFill>
        <p:spPr>
          <a:xfrm>
            <a:off x="9141262" y="4183380"/>
            <a:ext cx="3050738" cy="2674620"/>
          </a:xfrm>
          <a:prstGeom prst="rect">
            <a:avLst/>
          </a:prstGeom>
        </p:spPr>
      </p:pic>
      <p:sp>
        <p:nvSpPr>
          <p:cNvPr id="2" name="Tittel 1">
            <a:extLst>
              <a:ext uri="{FF2B5EF4-FFF2-40B4-BE49-F238E27FC236}">
                <a16:creationId xmlns:a16="http://schemas.microsoft.com/office/drawing/2014/main" id="{89C783DE-51DA-4689-BA18-9B1A14665FC8}"/>
              </a:ext>
            </a:extLst>
          </p:cNvPr>
          <p:cNvSpPr>
            <a:spLocks noGrp="1"/>
          </p:cNvSpPr>
          <p:nvPr>
            <p:ph type="title"/>
          </p:nvPr>
        </p:nvSpPr>
        <p:spPr/>
        <p:txBody>
          <a:bodyPr/>
          <a:lstStyle/>
          <a:p>
            <a:r>
              <a:rPr lang="nb-NO" sz="5400" dirty="0">
                <a:latin typeface="Britannic Bold" panose="020B0903060703020204" pitchFamily="34" charset="0"/>
              </a:rPr>
              <a:t>Salt</a:t>
            </a:r>
            <a:endParaRPr lang="nb-NO" dirty="0">
              <a:latin typeface="Britannic Bold" panose="020B0903060703020204" pitchFamily="34" charset="0"/>
            </a:endParaRPr>
          </a:p>
        </p:txBody>
      </p:sp>
      <p:sp>
        <p:nvSpPr>
          <p:cNvPr id="3" name="Plassholder for innhold 2">
            <a:extLst>
              <a:ext uri="{FF2B5EF4-FFF2-40B4-BE49-F238E27FC236}">
                <a16:creationId xmlns:a16="http://schemas.microsoft.com/office/drawing/2014/main" id="{646267DE-5F96-4D05-AC30-39BF10994444}"/>
              </a:ext>
            </a:extLst>
          </p:cNvPr>
          <p:cNvSpPr>
            <a:spLocks noGrp="1"/>
          </p:cNvSpPr>
          <p:nvPr>
            <p:ph idx="1"/>
          </p:nvPr>
        </p:nvSpPr>
        <p:spPr>
          <a:xfrm>
            <a:off x="581192" y="2180496"/>
            <a:ext cx="11029615" cy="4014564"/>
          </a:xfrm>
        </p:spPr>
        <p:txBody>
          <a:bodyPr>
            <a:normAutofit/>
          </a:bodyPr>
          <a:lstStyle/>
          <a:p>
            <a:pPr marL="0" indent="0">
              <a:buNone/>
            </a:pPr>
            <a:r>
              <a:rPr lang="nb-NO" sz="2400" b="1" dirty="0"/>
              <a:t>Små grep for mindre salt</a:t>
            </a:r>
          </a:p>
          <a:p>
            <a:pPr marL="342900" indent="-342900">
              <a:buFont typeface="+mj-lt"/>
              <a:buAutoNum type="arabicPeriod"/>
            </a:pPr>
            <a:r>
              <a:rPr lang="nb-NO" sz="2400" dirty="0"/>
              <a:t>Velg matvarer og retter med nøkkelhullet, disse inneholder mindre salt enn andre matvarer av samme type</a:t>
            </a:r>
          </a:p>
          <a:p>
            <a:pPr marL="342900" indent="-342900">
              <a:buFont typeface="+mj-lt"/>
              <a:buAutoNum type="arabicPeriod"/>
            </a:pPr>
            <a:r>
              <a:rPr lang="nb-NO" sz="2400" dirty="0"/>
              <a:t>Ved å lage maten fra bunnen av har du mer kontroll på saltinnholdet i maten</a:t>
            </a:r>
          </a:p>
          <a:p>
            <a:pPr marL="342900" indent="-342900">
              <a:buFont typeface="+mj-lt"/>
              <a:buAutoNum type="arabicPeriod"/>
            </a:pPr>
            <a:r>
              <a:rPr lang="nb-NO" sz="2400" dirty="0"/>
              <a:t>Erstatt salt med krydder, urter og grønnsaker med mye smak</a:t>
            </a:r>
          </a:p>
          <a:p>
            <a:pPr lvl="1">
              <a:buFont typeface="Arial" panose="020B0604020202020204" pitchFamily="34" charset="0"/>
              <a:buChar char="•"/>
            </a:pPr>
            <a:r>
              <a:rPr lang="nb-NO" sz="2200" dirty="0"/>
              <a:t>For eksempel pepper, oregano, basilikum, løk, hvitløk, chili og sitron</a:t>
            </a:r>
          </a:p>
          <a:p>
            <a:pPr marL="342900" indent="-342900">
              <a:buFont typeface="+mj-lt"/>
              <a:buAutoNum type="arabicPeriod"/>
            </a:pPr>
            <a:r>
              <a:rPr lang="nb-NO" sz="2400" dirty="0"/>
              <a:t>Smak på maten før du salter</a:t>
            </a:r>
          </a:p>
        </p:txBody>
      </p:sp>
      <p:pic>
        <p:nvPicPr>
          <p:cNvPr id="6" name="Bilde 5">
            <a:extLst>
              <a:ext uri="{FF2B5EF4-FFF2-40B4-BE49-F238E27FC236}">
                <a16:creationId xmlns:a16="http://schemas.microsoft.com/office/drawing/2014/main" id="{EDE0D775-58F6-4E4E-94B7-627A33C73E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098" y="6470082"/>
            <a:ext cx="3044228" cy="390938"/>
          </a:xfrm>
          <a:prstGeom prst="rect">
            <a:avLst/>
          </a:prstGeom>
        </p:spPr>
      </p:pic>
    </p:spTree>
    <p:extLst>
      <p:ext uri="{BB962C8B-B14F-4D97-AF65-F5344CB8AC3E}">
        <p14:creationId xmlns:p14="http://schemas.microsoft.com/office/powerpoint/2010/main" val="35981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945F2591-70AF-4894-993D-7FF8191A3DC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479" t="7107" r="8735" b="11675"/>
          <a:stretch/>
        </p:blipFill>
        <p:spPr>
          <a:xfrm>
            <a:off x="8754909" y="2984115"/>
            <a:ext cx="3437091" cy="3178815"/>
          </a:xfrm>
          <a:prstGeom prst="rect">
            <a:avLst/>
          </a:prstGeom>
        </p:spPr>
      </p:pic>
      <p:sp>
        <p:nvSpPr>
          <p:cNvPr id="2" name="Tittel 1">
            <a:extLst>
              <a:ext uri="{FF2B5EF4-FFF2-40B4-BE49-F238E27FC236}">
                <a16:creationId xmlns:a16="http://schemas.microsoft.com/office/drawing/2014/main" id="{9259B2E9-457C-465D-A5A5-2AF5EBE45962}"/>
              </a:ext>
            </a:extLst>
          </p:cNvPr>
          <p:cNvSpPr>
            <a:spLocks noGrp="1"/>
          </p:cNvSpPr>
          <p:nvPr>
            <p:ph type="title"/>
          </p:nvPr>
        </p:nvSpPr>
        <p:spPr>
          <a:xfrm>
            <a:off x="581192" y="702156"/>
            <a:ext cx="11029616" cy="1013800"/>
          </a:xfrm>
        </p:spPr>
        <p:txBody>
          <a:bodyPr>
            <a:normAutofit/>
          </a:bodyPr>
          <a:lstStyle/>
          <a:p>
            <a:r>
              <a:rPr lang="nb-NO" sz="5400" dirty="0">
                <a:latin typeface="Britannic Bold" panose="020B0903060703020204" pitchFamily="34" charset="0"/>
              </a:rPr>
              <a:t>sukker</a:t>
            </a:r>
          </a:p>
        </p:txBody>
      </p:sp>
      <p:sp>
        <p:nvSpPr>
          <p:cNvPr id="3" name="Plassholder for innhold 2">
            <a:extLst>
              <a:ext uri="{FF2B5EF4-FFF2-40B4-BE49-F238E27FC236}">
                <a16:creationId xmlns:a16="http://schemas.microsoft.com/office/drawing/2014/main" id="{F6A705DE-12FB-4973-BB64-D27CCA829F31}"/>
              </a:ext>
            </a:extLst>
          </p:cNvPr>
          <p:cNvSpPr>
            <a:spLocks noGrp="1"/>
          </p:cNvSpPr>
          <p:nvPr>
            <p:ph idx="1"/>
          </p:nvPr>
        </p:nvSpPr>
        <p:spPr>
          <a:xfrm>
            <a:off x="581192" y="2180496"/>
            <a:ext cx="9365696" cy="3678303"/>
          </a:xfrm>
        </p:spPr>
        <p:txBody>
          <a:bodyPr>
            <a:normAutofit/>
          </a:bodyPr>
          <a:lstStyle/>
          <a:p>
            <a:pPr marL="0" indent="0">
              <a:buNone/>
            </a:pPr>
            <a:r>
              <a:rPr lang="nb-NO" sz="2400" b="1" dirty="0"/>
              <a:t>Unngå mat og drikke med mye sukker til hverdags</a:t>
            </a:r>
          </a:p>
          <a:p>
            <a:r>
              <a:rPr lang="nb-NO" sz="2400" dirty="0"/>
              <a:t>Brus, saft og godteri er de største kildene til tilsatt sukker i kosten</a:t>
            </a:r>
          </a:p>
          <a:p>
            <a:r>
              <a:rPr lang="nb-NO" sz="2400" dirty="0"/>
              <a:t>De tilfører mye sukker og energi, men lite vitaminer og mineraler</a:t>
            </a:r>
          </a:p>
        </p:txBody>
      </p:sp>
      <p:pic>
        <p:nvPicPr>
          <p:cNvPr id="6" name="Bilde 5">
            <a:extLst>
              <a:ext uri="{FF2B5EF4-FFF2-40B4-BE49-F238E27FC236}">
                <a16:creationId xmlns:a16="http://schemas.microsoft.com/office/drawing/2014/main" id="{56F109E9-48C4-45AC-A033-C94E48CDB44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12856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CCBEFC-2B7E-43F6-AC5E-E84F8E1E1EEA}"/>
              </a:ext>
            </a:extLst>
          </p:cNvPr>
          <p:cNvSpPr>
            <a:spLocks noGrp="1"/>
          </p:cNvSpPr>
          <p:nvPr>
            <p:ph type="title"/>
          </p:nvPr>
        </p:nvSpPr>
        <p:spPr>
          <a:xfrm>
            <a:off x="581192" y="702156"/>
            <a:ext cx="11029616" cy="1013800"/>
          </a:xfrm>
        </p:spPr>
        <p:txBody>
          <a:bodyPr>
            <a:normAutofit/>
          </a:bodyPr>
          <a:lstStyle/>
          <a:p>
            <a:r>
              <a:rPr lang="nb-NO" sz="5400" dirty="0">
                <a:latin typeface="Britannic Bold" panose="020B0903060703020204" pitchFamily="34" charset="0"/>
              </a:rPr>
              <a:t>vann </a:t>
            </a:r>
          </a:p>
        </p:txBody>
      </p:sp>
      <p:sp>
        <p:nvSpPr>
          <p:cNvPr id="3" name="Plassholder for innhold 2">
            <a:extLst>
              <a:ext uri="{FF2B5EF4-FFF2-40B4-BE49-F238E27FC236}">
                <a16:creationId xmlns:a16="http://schemas.microsoft.com/office/drawing/2014/main" id="{69B414E7-035E-4223-A0B8-2C35F2749DDA}"/>
              </a:ext>
            </a:extLst>
          </p:cNvPr>
          <p:cNvSpPr>
            <a:spLocks noGrp="1"/>
          </p:cNvSpPr>
          <p:nvPr>
            <p:ph idx="1"/>
          </p:nvPr>
        </p:nvSpPr>
        <p:spPr>
          <a:xfrm>
            <a:off x="581193" y="2180496"/>
            <a:ext cx="6188097" cy="4448904"/>
          </a:xfrm>
        </p:spPr>
        <p:txBody>
          <a:bodyPr>
            <a:normAutofit/>
          </a:bodyPr>
          <a:lstStyle/>
          <a:p>
            <a:pPr marL="0" indent="0">
              <a:buNone/>
            </a:pPr>
            <a:r>
              <a:rPr lang="nb-NO" sz="2400" b="1" dirty="0"/>
              <a:t>Velg vann som tørstedrikk</a:t>
            </a:r>
          </a:p>
          <a:p>
            <a:r>
              <a:rPr lang="nb-NO" sz="2400" dirty="0"/>
              <a:t>Vanlig vann dekker væskebehovet uten å bidra med unødvendige kalorier, og er derfor den aller beste drikken når du er tørst</a:t>
            </a:r>
          </a:p>
          <a:p>
            <a:r>
              <a:rPr lang="nb-NO" sz="2400" b="1" dirty="0"/>
              <a:t>Tips</a:t>
            </a:r>
            <a:r>
              <a:rPr lang="nb-NO" sz="2400" dirty="0"/>
              <a:t>: sett smak på vannet ved å tilsette sitron, lime, appelsin, bær eller agurk</a:t>
            </a:r>
          </a:p>
          <a:p>
            <a:endParaRPr lang="nb-NO" sz="2400" dirty="0"/>
          </a:p>
        </p:txBody>
      </p:sp>
      <p:pic>
        <p:nvPicPr>
          <p:cNvPr id="5" name="Bilde 4">
            <a:extLst>
              <a:ext uri="{FF2B5EF4-FFF2-40B4-BE49-F238E27FC236}">
                <a16:creationId xmlns:a16="http://schemas.microsoft.com/office/drawing/2014/main" id="{2AFDB8EE-D8A0-4B59-9878-F3BD6134DD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94453" y="2781229"/>
            <a:ext cx="4616355" cy="3077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Bilde 6">
            <a:extLst>
              <a:ext uri="{FF2B5EF4-FFF2-40B4-BE49-F238E27FC236}">
                <a16:creationId xmlns:a16="http://schemas.microsoft.com/office/drawing/2014/main" id="{6A70D1B1-94FC-4379-80E6-67CA79EAA1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179" y="6467062"/>
            <a:ext cx="3044228" cy="390938"/>
          </a:xfrm>
          <a:prstGeom prst="rect">
            <a:avLst/>
          </a:prstGeom>
        </p:spPr>
      </p:pic>
    </p:spTree>
    <p:extLst>
      <p:ext uri="{BB962C8B-B14F-4D97-AF65-F5344CB8AC3E}">
        <p14:creationId xmlns:p14="http://schemas.microsoft.com/office/powerpoint/2010/main" val="421449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4138DE-A965-495E-86CC-F705178A1907}"/>
              </a:ext>
            </a:extLst>
          </p:cNvPr>
          <p:cNvSpPr>
            <a:spLocks noGrp="1"/>
          </p:cNvSpPr>
          <p:nvPr>
            <p:ph type="title"/>
          </p:nvPr>
        </p:nvSpPr>
        <p:spPr/>
        <p:txBody>
          <a:bodyPr>
            <a:normAutofit/>
          </a:bodyPr>
          <a:lstStyle/>
          <a:p>
            <a:r>
              <a:rPr lang="nb-NO" sz="5400" dirty="0">
                <a:latin typeface="Britannic Bold" panose="020B0903060703020204" pitchFamily="34" charset="0"/>
              </a:rPr>
              <a:t>Kursets innhold</a:t>
            </a:r>
          </a:p>
        </p:txBody>
      </p:sp>
      <p:graphicFrame>
        <p:nvGraphicFramePr>
          <p:cNvPr id="4" name="Plassholder for innhold 3">
            <a:extLst>
              <a:ext uri="{FF2B5EF4-FFF2-40B4-BE49-F238E27FC236}">
                <a16:creationId xmlns:a16="http://schemas.microsoft.com/office/drawing/2014/main" id="{3478EC44-3630-4E95-8BC1-811B30B38CC0}"/>
              </a:ext>
            </a:extLst>
          </p:cNvPr>
          <p:cNvGraphicFramePr>
            <a:graphicFrameLocks noGrp="1"/>
          </p:cNvGraphicFramePr>
          <p:nvPr>
            <p:ph idx="1"/>
            <p:extLst>
              <p:ext uri="{D42A27DB-BD31-4B8C-83A1-F6EECF244321}">
                <p14:modId xmlns:p14="http://schemas.microsoft.com/office/powerpoint/2010/main" val="2389900165"/>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00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F49D1C8-919C-4D25-9BB8-284BBE09CED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144B46A2-C6C1-4F3D-892D-F81DB3A8027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D57E2E3C-C370-4EDD-B7B7-4BC17F697F2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E4EB7884-BB10-404A-851C-9B386C16118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48F0A398-3C2A-4FB9-B5F3-8D53B86A14D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37870242-E533-4CC3-9E2C-AA34606284E1}"/>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103BAE78-2E87-45F7-A557-2F967052D61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A24851A9-F965-4548-A239-6FE71154BE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41C46C84-5726-433A-832A-EFDC9D81619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194" t="7150" r="17794" b="6666"/>
          <a:stretch/>
        </p:blipFill>
        <p:spPr>
          <a:xfrm>
            <a:off x="6468084" y="1136374"/>
            <a:ext cx="4952475" cy="4594354"/>
          </a:xfrm>
          <a:prstGeom prst="rect">
            <a:avLst/>
          </a:prstGeom>
        </p:spPr>
      </p:pic>
      <p:sp>
        <p:nvSpPr>
          <p:cNvPr id="16" name="Rectangle 15">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06D5F660-8027-4213-9604-C559C46D94FA}"/>
              </a:ext>
            </a:extLst>
          </p:cNvPr>
          <p:cNvSpPr>
            <a:spLocks noGrp="1"/>
          </p:cNvSpPr>
          <p:nvPr>
            <p:ph type="title"/>
          </p:nvPr>
        </p:nvSpPr>
        <p:spPr>
          <a:xfrm>
            <a:off x="762121" y="960723"/>
            <a:ext cx="4968489" cy="1013800"/>
          </a:xfrm>
        </p:spPr>
        <p:txBody>
          <a:bodyPr>
            <a:normAutofit/>
          </a:bodyPr>
          <a:lstStyle/>
          <a:p>
            <a:r>
              <a:rPr lang="nb-NO" sz="5400" dirty="0">
                <a:solidFill>
                  <a:srgbClr val="FFFFFF"/>
                </a:solidFill>
                <a:latin typeface="Britannic Bold" panose="020B0903060703020204" pitchFamily="34" charset="0"/>
              </a:rPr>
              <a:t>I butikken</a:t>
            </a:r>
          </a:p>
        </p:txBody>
      </p:sp>
      <p:sp>
        <p:nvSpPr>
          <p:cNvPr id="3" name="Plassholder for innhold 2">
            <a:extLst>
              <a:ext uri="{FF2B5EF4-FFF2-40B4-BE49-F238E27FC236}">
                <a16:creationId xmlns:a16="http://schemas.microsoft.com/office/drawing/2014/main" id="{89D44704-D3E1-4B06-B9B6-9086A78CC68C}"/>
              </a:ext>
            </a:extLst>
          </p:cNvPr>
          <p:cNvSpPr>
            <a:spLocks noGrp="1"/>
          </p:cNvSpPr>
          <p:nvPr>
            <p:ph idx="1"/>
          </p:nvPr>
        </p:nvSpPr>
        <p:spPr>
          <a:xfrm>
            <a:off x="762121" y="2125370"/>
            <a:ext cx="5268957" cy="3650344"/>
          </a:xfrm>
        </p:spPr>
        <p:txBody>
          <a:bodyPr>
            <a:normAutofit lnSpcReduction="10000"/>
          </a:bodyPr>
          <a:lstStyle/>
          <a:p>
            <a:pPr marL="457200" indent="-457200">
              <a:buFont typeface="+mj-lt"/>
              <a:buAutoNum type="arabicPeriod"/>
            </a:pPr>
            <a:r>
              <a:rPr lang="nb-NO" sz="2400" dirty="0">
                <a:solidFill>
                  <a:srgbClr val="FFFFFF"/>
                </a:solidFill>
              </a:rPr>
              <a:t>Planlegge handleturen</a:t>
            </a:r>
          </a:p>
          <a:p>
            <a:pPr marL="457200" indent="-457200">
              <a:buFont typeface="+mj-lt"/>
              <a:buAutoNum type="arabicPeriod"/>
            </a:pPr>
            <a:r>
              <a:rPr lang="nb-NO" sz="2400" dirty="0">
                <a:solidFill>
                  <a:srgbClr val="FFFFFF"/>
                </a:solidFill>
              </a:rPr>
              <a:t>Lese ingrediensliste og næringsdeklarasjon</a:t>
            </a:r>
          </a:p>
          <a:p>
            <a:pPr marL="457200" indent="-457200">
              <a:buFont typeface="+mj-lt"/>
              <a:buAutoNum type="arabicPeriod"/>
            </a:pPr>
            <a:r>
              <a:rPr lang="nb-NO" sz="2400" dirty="0">
                <a:solidFill>
                  <a:srgbClr val="FFFFFF"/>
                </a:solidFill>
              </a:rPr>
              <a:t>Merkeordninger</a:t>
            </a:r>
          </a:p>
          <a:p>
            <a:pPr marL="457200" indent="-457200">
              <a:buFont typeface="+mj-lt"/>
              <a:buAutoNum type="arabicPeriod"/>
            </a:pPr>
            <a:r>
              <a:rPr lang="nb-NO" sz="2400" dirty="0">
                <a:solidFill>
                  <a:srgbClr val="FFFFFF"/>
                </a:solidFill>
                <a:sym typeface="Wingdings" panose="05000000000000000000" pitchFamily="2" charset="2"/>
              </a:rPr>
              <a:t>Kilopris vs. stykkpris</a:t>
            </a:r>
          </a:p>
          <a:p>
            <a:pPr marL="457200" indent="-457200">
              <a:buFont typeface="+mj-lt"/>
              <a:buAutoNum type="arabicPeriod"/>
            </a:pPr>
            <a:r>
              <a:rPr lang="nb-NO" sz="2400" dirty="0">
                <a:solidFill>
                  <a:srgbClr val="FFFFFF"/>
                </a:solidFill>
                <a:sym typeface="Wingdings" panose="05000000000000000000" pitchFamily="2" charset="2"/>
              </a:rPr>
              <a:t>Nedsatte varer</a:t>
            </a:r>
          </a:p>
          <a:p>
            <a:pPr marL="457200" indent="-457200">
              <a:buFont typeface="+mj-lt"/>
              <a:buAutoNum type="arabicPeriod"/>
            </a:pPr>
            <a:r>
              <a:rPr lang="nb-NO" sz="2400" dirty="0">
                <a:solidFill>
                  <a:srgbClr val="FFFFFF"/>
                </a:solidFill>
              </a:rPr>
              <a:t>Sammenligne priser</a:t>
            </a:r>
          </a:p>
          <a:p>
            <a:pPr marL="457200" indent="-457200">
              <a:buFont typeface="+mj-lt"/>
              <a:buAutoNum type="arabicPeriod"/>
            </a:pPr>
            <a:r>
              <a:rPr lang="nb-NO" sz="2400" dirty="0">
                <a:solidFill>
                  <a:srgbClr val="FFFFFF"/>
                </a:solidFill>
                <a:sym typeface="Wingdings" panose="05000000000000000000" pitchFamily="2" charset="2"/>
              </a:rPr>
              <a:t>Veien hjem</a:t>
            </a:r>
            <a:endParaRPr lang="nb-NO" sz="2400" dirty="0">
              <a:solidFill>
                <a:srgbClr val="FFFFFF"/>
              </a:solidFill>
            </a:endParaRPr>
          </a:p>
        </p:txBody>
      </p:sp>
      <p:pic>
        <p:nvPicPr>
          <p:cNvPr id="13" name="Bilde 12">
            <a:extLst>
              <a:ext uri="{FF2B5EF4-FFF2-40B4-BE49-F238E27FC236}">
                <a16:creationId xmlns:a16="http://schemas.microsoft.com/office/drawing/2014/main" id="{240D0190-51D6-4DAF-AD94-EBDB07E31A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77026"/>
            <a:ext cx="3044228" cy="390938"/>
          </a:xfrm>
          <a:prstGeom prst="rect">
            <a:avLst/>
          </a:prstGeom>
        </p:spPr>
      </p:pic>
    </p:spTree>
    <p:extLst>
      <p:ext uri="{BB962C8B-B14F-4D97-AF65-F5344CB8AC3E}">
        <p14:creationId xmlns:p14="http://schemas.microsoft.com/office/powerpoint/2010/main" val="2291936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AC7AAA-F039-4011-98DE-17464A67B2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5EBB90B-3A54-4B2B-9FA6-7B47E1075FE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 name="Rectangle 12">
              <a:extLst>
                <a:ext uri="{FF2B5EF4-FFF2-40B4-BE49-F238E27FC236}">
                  <a16:creationId xmlns:a16="http://schemas.microsoft.com/office/drawing/2014/main" id="{E04116F5-E398-4593-B279-7099177A09B4}"/>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C1AD6AE-28AC-4C67-A749-1BC18D86C317}"/>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122DC0F-D6EF-4A88-9742-855D48E4E2A4}"/>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5" name="Bilde 4">
            <a:extLst>
              <a:ext uri="{FF2B5EF4-FFF2-40B4-BE49-F238E27FC236}">
                <a16:creationId xmlns:a16="http://schemas.microsoft.com/office/drawing/2014/main" id="{F5E6DE9D-DF98-4676-9206-B0A57F7204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4933"/>
          <a:stretch/>
        </p:blipFill>
        <p:spPr>
          <a:xfrm>
            <a:off x="8042147" y="600075"/>
            <a:ext cx="3695828" cy="5792788"/>
          </a:xfrm>
          <a:prstGeom prst="rect">
            <a:avLst/>
          </a:prstGeom>
        </p:spPr>
      </p:pic>
      <p:sp>
        <p:nvSpPr>
          <p:cNvPr id="2" name="Tittel 1">
            <a:extLst>
              <a:ext uri="{FF2B5EF4-FFF2-40B4-BE49-F238E27FC236}">
                <a16:creationId xmlns:a16="http://schemas.microsoft.com/office/drawing/2014/main" id="{8778A643-C793-4610-AAB5-91A8DB62AAFF}"/>
              </a:ext>
            </a:extLst>
          </p:cNvPr>
          <p:cNvSpPr>
            <a:spLocks noGrp="1"/>
          </p:cNvSpPr>
          <p:nvPr>
            <p:ph type="title"/>
          </p:nvPr>
        </p:nvSpPr>
        <p:spPr>
          <a:xfrm>
            <a:off x="581193" y="545057"/>
            <a:ext cx="7225075" cy="1013800"/>
          </a:xfrm>
        </p:spPr>
        <p:txBody>
          <a:bodyPr>
            <a:normAutofit/>
          </a:bodyPr>
          <a:lstStyle/>
          <a:p>
            <a:r>
              <a:rPr lang="nb-NO" sz="4000" dirty="0">
                <a:solidFill>
                  <a:schemeClr val="accent1"/>
                </a:solidFill>
                <a:latin typeface="Britannic Bold" panose="020B0903060703020204" pitchFamily="34" charset="0"/>
              </a:rPr>
              <a:t>Planlegge handleturen</a:t>
            </a:r>
            <a:endParaRPr lang="nb-NO" dirty="0">
              <a:solidFill>
                <a:schemeClr val="accent1"/>
              </a:solidFill>
              <a:latin typeface="Britannic Bold" panose="020B0903060703020204" pitchFamily="34" charset="0"/>
            </a:endParaRPr>
          </a:p>
        </p:txBody>
      </p:sp>
      <p:sp>
        <p:nvSpPr>
          <p:cNvPr id="3" name="Plassholder for innhold 2">
            <a:extLst>
              <a:ext uri="{FF2B5EF4-FFF2-40B4-BE49-F238E27FC236}">
                <a16:creationId xmlns:a16="http://schemas.microsoft.com/office/drawing/2014/main" id="{812212F6-5649-4EA9-8C92-3AD544B7D97F}"/>
              </a:ext>
            </a:extLst>
          </p:cNvPr>
          <p:cNvSpPr>
            <a:spLocks noGrp="1"/>
          </p:cNvSpPr>
          <p:nvPr>
            <p:ph idx="1"/>
          </p:nvPr>
        </p:nvSpPr>
        <p:spPr>
          <a:xfrm>
            <a:off x="581193" y="1997099"/>
            <a:ext cx="7225074" cy="4395763"/>
          </a:xfrm>
        </p:spPr>
        <p:txBody>
          <a:bodyPr>
            <a:noAutofit/>
          </a:bodyPr>
          <a:lstStyle/>
          <a:p>
            <a:pPr marL="0" indent="0">
              <a:buNone/>
            </a:pPr>
            <a:r>
              <a:rPr lang="nb-NO" sz="2200" b="1" dirty="0"/>
              <a:t>Hjemme</a:t>
            </a:r>
          </a:p>
          <a:p>
            <a:pPr marL="457200" indent="-457200">
              <a:buFont typeface="+mj-lt"/>
              <a:buAutoNum type="arabicPeriod"/>
            </a:pPr>
            <a:r>
              <a:rPr lang="nb-NO" sz="2200" dirty="0">
                <a:sym typeface="Wingdings" panose="05000000000000000000" pitchFamily="2" charset="2"/>
              </a:rPr>
              <a:t>Se i kjøleskapet, </a:t>
            </a:r>
            <a:r>
              <a:rPr lang="nb-NO" sz="2200" dirty="0"/>
              <a:t>fryseren og tørrvareskapet hva du har</a:t>
            </a:r>
          </a:p>
          <a:p>
            <a:pPr marL="457200" indent="-457200">
              <a:buFont typeface="+mj-lt"/>
              <a:buAutoNum type="arabicPeriod"/>
            </a:pPr>
            <a:r>
              <a:rPr lang="nb-NO" sz="2200" dirty="0"/>
              <a:t>Hvilke retter kan du lage av det du har?</a:t>
            </a:r>
          </a:p>
          <a:p>
            <a:pPr marL="457200" indent="-457200">
              <a:buFont typeface="+mj-lt"/>
              <a:buAutoNum type="arabicPeriod"/>
            </a:pPr>
            <a:r>
              <a:rPr lang="nb-NO" sz="2200" dirty="0"/>
              <a:t>Hva går først ut på dato?</a:t>
            </a:r>
          </a:p>
          <a:p>
            <a:pPr marL="457200" indent="-457200">
              <a:buFont typeface="+mj-lt"/>
              <a:buAutoNum type="arabicPeriod"/>
            </a:pPr>
            <a:r>
              <a:rPr lang="nb-NO" sz="2200" dirty="0"/>
              <a:t>Spis mat før du går i butikken</a:t>
            </a:r>
          </a:p>
          <a:p>
            <a:pPr marL="457200" indent="-457200">
              <a:buFont typeface="+mj-lt"/>
              <a:buAutoNum type="arabicPeriod"/>
            </a:pPr>
            <a:r>
              <a:rPr lang="nb-NO" sz="2200" dirty="0">
                <a:sym typeface="Wingdings" panose="05000000000000000000" pitchFamily="2" charset="2"/>
              </a:rPr>
              <a:t>Lag handleliste</a:t>
            </a:r>
          </a:p>
          <a:p>
            <a:pPr marL="457200" indent="-457200">
              <a:buFont typeface="+mj-lt"/>
              <a:buAutoNum type="arabicPeriod"/>
            </a:pPr>
            <a:r>
              <a:rPr lang="nb-NO" sz="2200" dirty="0"/>
              <a:t>Litt tid på planlegging, sparer mye tid i butikken</a:t>
            </a:r>
          </a:p>
          <a:p>
            <a:pPr marL="457200" indent="-457200">
              <a:buFont typeface="+mj-lt"/>
              <a:buAutoNum type="arabicPeriod"/>
            </a:pPr>
            <a:r>
              <a:rPr lang="nb-NO" sz="2200" dirty="0"/>
              <a:t>Ta med sekk eller handlenett</a:t>
            </a:r>
          </a:p>
        </p:txBody>
      </p:sp>
      <p:pic>
        <p:nvPicPr>
          <p:cNvPr id="16" name="Bilde 15">
            <a:extLst>
              <a:ext uri="{FF2B5EF4-FFF2-40B4-BE49-F238E27FC236}">
                <a16:creationId xmlns:a16="http://schemas.microsoft.com/office/drawing/2014/main" id="{0D390759-D5A8-468A-B128-13581A2F8F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67947" y="6467062"/>
            <a:ext cx="3044228" cy="390938"/>
          </a:xfrm>
          <a:prstGeom prst="rect">
            <a:avLst/>
          </a:prstGeom>
        </p:spPr>
      </p:pic>
    </p:spTree>
    <p:extLst>
      <p:ext uri="{BB962C8B-B14F-4D97-AF65-F5344CB8AC3E}">
        <p14:creationId xmlns:p14="http://schemas.microsoft.com/office/powerpoint/2010/main" val="27234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D5D87A22-735F-494E-B51A-A0FE1310AF64}"/>
              </a:ext>
            </a:extLst>
          </p:cNvPr>
          <p:cNvPicPr>
            <a:picLocks noChangeAspect="1"/>
          </p:cNvPicPr>
          <p:nvPr/>
        </p:nvPicPr>
        <p:blipFill rotWithShape="1">
          <a:blip r:embed="rId3">
            <a:extLst>
              <a:ext uri="{28A0092B-C50C-407E-A947-70E740481C1C}">
                <a14:useLocalDpi xmlns:a14="http://schemas.microsoft.com/office/drawing/2010/main" val="0"/>
              </a:ext>
            </a:extLst>
          </a:blip>
          <a:srcRect t="5058"/>
          <a:stretch/>
        </p:blipFill>
        <p:spPr>
          <a:xfrm>
            <a:off x="6494721" y="457200"/>
            <a:ext cx="4985025" cy="6186774"/>
          </a:xfrm>
          <a:prstGeom prst="rect">
            <a:avLst/>
          </a:prstGeom>
        </p:spPr>
      </p:pic>
      <p:sp>
        <p:nvSpPr>
          <p:cNvPr id="16" name="Rectangle 15">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EB595351-0B85-436E-9D1D-C4F5457FA0C5}"/>
              </a:ext>
            </a:extLst>
          </p:cNvPr>
          <p:cNvSpPr>
            <a:spLocks noGrp="1"/>
          </p:cNvSpPr>
          <p:nvPr>
            <p:ph type="title"/>
          </p:nvPr>
        </p:nvSpPr>
        <p:spPr>
          <a:xfrm>
            <a:off x="783389" y="502920"/>
            <a:ext cx="4968489" cy="1451173"/>
          </a:xfrm>
        </p:spPr>
        <p:txBody>
          <a:bodyPr>
            <a:normAutofit/>
          </a:bodyPr>
          <a:lstStyle/>
          <a:p>
            <a:r>
              <a:rPr lang="nb-NO" sz="3200" dirty="0">
                <a:solidFill>
                  <a:srgbClr val="FFFFFF"/>
                </a:solidFill>
                <a:latin typeface="Britannic Bold" panose="020B0903060703020204" pitchFamily="34" charset="0"/>
              </a:rPr>
              <a:t>Ingrediensliste og næringsdeklarasjon</a:t>
            </a:r>
          </a:p>
        </p:txBody>
      </p:sp>
      <p:sp>
        <p:nvSpPr>
          <p:cNvPr id="3" name="Plassholder for innhold 2">
            <a:extLst>
              <a:ext uri="{FF2B5EF4-FFF2-40B4-BE49-F238E27FC236}">
                <a16:creationId xmlns:a16="http://schemas.microsoft.com/office/drawing/2014/main" id="{1BF3F041-64DE-4F24-98F9-93594035DEDE}"/>
              </a:ext>
            </a:extLst>
          </p:cNvPr>
          <p:cNvSpPr>
            <a:spLocks noGrp="1"/>
          </p:cNvSpPr>
          <p:nvPr>
            <p:ph idx="1"/>
          </p:nvPr>
        </p:nvSpPr>
        <p:spPr>
          <a:xfrm>
            <a:off x="783389" y="2146530"/>
            <a:ext cx="5096351" cy="4018527"/>
          </a:xfrm>
        </p:spPr>
        <p:txBody>
          <a:bodyPr>
            <a:normAutofit/>
          </a:bodyPr>
          <a:lstStyle/>
          <a:p>
            <a:r>
              <a:rPr lang="nb-NO" sz="2000" dirty="0">
                <a:solidFill>
                  <a:srgbClr val="FFFFFF"/>
                </a:solidFill>
              </a:rPr>
              <a:t>Ingrediensliste</a:t>
            </a:r>
          </a:p>
          <a:p>
            <a:pPr lvl="1"/>
            <a:r>
              <a:rPr lang="nb-NO" sz="1800" dirty="0">
                <a:solidFill>
                  <a:srgbClr val="FFFFFF"/>
                </a:solidFill>
              </a:rPr>
              <a:t>Angis i fallende orden</a:t>
            </a:r>
          </a:p>
          <a:p>
            <a:pPr lvl="1"/>
            <a:r>
              <a:rPr lang="nb-NO" sz="1800" dirty="0">
                <a:solidFill>
                  <a:srgbClr val="FFFFFF"/>
                </a:solidFill>
              </a:rPr>
              <a:t>Mengdeangivelse</a:t>
            </a:r>
          </a:p>
          <a:p>
            <a:r>
              <a:rPr lang="nb-NO" sz="2000" dirty="0">
                <a:solidFill>
                  <a:srgbClr val="FFFFFF"/>
                </a:solidFill>
              </a:rPr>
              <a:t>Stoffer som kan fremkalle allergi eller intoleranse</a:t>
            </a:r>
          </a:p>
          <a:p>
            <a:pPr lvl="1"/>
            <a:r>
              <a:rPr lang="nb-NO" sz="1800" b="1" dirty="0">
                <a:solidFill>
                  <a:srgbClr val="FFFFFF"/>
                </a:solidFill>
              </a:rPr>
              <a:t>Uthevet </a:t>
            </a:r>
            <a:r>
              <a:rPr lang="nb-NO" sz="1800" dirty="0">
                <a:solidFill>
                  <a:srgbClr val="FFFFFF"/>
                </a:solidFill>
              </a:rPr>
              <a:t>eller </a:t>
            </a:r>
            <a:r>
              <a:rPr lang="nb-NO" sz="1800" i="1" dirty="0">
                <a:solidFill>
                  <a:srgbClr val="FFFFFF"/>
                </a:solidFill>
              </a:rPr>
              <a:t>kursiv</a:t>
            </a:r>
            <a:r>
              <a:rPr lang="nb-NO" sz="1800" dirty="0">
                <a:solidFill>
                  <a:srgbClr val="FFFFFF"/>
                </a:solidFill>
              </a:rPr>
              <a:t> skrift</a:t>
            </a:r>
          </a:p>
          <a:p>
            <a:r>
              <a:rPr lang="nb-NO" sz="2000" dirty="0">
                <a:solidFill>
                  <a:srgbClr val="FFFFFF"/>
                </a:solidFill>
              </a:rPr>
              <a:t>Oppbevaring og anvendelse</a:t>
            </a:r>
          </a:p>
          <a:p>
            <a:r>
              <a:rPr lang="nb-NO" sz="2000" dirty="0">
                <a:solidFill>
                  <a:srgbClr val="FFFFFF"/>
                </a:solidFill>
              </a:rPr>
              <a:t>Næringsdeklarasjon</a:t>
            </a:r>
          </a:p>
          <a:p>
            <a:pPr lvl="1"/>
            <a:r>
              <a:rPr lang="nb-NO" sz="1800" dirty="0">
                <a:solidFill>
                  <a:srgbClr val="FFFFFF"/>
                </a:solidFill>
              </a:rPr>
              <a:t>Oppgitt per 100 g eller per 100 ml</a:t>
            </a:r>
          </a:p>
          <a:p>
            <a:endParaRPr lang="nb-NO" dirty="0">
              <a:solidFill>
                <a:srgbClr val="FFFFFF"/>
              </a:solidFill>
            </a:endParaRPr>
          </a:p>
        </p:txBody>
      </p:sp>
      <p:pic>
        <p:nvPicPr>
          <p:cNvPr id="13" name="Bilde 12">
            <a:extLst>
              <a:ext uri="{FF2B5EF4-FFF2-40B4-BE49-F238E27FC236}">
                <a16:creationId xmlns:a16="http://schemas.microsoft.com/office/drawing/2014/main" id="{E8924350-6196-4295-9105-287A21FA98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98372"/>
            <a:ext cx="3044228" cy="390938"/>
          </a:xfrm>
          <a:prstGeom prst="rect">
            <a:avLst/>
          </a:prstGeom>
        </p:spPr>
      </p:pic>
    </p:spTree>
    <p:extLst>
      <p:ext uri="{BB962C8B-B14F-4D97-AF65-F5344CB8AC3E}">
        <p14:creationId xmlns:p14="http://schemas.microsoft.com/office/powerpoint/2010/main" val="23759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4A0BB2-9A92-4AB7-9E62-99035702EE48}"/>
              </a:ext>
            </a:extLst>
          </p:cNvPr>
          <p:cNvSpPr>
            <a:spLocks noGrp="1"/>
          </p:cNvSpPr>
          <p:nvPr>
            <p:ph type="title"/>
          </p:nvPr>
        </p:nvSpPr>
        <p:spPr/>
        <p:txBody>
          <a:bodyPr>
            <a:normAutofit/>
          </a:bodyPr>
          <a:lstStyle/>
          <a:p>
            <a:r>
              <a:rPr lang="nb-NO" sz="5400" dirty="0">
                <a:latin typeface="Britannic Bold" panose="020B0903060703020204" pitchFamily="34" charset="0"/>
              </a:rPr>
              <a:t>Merkeordninger</a:t>
            </a:r>
          </a:p>
        </p:txBody>
      </p:sp>
      <p:graphicFrame>
        <p:nvGraphicFramePr>
          <p:cNvPr id="6" name="Diagram 5">
            <a:extLst>
              <a:ext uri="{FF2B5EF4-FFF2-40B4-BE49-F238E27FC236}">
                <a16:creationId xmlns:a16="http://schemas.microsoft.com/office/drawing/2014/main" id="{4AC9E91E-BFA9-4410-9530-687679D8FF41}"/>
              </a:ext>
            </a:extLst>
          </p:cNvPr>
          <p:cNvGraphicFramePr/>
          <p:nvPr>
            <p:extLst>
              <p:ext uri="{D42A27DB-BD31-4B8C-83A1-F6EECF244321}">
                <p14:modId xmlns:p14="http://schemas.microsoft.com/office/powerpoint/2010/main" val="1287921653"/>
              </p:ext>
            </p:extLst>
          </p:nvPr>
        </p:nvGraphicFramePr>
        <p:xfrm>
          <a:off x="482601" y="1845733"/>
          <a:ext cx="11226797" cy="5012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Bilde 4">
            <a:extLst>
              <a:ext uri="{FF2B5EF4-FFF2-40B4-BE49-F238E27FC236}">
                <a16:creationId xmlns:a16="http://schemas.microsoft.com/office/drawing/2014/main" id="{1AED0580-430B-4F6F-B4A3-D968506ABC2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1405252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EB83C-DEA6-4355-8C4F-859B7C2DF802}"/>
              </a:ext>
            </a:extLst>
          </p:cNvPr>
          <p:cNvSpPr>
            <a:spLocks noGrp="1"/>
          </p:cNvSpPr>
          <p:nvPr>
            <p:ph type="title"/>
          </p:nvPr>
        </p:nvSpPr>
        <p:spPr/>
        <p:txBody>
          <a:bodyPr>
            <a:normAutofit/>
          </a:bodyPr>
          <a:lstStyle/>
          <a:p>
            <a:r>
              <a:rPr lang="nb-NO" sz="5400" dirty="0">
                <a:latin typeface="Britannic Bold" panose="020B0903060703020204" pitchFamily="34" charset="0"/>
              </a:rPr>
              <a:t>Hvem er jeg?</a:t>
            </a:r>
          </a:p>
        </p:txBody>
      </p:sp>
      <p:sp>
        <p:nvSpPr>
          <p:cNvPr id="3" name="Plassholder for innhold 2">
            <a:extLst>
              <a:ext uri="{FF2B5EF4-FFF2-40B4-BE49-F238E27FC236}">
                <a16:creationId xmlns:a16="http://schemas.microsoft.com/office/drawing/2014/main" id="{18EB2DB1-C637-4D02-A6DF-5A3105F76469}"/>
              </a:ext>
            </a:extLst>
          </p:cNvPr>
          <p:cNvSpPr>
            <a:spLocks noGrp="1"/>
          </p:cNvSpPr>
          <p:nvPr>
            <p:ph idx="1"/>
          </p:nvPr>
        </p:nvSpPr>
        <p:spPr>
          <a:xfrm>
            <a:off x="581192" y="2180496"/>
            <a:ext cx="6226007" cy="3678303"/>
          </a:xfrm>
        </p:spPr>
        <p:txBody>
          <a:bodyPr>
            <a:normAutofit/>
          </a:bodyPr>
          <a:lstStyle/>
          <a:p>
            <a:r>
              <a:rPr lang="nb-NO" sz="2800" dirty="0"/>
              <a:t>Navn</a:t>
            </a:r>
          </a:p>
          <a:p>
            <a:r>
              <a:rPr lang="nb-NO" sz="2800" dirty="0"/>
              <a:t>Alder</a:t>
            </a:r>
          </a:p>
          <a:p>
            <a:r>
              <a:rPr lang="nb-NO" sz="2800" dirty="0"/>
              <a:t>Yrke</a:t>
            </a:r>
          </a:p>
          <a:p>
            <a:r>
              <a:rPr lang="nb-NO" sz="2800" dirty="0"/>
              <a:t>Hva er gøy med </a:t>
            </a:r>
            <a:r>
              <a:rPr lang="nb-NO" sz="2800" dirty="0" err="1"/>
              <a:t>Dig</a:t>
            </a:r>
            <a:r>
              <a:rPr lang="nb-NO" sz="2800" dirty="0"/>
              <a:t> In kurs?</a:t>
            </a:r>
          </a:p>
          <a:p>
            <a:r>
              <a:rPr lang="nb-NO" sz="2800" dirty="0"/>
              <a:t>Mitt forhold til mat og matlaging</a:t>
            </a:r>
          </a:p>
        </p:txBody>
      </p:sp>
      <p:pic>
        <p:nvPicPr>
          <p:cNvPr id="4" name="Bilde 3">
            <a:extLst>
              <a:ext uri="{FF2B5EF4-FFF2-40B4-BE49-F238E27FC236}">
                <a16:creationId xmlns:a16="http://schemas.microsoft.com/office/drawing/2014/main" id="{148998C5-AC2A-418C-B736-864C2158D8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29144" y="6467062"/>
            <a:ext cx="3044228" cy="390938"/>
          </a:xfrm>
          <a:prstGeom prst="rect">
            <a:avLst/>
          </a:prstGeom>
        </p:spPr>
      </p:pic>
      <p:pic>
        <p:nvPicPr>
          <p:cNvPr id="6" name="Bilde 5">
            <a:extLst>
              <a:ext uri="{FF2B5EF4-FFF2-40B4-BE49-F238E27FC236}">
                <a16:creationId xmlns:a16="http://schemas.microsoft.com/office/drawing/2014/main" id="{29A71F89-52C2-47AB-9914-94C77C795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311" y="1905512"/>
            <a:ext cx="4371993" cy="4371993"/>
          </a:xfrm>
          <a:prstGeom prst="rect">
            <a:avLst/>
          </a:prstGeom>
        </p:spPr>
      </p:pic>
    </p:spTree>
    <p:extLst>
      <p:ext uri="{BB962C8B-B14F-4D97-AF65-F5344CB8AC3E}">
        <p14:creationId xmlns:p14="http://schemas.microsoft.com/office/powerpoint/2010/main" val="2795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0B5BB0-07A3-42FA-B674-C5566D09BA8C}"/>
              </a:ext>
            </a:extLst>
          </p:cNvPr>
          <p:cNvSpPr>
            <a:spLocks noGrp="1"/>
          </p:cNvSpPr>
          <p:nvPr>
            <p:ph type="title"/>
          </p:nvPr>
        </p:nvSpPr>
        <p:spPr/>
        <p:txBody>
          <a:bodyPr>
            <a:normAutofit/>
          </a:bodyPr>
          <a:lstStyle/>
          <a:p>
            <a:r>
              <a:rPr lang="nb-NO" sz="5400" dirty="0">
                <a:latin typeface="Britannic Bold" panose="020B0903060703020204" pitchFamily="34" charset="0"/>
              </a:rPr>
              <a:t>Kilopris vs. stykkpris</a:t>
            </a:r>
          </a:p>
        </p:txBody>
      </p:sp>
      <p:pic>
        <p:nvPicPr>
          <p:cNvPr id="4" name="Bilde 3">
            <a:extLst>
              <a:ext uri="{FF2B5EF4-FFF2-40B4-BE49-F238E27FC236}">
                <a16:creationId xmlns:a16="http://schemas.microsoft.com/office/drawing/2014/main" id="{AABC4046-9A81-4B55-81B2-95B954137568}"/>
              </a:ext>
            </a:extLst>
          </p:cNvPr>
          <p:cNvPicPr>
            <a:picLocks noChangeAspect="1"/>
          </p:cNvPicPr>
          <p:nvPr/>
        </p:nvPicPr>
        <p:blipFill rotWithShape="1">
          <a:blip r:embed="rId3"/>
          <a:srcRect l="30672" t="28846" r="12911" b="20981"/>
          <a:stretch/>
        </p:blipFill>
        <p:spPr>
          <a:xfrm>
            <a:off x="204716" y="2521692"/>
            <a:ext cx="5765646" cy="2882823"/>
          </a:xfrm>
          <a:prstGeom prst="rect">
            <a:avLst/>
          </a:prstGeom>
          <a:ln>
            <a:noFill/>
          </a:ln>
          <a:effectLst>
            <a:outerShdw blurRad="292100" dist="139700" dir="2700000" algn="tl" rotWithShape="0">
              <a:srgbClr val="333333">
                <a:alpha val="65000"/>
              </a:srgbClr>
            </a:outerShdw>
          </a:effectLst>
        </p:spPr>
      </p:pic>
      <p:pic>
        <p:nvPicPr>
          <p:cNvPr id="5" name="Bilde 4">
            <a:extLst>
              <a:ext uri="{FF2B5EF4-FFF2-40B4-BE49-F238E27FC236}">
                <a16:creationId xmlns:a16="http://schemas.microsoft.com/office/drawing/2014/main" id="{0A55E0C4-C747-4C6E-BDF8-35281634A19B}"/>
              </a:ext>
            </a:extLst>
          </p:cNvPr>
          <p:cNvPicPr>
            <a:picLocks noChangeAspect="1"/>
          </p:cNvPicPr>
          <p:nvPr/>
        </p:nvPicPr>
        <p:blipFill rotWithShape="1">
          <a:blip r:embed="rId4"/>
          <a:srcRect l="30448" t="22474" r="12574" b="25760"/>
          <a:stretch/>
        </p:blipFill>
        <p:spPr>
          <a:xfrm>
            <a:off x="6096000" y="2521691"/>
            <a:ext cx="5643681" cy="2882823"/>
          </a:xfrm>
          <a:prstGeom prst="rect">
            <a:avLst/>
          </a:prstGeom>
          <a:ln>
            <a:noFill/>
          </a:ln>
          <a:effectLst>
            <a:outerShdw blurRad="292100" dist="139700" dir="2700000" algn="tl" rotWithShape="0">
              <a:srgbClr val="333333">
                <a:alpha val="65000"/>
              </a:srgbClr>
            </a:outerShdw>
          </a:effectLst>
        </p:spPr>
      </p:pic>
      <p:sp>
        <p:nvSpPr>
          <p:cNvPr id="8" name="TekstSylinder 7">
            <a:extLst>
              <a:ext uri="{FF2B5EF4-FFF2-40B4-BE49-F238E27FC236}">
                <a16:creationId xmlns:a16="http://schemas.microsoft.com/office/drawing/2014/main" id="{AC381858-6E9C-46BF-9E1D-0B421FA50CEA}"/>
              </a:ext>
            </a:extLst>
          </p:cNvPr>
          <p:cNvSpPr txBox="1"/>
          <p:nvPr/>
        </p:nvSpPr>
        <p:spPr>
          <a:xfrm>
            <a:off x="4758519" y="5737583"/>
            <a:ext cx="2674962" cy="461665"/>
          </a:xfrm>
          <a:prstGeom prst="rect">
            <a:avLst/>
          </a:prstGeom>
          <a:noFill/>
        </p:spPr>
        <p:txBody>
          <a:bodyPr wrap="square" rtlCol="0">
            <a:spAutoFit/>
          </a:bodyPr>
          <a:lstStyle/>
          <a:p>
            <a:r>
              <a:rPr lang="nb-NO" sz="2400" dirty="0"/>
              <a:t>380 g x 4 = 1520 g</a:t>
            </a:r>
          </a:p>
        </p:txBody>
      </p:sp>
      <p:sp>
        <p:nvSpPr>
          <p:cNvPr id="10" name="TekstSylinder 9">
            <a:extLst>
              <a:ext uri="{FF2B5EF4-FFF2-40B4-BE49-F238E27FC236}">
                <a16:creationId xmlns:a16="http://schemas.microsoft.com/office/drawing/2014/main" id="{1A195D59-89E7-4803-9A48-30B5AB7D44FF}"/>
              </a:ext>
            </a:extLst>
          </p:cNvPr>
          <p:cNvSpPr txBox="1"/>
          <p:nvPr/>
        </p:nvSpPr>
        <p:spPr>
          <a:xfrm>
            <a:off x="0" y="6550223"/>
            <a:ext cx="3052374" cy="307777"/>
          </a:xfrm>
          <a:prstGeom prst="rect">
            <a:avLst/>
          </a:prstGeom>
          <a:noFill/>
        </p:spPr>
        <p:txBody>
          <a:bodyPr wrap="none" rtlCol="0">
            <a:spAutoFit/>
          </a:bodyPr>
          <a:lstStyle/>
          <a:p>
            <a:r>
              <a:rPr lang="nb-NO" sz="1400" dirty="0"/>
              <a:t>Hentet fra </a:t>
            </a:r>
            <a:r>
              <a:rPr lang="nb-NO" sz="1400" dirty="0">
                <a:hlinkClick r:id="rId5"/>
              </a:rPr>
              <a:t>www.kolonial.no</a:t>
            </a:r>
            <a:r>
              <a:rPr lang="nb-NO" sz="1400" dirty="0"/>
              <a:t> 27.03.2018</a:t>
            </a:r>
          </a:p>
        </p:txBody>
      </p:sp>
      <p:sp>
        <p:nvSpPr>
          <p:cNvPr id="3" name="TekstSylinder 2">
            <a:extLst>
              <a:ext uri="{FF2B5EF4-FFF2-40B4-BE49-F238E27FC236}">
                <a16:creationId xmlns:a16="http://schemas.microsoft.com/office/drawing/2014/main" id="{2E08F951-C275-4AFF-B281-9F723922D5D0}"/>
              </a:ext>
            </a:extLst>
          </p:cNvPr>
          <p:cNvSpPr txBox="1"/>
          <p:nvPr/>
        </p:nvSpPr>
        <p:spPr>
          <a:xfrm>
            <a:off x="4809587" y="6220878"/>
            <a:ext cx="2572825" cy="461665"/>
          </a:xfrm>
          <a:prstGeom prst="rect">
            <a:avLst/>
          </a:prstGeom>
          <a:noFill/>
        </p:spPr>
        <p:txBody>
          <a:bodyPr wrap="square" rtlCol="0">
            <a:spAutoFit/>
          </a:bodyPr>
          <a:lstStyle/>
          <a:p>
            <a:r>
              <a:rPr lang="nb-NO" sz="2400" dirty="0"/>
              <a:t>60 kr x 4 = 243 kr</a:t>
            </a:r>
          </a:p>
        </p:txBody>
      </p:sp>
      <p:pic>
        <p:nvPicPr>
          <p:cNvPr id="11" name="Bilde 10">
            <a:extLst>
              <a:ext uri="{FF2B5EF4-FFF2-40B4-BE49-F238E27FC236}">
                <a16:creationId xmlns:a16="http://schemas.microsoft.com/office/drawing/2014/main" id="{99CE7601-2B5C-481E-B166-9BA3E1A4D57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219904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5F6C190E-977F-45F9-A690-FFDDE5E298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68084" y="1780662"/>
            <a:ext cx="4952475" cy="3305777"/>
          </a:xfrm>
          <a:prstGeom prst="rect">
            <a:avLst/>
          </a:prstGeom>
        </p:spPr>
      </p:pic>
      <p:sp>
        <p:nvSpPr>
          <p:cNvPr id="16" name="Rectangle 15">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C145C6DA-6FBE-45B4-9E15-9645C7E5D971}"/>
              </a:ext>
            </a:extLst>
          </p:cNvPr>
          <p:cNvSpPr>
            <a:spLocks noGrp="1"/>
          </p:cNvSpPr>
          <p:nvPr>
            <p:ph type="title"/>
          </p:nvPr>
        </p:nvSpPr>
        <p:spPr>
          <a:xfrm>
            <a:off x="762121" y="960723"/>
            <a:ext cx="4968489" cy="1013800"/>
          </a:xfrm>
        </p:spPr>
        <p:txBody>
          <a:bodyPr>
            <a:normAutofit fontScale="90000"/>
          </a:bodyPr>
          <a:lstStyle/>
          <a:p>
            <a:r>
              <a:rPr lang="nb-NO" sz="3600" dirty="0">
                <a:solidFill>
                  <a:srgbClr val="FFFFFF"/>
                </a:solidFill>
                <a:latin typeface="Britannic Bold" panose="020B0903060703020204" pitchFamily="34" charset="0"/>
              </a:rPr>
              <a:t>Kilopris vs. stykkpris</a:t>
            </a:r>
          </a:p>
        </p:txBody>
      </p:sp>
      <p:sp>
        <p:nvSpPr>
          <p:cNvPr id="3" name="Plassholder for innhold 2">
            <a:extLst>
              <a:ext uri="{FF2B5EF4-FFF2-40B4-BE49-F238E27FC236}">
                <a16:creationId xmlns:a16="http://schemas.microsoft.com/office/drawing/2014/main" id="{E88BF77A-C614-44A2-B0C8-F836B9FACB71}"/>
              </a:ext>
            </a:extLst>
          </p:cNvPr>
          <p:cNvSpPr>
            <a:spLocks noGrp="1"/>
          </p:cNvSpPr>
          <p:nvPr>
            <p:ph idx="1"/>
          </p:nvPr>
        </p:nvSpPr>
        <p:spPr>
          <a:xfrm>
            <a:off x="783389" y="2036733"/>
            <a:ext cx="4947221" cy="3650344"/>
          </a:xfrm>
        </p:spPr>
        <p:txBody>
          <a:bodyPr>
            <a:normAutofit/>
          </a:bodyPr>
          <a:lstStyle/>
          <a:p>
            <a:pPr marL="0" indent="0">
              <a:buNone/>
            </a:pPr>
            <a:r>
              <a:rPr lang="nb-NO" sz="2600" b="1" dirty="0">
                <a:solidFill>
                  <a:srgbClr val="FFFFFF"/>
                </a:solidFill>
              </a:rPr>
              <a:t>Vil du</a:t>
            </a:r>
            <a:r>
              <a:rPr lang="nb-NO" sz="2600" dirty="0">
                <a:solidFill>
                  <a:srgbClr val="FFFFFF"/>
                </a:solidFill>
              </a:rPr>
              <a:t>:</a:t>
            </a:r>
          </a:p>
          <a:p>
            <a:pPr marL="342900" indent="-342900">
              <a:buFont typeface="+mj-lt"/>
              <a:buAutoNum type="alphaUcPeriod"/>
            </a:pPr>
            <a:r>
              <a:rPr lang="nb-NO" sz="2400" dirty="0">
                <a:solidFill>
                  <a:srgbClr val="FFFFFF"/>
                </a:solidFill>
              </a:rPr>
              <a:t>kjøpe fire små pakker til 243 kr?</a:t>
            </a:r>
          </a:p>
          <a:p>
            <a:pPr marL="342900" indent="-342900">
              <a:buFont typeface="+mj-lt"/>
              <a:buAutoNum type="alphaUcPeriod"/>
            </a:pPr>
            <a:r>
              <a:rPr lang="nb-NO" sz="2400" dirty="0">
                <a:solidFill>
                  <a:srgbClr val="FFFFFF"/>
                </a:solidFill>
              </a:rPr>
              <a:t>kjøpe en stor pakke til 130 kr?</a:t>
            </a:r>
          </a:p>
          <a:p>
            <a:pPr marL="342900" indent="-342900">
              <a:buFont typeface="+mj-lt"/>
              <a:buAutoNum type="alphaUcPeriod"/>
            </a:pPr>
            <a:endParaRPr lang="nb-NO" dirty="0">
              <a:solidFill>
                <a:srgbClr val="FFFFFF"/>
              </a:solidFill>
            </a:endParaRPr>
          </a:p>
        </p:txBody>
      </p:sp>
      <p:pic>
        <p:nvPicPr>
          <p:cNvPr id="11" name="Bilde 10">
            <a:extLst>
              <a:ext uri="{FF2B5EF4-FFF2-40B4-BE49-F238E27FC236}">
                <a16:creationId xmlns:a16="http://schemas.microsoft.com/office/drawing/2014/main" id="{209F6612-BB4D-4C81-9220-D10B84F69B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77026"/>
            <a:ext cx="3044228" cy="390938"/>
          </a:xfrm>
          <a:prstGeom prst="rect">
            <a:avLst/>
          </a:prstGeom>
        </p:spPr>
      </p:pic>
    </p:spTree>
    <p:extLst>
      <p:ext uri="{BB962C8B-B14F-4D97-AF65-F5344CB8AC3E}">
        <p14:creationId xmlns:p14="http://schemas.microsoft.com/office/powerpoint/2010/main" val="283944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4E5C1-7107-4491-99A2-7646FC984548}"/>
              </a:ext>
            </a:extLst>
          </p:cNvPr>
          <p:cNvSpPr>
            <a:spLocks noGrp="1"/>
          </p:cNvSpPr>
          <p:nvPr>
            <p:ph type="title"/>
          </p:nvPr>
        </p:nvSpPr>
        <p:spPr/>
        <p:txBody>
          <a:bodyPr>
            <a:normAutofit/>
          </a:bodyPr>
          <a:lstStyle/>
          <a:p>
            <a:r>
              <a:rPr lang="nb-NO" sz="5400" dirty="0">
                <a:latin typeface="Britannic Bold" panose="020B0903060703020204" pitchFamily="34" charset="0"/>
              </a:rPr>
              <a:t>Nedsatte varer</a:t>
            </a:r>
          </a:p>
        </p:txBody>
      </p:sp>
      <p:sp>
        <p:nvSpPr>
          <p:cNvPr id="3" name="Plassholder for innhold 2">
            <a:extLst>
              <a:ext uri="{FF2B5EF4-FFF2-40B4-BE49-F238E27FC236}">
                <a16:creationId xmlns:a16="http://schemas.microsoft.com/office/drawing/2014/main" id="{D75E611D-3135-48AD-B15F-390A18C9ECA7}"/>
              </a:ext>
            </a:extLst>
          </p:cNvPr>
          <p:cNvSpPr>
            <a:spLocks noGrp="1"/>
          </p:cNvSpPr>
          <p:nvPr>
            <p:ph idx="1"/>
          </p:nvPr>
        </p:nvSpPr>
        <p:spPr>
          <a:xfrm>
            <a:off x="581192" y="2432287"/>
            <a:ext cx="5594321" cy="3678303"/>
          </a:xfrm>
        </p:spPr>
        <p:txBody>
          <a:bodyPr/>
          <a:lstStyle/>
          <a:p>
            <a:pPr marL="0" indent="0">
              <a:buNone/>
            </a:pPr>
            <a:r>
              <a:rPr lang="nb-NO" sz="2400" b="1" dirty="0"/>
              <a:t>«Nedsatt på grunn av dato»</a:t>
            </a:r>
          </a:p>
          <a:p>
            <a:r>
              <a:rPr lang="nb-NO" sz="2400" dirty="0"/>
              <a:t>Her kan du gjøre mange gode kupp</a:t>
            </a:r>
          </a:p>
          <a:p>
            <a:r>
              <a:rPr lang="nb-NO" sz="2400" dirty="0"/>
              <a:t>Reduserer matsvinn </a:t>
            </a:r>
            <a:r>
              <a:rPr lang="nb-NO" sz="2400" dirty="0">
                <a:sym typeface="Wingdings" panose="05000000000000000000" pitchFamily="2" charset="2"/>
              </a:rPr>
              <a:t> b</a:t>
            </a:r>
            <a:r>
              <a:rPr lang="nb-NO" sz="2400" dirty="0"/>
              <a:t>ra for miljøet</a:t>
            </a:r>
          </a:p>
          <a:p>
            <a:pPr lvl="1"/>
            <a:r>
              <a:rPr lang="nb-NO" sz="2000" dirty="0"/>
              <a:t>Bruk varene samme dag</a:t>
            </a:r>
          </a:p>
          <a:p>
            <a:pPr lvl="1"/>
            <a:r>
              <a:rPr lang="nb-NO" sz="2000" dirty="0"/>
              <a:t>Frys ned til senere</a:t>
            </a:r>
          </a:p>
          <a:p>
            <a:pPr lvl="1"/>
            <a:r>
              <a:rPr lang="nb-NO" sz="2000" dirty="0"/>
              <a:t>Varmebehandle maten </a:t>
            </a:r>
            <a:r>
              <a:rPr lang="nb-NO" sz="2000" dirty="0">
                <a:sym typeface="Wingdings" panose="05000000000000000000" pitchFamily="2" charset="2"/>
              </a:rPr>
              <a:t> øker holdbarheten</a:t>
            </a:r>
          </a:p>
          <a:p>
            <a:endParaRPr lang="nb-NO" dirty="0"/>
          </a:p>
        </p:txBody>
      </p:sp>
      <p:pic>
        <p:nvPicPr>
          <p:cNvPr id="5" name="Bilde 4">
            <a:extLst>
              <a:ext uri="{FF2B5EF4-FFF2-40B4-BE49-F238E27FC236}">
                <a16:creationId xmlns:a16="http://schemas.microsoft.com/office/drawing/2014/main" id="{116145C8-0625-4330-B54B-BC76D77196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08230" y="2432287"/>
            <a:ext cx="5479879" cy="3906136"/>
          </a:xfrm>
          <a:prstGeom prst="rect">
            <a:avLst/>
          </a:prstGeom>
        </p:spPr>
      </p:pic>
      <p:pic>
        <p:nvPicPr>
          <p:cNvPr id="7" name="Bilde 6">
            <a:extLst>
              <a:ext uri="{FF2B5EF4-FFF2-40B4-BE49-F238E27FC236}">
                <a16:creationId xmlns:a16="http://schemas.microsoft.com/office/drawing/2014/main" id="{25575E92-0CF5-4B52-91F4-43E380512B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41156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F35969-916A-4CBA-B1B6-43FF84C01B63}"/>
              </a:ext>
            </a:extLst>
          </p:cNvPr>
          <p:cNvSpPr>
            <a:spLocks noGrp="1"/>
          </p:cNvSpPr>
          <p:nvPr>
            <p:ph type="title"/>
          </p:nvPr>
        </p:nvSpPr>
        <p:spPr/>
        <p:txBody>
          <a:bodyPr>
            <a:normAutofit/>
          </a:bodyPr>
          <a:lstStyle/>
          <a:p>
            <a:r>
              <a:rPr lang="nb-NO" sz="4800" dirty="0">
                <a:latin typeface="Britannic Bold" panose="020B0903060703020204" pitchFamily="34" charset="0"/>
              </a:rPr>
              <a:t>«det er dyrt å spise sunt»</a:t>
            </a:r>
          </a:p>
        </p:txBody>
      </p:sp>
      <p:pic>
        <p:nvPicPr>
          <p:cNvPr id="4" name="Bilde 3">
            <a:extLst>
              <a:ext uri="{FF2B5EF4-FFF2-40B4-BE49-F238E27FC236}">
                <a16:creationId xmlns:a16="http://schemas.microsoft.com/office/drawing/2014/main" id="{D92BAD01-C106-47F2-A29D-4D0A9224296B}"/>
              </a:ext>
            </a:extLst>
          </p:cNvPr>
          <p:cNvPicPr>
            <a:picLocks noChangeAspect="1"/>
          </p:cNvPicPr>
          <p:nvPr/>
        </p:nvPicPr>
        <p:blipFill rotWithShape="1">
          <a:blip r:embed="rId3"/>
          <a:srcRect l="30672" t="22673" r="31269" b="47263"/>
          <a:stretch/>
        </p:blipFill>
        <p:spPr>
          <a:xfrm>
            <a:off x="6320297" y="2812299"/>
            <a:ext cx="5561263" cy="2491832"/>
          </a:xfrm>
          <a:prstGeom prst="rect">
            <a:avLst/>
          </a:prstGeom>
          <a:ln>
            <a:noFill/>
          </a:ln>
          <a:effectLst>
            <a:outerShdw blurRad="292100" dist="139700" dir="2700000" algn="tl" rotWithShape="0">
              <a:srgbClr val="333333">
                <a:alpha val="65000"/>
              </a:srgbClr>
            </a:outerShdw>
          </a:effectLst>
        </p:spPr>
      </p:pic>
      <p:pic>
        <p:nvPicPr>
          <p:cNvPr id="5" name="Bilde 4">
            <a:extLst>
              <a:ext uri="{FF2B5EF4-FFF2-40B4-BE49-F238E27FC236}">
                <a16:creationId xmlns:a16="http://schemas.microsoft.com/office/drawing/2014/main" id="{4CDFDB75-B7EB-446D-8677-EB20BBF9F678}"/>
              </a:ext>
            </a:extLst>
          </p:cNvPr>
          <p:cNvPicPr>
            <a:picLocks noChangeAspect="1"/>
          </p:cNvPicPr>
          <p:nvPr/>
        </p:nvPicPr>
        <p:blipFill rotWithShape="1">
          <a:blip r:embed="rId4"/>
          <a:srcRect l="29888" t="31786" r="10672" b="28149"/>
          <a:stretch/>
        </p:blipFill>
        <p:spPr>
          <a:xfrm>
            <a:off x="197869" y="2812299"/>
            <a:ext cx="5898131" cy="2491832"/>
          </a:xfrm>
          <a:prstGeom prst="rect">
            <a:avLst/>
          </a:prstGeom>
          <a:ln>
            <a:noFill/>
          </a:ln>
          <a:effectLst>
            <a:outerShdw blurRad="292100" dist="139700" dir="2700000" algn="tl" rotWithShape="0">
              <a:srgbClr val="333333">
                <a:alpha val="65000"/>
              </a:srgbClr>
            </a:outerShdw>
          </a:effectLst>
        </p:spPr>
      </p:pic>
      <p:sp>
        <p:nvSpPr>
          <p:cNvPr id="3" name="TekstSylinder 2">
            <a:extLst>
              <a:ext uri="{FF2B5EF4-FFF2-40B4-BE49-F238E27FC236}">
                <a16:creationId xmlns:a16="http://schemas.microsoft.com/office/drawing/2014/main" id="{74BD1783-AA28-4111-94BA-2B5B21880C59}"/>
              </a:ext>
            </a:extLst>
          </p:cNvPr>
          <p:cNvSpPr txBox="1"/>
          <p:nvPr/>
        </p:nvSpPr>
        <p:spPr>
          <a:xfrm>
            <a:off x="0" y="6448332"/>
            <a:ext cx="3949148" cy="338554"/>
          </a:xfrm>
          <a:prstGeom prst="rect">
            <a:avLst/>
          </a:prstGeom>
          <a:noFill/>
        </p:spPr>
        <p:txBody>
          <a:bodyPr wrap="square" rtlCol="0">
            <a:spAutoFit/>
          </a:bodyPr>
          <a:lstStyle/>
          <a:p>
            <a:r>
              <a:rPr lang="nb-NO" sz="1600" dirty="0"/>
              <a:t>Hentet fra </a:t>
            </a:r>
            <a:r>
              <a:rPr lang="nb-NO" sz="1600" dirty="0">
                <a:hlinkClick r:id="rId5"/>
              </a:rPr>
              <a:t>www.kolonial.no</a:t>
            </a:r>
            <a:r>
              <a:rPr lang="nb-NO" sz="1600" dirty="0"/>
              <a:t> 27.03.2018</a:t>
            </a:r>
          </a:p>
        </p:txBody>
      </p:sp>
      <p:pic>
        <p:nvPicPr>
          <p:cNvPr id="8" name="Bilde 7">
            <a:extLst>
              <a:ext uri="{FF2B5EF4-FFF2-40B4-BE49-F238E27FC236}">
                <a16:creationId xmlns:a16="http://schemas.microsoft.com/office/drawing/2014/main" id="{24B333C8-B144-4AD2-A933-E69CA3141C6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165235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C8C193-15AC-4DEB-B969-205DA2B978AD}"/>
              </a:ext>
            </a:extLst>
          </p:cNvPr>
          <p:cNvSpPr>
            <a:spLocks noGrp="1"/>
          </p:cNvSpPr>
          <p:nvPr>
            <p:ph type="title"/>
          </p:nvPr>
        </p:nvSpPr>
        <p:spPr/>
        <p:txBody>
          <a:bodyPr>
            <a:normAutofit/>
          </a:bodyPr>
          <a:lstStyle/>
          <a:p>
            <a:r>
              <a:rPr lang="nb-NO" sz="5400" dirty="0">
                <a:latin typeface="Britannic Bold" panose="020B0903060703020204" pitchFamily="34" charset="0"/>
              </a:rPr>
              <a:t>Film 2 – lunsj</a:t>
            </a:r>
          </a:p>
        </p:txBody>
      </p:sp>
      <p:sp>
        <p:nvSpPr>
          <p:cNvPr id="3" name="Plassholder for innhold 2">
            <a:extLst>
              <a:ext uri="{FF2B5EF4-FFF2-40B4-BE49-F238E27FC236}">
                <a16:creationId xmlns:a16="http://schemas.microsoft.com/office/drawing/2014/main" id="{2BC5EC90-2773-49C9-BD2A-2B1E8F0C0074}"/>
              </a:ext>
            </a:extLst>
          </p:cNvPr>
          <p:cNvSpPr>
            <a:spLocks noGrp="1"/>
          </p:cNvSpPr>
          <p:nvPr>
            <p:ph idx="1"/>
          </p:nvPr>
        </p:nvSpPr>
        <p:spPr/>
        <p:txBody>
          <a:bodyPr>
            <a:normAutofit/>
          </a:bodyPr>
          <a:lstStyle/>
          <a:p>
            <a:r>
              <a:rPr lang="nb-NO" sz="2800" dirty="0"/>
              <a:t>Inspirasjon til sunne, gode og </a:t>
            </a:r>
            <a:r>
              <a:rPr lang="nb-NO" sz="2800" b="1" dirty="0"/>
              <a:t>billige</a:t>
            </a:r>
            <a:r>
              <a:rPr lang="nb-NO" sz="2800" dirty="0"/>
              <a:t> lunsjretter</a:t>
            </a:r>
          </a:p>
          <a:p>
            <a:r>
              <a:rPr lang="nb-NO" sz="2800" dirty="0"/>
              <a:t>Lunsj mandag til </a:t>
            </a:r>
            <a:r>
              <a:rPr lang="nb-NO" sz="2800" dirty="0" smtClean="0"/>
              <a:t>fredag</a:t>
            </a:r>
          </a:p>
          <a:p>
            <a:endParaRPr lang="nb-NO" sz="2800" dirty="0"/>
          </a:p>
          <a:p>
            <a:r>
              <a:rPr lang="en-GB" sz="2800" u="sng" dirty="0">
                <a:hlinkClick r:id="rId3"/>
              </a:rPr>
              <a:t>https://video.uia.no/media/t/0_9g9vi3xu</a:t>
            </a:r>
            <a:endParaRPr lang="nb-NO" sz="2800" dirty="0"/>
          </a:p>
        </p:txBody>
      </p:sp>
      <p:pic>
        <p:nvPicPr>
          <p:cNvPr id="4" name="Bilde 3">
            <a:extLst>
              <a:ext uri="{FF2B5EF4-FFF2-40B4-BE49-F238E27FC236}">
                <a16:creationId xmlns:a16="http://schemas.microsoft.com/office/drawing/2014/main" id="{FB7799F7-AE3E-4A69-B31B-D869D79BEB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983297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1E99C229-E02C-4D51-B511-DAD30644F5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68084" y="1780662"/>
            <a:ext cx="4952475" cy="3305777"/>
          </a:xfrm>
          <a:prstGeom prst="rect">
            <a:avLst/>
          </a:prstGeom>
        </p:spPr>
      </p:pic>
      <p:sp>
        <p:nvSpPr>
          <p:cNvPr id="25" name="Rectangle 24">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4E0ABE24-3574-4F79-8EB7-310404992EC5}"/>
              </a:ext>
            </a:extLst>
          </p:cNvPr>
          <p:cNvSpPr>
            <a:spLocks noGrp="1"/>
          </p:cNvSpPr>
          <p:nvPr>
            <p:ph type="title"/>
          </p:nvPr>
        </p:nvSpPr>
        <p:spPr>
          <a:xfrm>
            <a:off x="762121" y="1160420"/>
            <a:ext cx="4968489" cy="1013800"/>
          </a:xfrm>
        </p:spPr>
        <p:txBody>
          <a:bodyPr>
            <a:normAutofit/>
          </a:bodyPr>
          <a:lstStyle/>
          <a:p>
            <a:r>
              <a:rPr lang="nb-NO" sz="5400" dirty="0">
                <a:solidFill>
                  <a:srgbClr val="FFFFFF"/>
                </a:solidFill>
                <a:latin typeface="Britannic Bold" panose="020B0903060703020204" pitchFamily="34" charset="0"/>
              </a:rPr>
              <a:t>Veien hjem</a:t>
            </a:r>
          </a:p>
        </p:txBody>
      </p:sp>
      <p:sp>
        <p:nvSpPr>
          <p:cNvPr id="3" name="Plassholder for innhold 2">
            <a:extLst>
              <a:ext uri="{FF2B5EF4-FFF2-40B4-BE49-F238E27FC236}">
                <a16:creationId xmlns:a16="http://schemas.microsoft.com/office/drawing/2014/main" id="{57077B5A-2F45-42F5-9195-8936BB22956D}"/>
              </a:ext>
            </a:extLst>
          </p:cNvPr>
          <p:cNvSpPr>
            <a:spLocks noGrp="1"/>
          </p:cNvSpPr>
          <p:nvPr>
            <p:ph idx="1"/>
          </p:nvPr>
        </p:nvSpPr>
        <p:spPr>
          <a:xfrm>
            <a:off x="611887" y="2236430"/>
            <a:ext cx="5268955" cy="3650344"/>
          </a:xfrm>
        </p:spPr>
        <p:txBody>
          <a:bodyPr>
            <a:normAutofit/>
          </a:bodyPr>
          <a:lstStyle/>
          <a:p>
            <a:r>
              <a:rPr lang="nb-NO" sz="2400" dirty="0">
                <a:solidFill>
                  <a:srgbClr val="FFFFFF"/>
                </a:solidFill>
              </a:rPr>
              <a:t>Pakk frosne og kjølige varer sammen</a:t>
            </a:r>
          </a:p>
          <a:p>
            <a:r>
              <a:rPr lang="nb-NO" sz="2400" dirty="0">
                <a:solidFill>
                  <a:srgbClr val="FFFFFF"/>
                </a:solidFill>
              </a:rPr>
              <a:t>Pakk frukt og grønt på toppen</a:t>
            </a:r>
          </a:p>
          <a:p>
            <a:r>
              <a:rPr lang="nb-NO" sz="2400" dirty="0">
                <a:solidFill>
                  <a:srgbClr val="FFFFFF"/>
                </a:solidFill>
              </a:rPr>
              <a:t>Få varene fort inn i fryser og kjøleskap</a:t>
            </a:r>
          </a:p>
          <a:p>
            <a:r>
              <a:rPr lang="nb-NO" sz="2400" dirty="0">
                <a:solidFill>
                  <a:srgbClr val="FFFFFF"/>
                </a:solidFill>
                <a:sym typeface="Wingdings" panose="05000000000000000000" pitchFamily="2" charset="2"/>
              </a:rPr>
              <a:t>Gå eller sykle til og fra butikken</a:t>
            </a:r>
            <a:endParaRPr lang="nb-NO" sz="2400" dirty="0">
              <a:solidFill>
                <a:srgbClr val="FFFFFF"/>
              </a:solidFill>
            </a:endParaRPr>
          </a:p>
        </p:txBody>
      </p:sp>
      <p:pic>
        <p:nvPicPr>
          <p:cNvPr id="10" name="Bilde 9">
            <a:extLst>
              <a:ext uri="{FF2B5EF4-FFF2-40B4-BE49-F238E27FC236}">
                <a16:creationId xmlns:a16="http://schemas.microsoft.com/office/drawing/2014/main" id="{000578CA-1ADD-438E-B5C7-7D00A95F7D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46620"/>
            <a:ext cx="3044228" cy="390938"/>
          </a:xfrm>
          <a:prstGeom prst="rect">
            <a:avLst/>
          </a:prstGeom>
        </p:spPr>
      </p:pic>
    </p:spTree>
    <p:extLst>
      <p:ext uri="{BB962C8B-B14F-4D97-AF65-F5344CB8AC3E}">
        <p14:creationId xmlns:p14="http://schemas.microsoft.com/office/powerpoint/2010/main" val="115938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4138DE-A965-495E-86CC-F705178A1907}"/>
              </a:ext>
            </a:extLst>
          </p:cNvPr>
          <p:cNvSpPr>
            <a:spLocks noGrp="1"/>
          </p:cNvSpPr>
          <p:nvPr>
            <p:ph type="title"/>
          </p:nvPr>
        </p:nvSpPr>
        <p:spPr/>
        <p:txBody>
          <a:bodyPr>
            <a:normAutofit/>
          </a:bodyPr>
          <a:lstStyle/>
          <a:p>
            <a:r>
              <a:rPr lang="nb-NO" sz="5400" dirty="0">
                <a:latin typeface="Britannic Bold" panose="020B0903060703020204" pitchFamily="34" charset="0"/>
              </a:rPr>
              <a:t>Kursets innhold</a:t>
            </a:r>
          </a:p>
        </p:txBody>
      </p:sp>
      <p:graphicFrame>
        <p:nvGraphicFramePr>
          <p:cNvPr id="4" name="Plassholder for innhold 3">
            <a:extLst>
              <a:ext uri="{FF2B5EF4-FFF2-40B4-BE49-F238E27FC236}">
                <a16:creationId xmlns:a16="http://schemas.microsoft.com/office/drawing/2014/main" id="{3478EC44-3630-4E95-8BC1-811B30B38CC0}"/>
              </a:ext>
            </a:extLst>
          </p:cNvPr>
          <p:cNvGraphicFramePr>
            <a:graphicFrameLocks noGrp="1"/>
          </p:cNvGraphicFramePr>
          <p:nvPr>
            <p:ph idx="1"/>
            <p:extLst>
              <p:ext uri="{D42A27DB-BD31-4B8C-83A1-F6EECF244321}">
                <p14:modId xmlns:p14="http://schemas.microsoft.com/office/powerpoint/2010/main" val="2783287618"/>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2307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6F6DB7-CF8D-494A-82F6-13B58DCA98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7E5194-6E82-4A44-99C3-FE7D87F341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80E5C91-3840-45CD-9550-6827663152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5034" y="619125"/>
            <a:ext cx="7499291"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1054341F-C642-43A9-BBE4-D7371DAE12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68800" y="956421"/>
            <a:ext cx="6866506" cy="4943884"/>
          </a:xfrm>
          <a:prstGeom prst="rect">
            <a:avLst/>
          </a:prstGeom>
        </p:spPr>
      </p:pic>
      <p:sp>
        <p:nvSpPr>
          <p:cNvPr id="2" name="Tittel 1">
            <a:extLst>
              <a:ext uri="{FF2B5EF4-FFF2-40B4-BE49-F238E27FC236}">
                <a16:creationId xmlns:a16="http://schemas.microsoft.com/office/drawing/2014/main" id="{C81C373D-F1EB-44A9-B68B-556379BD10C9}"/>
              </a:ext>
            </a:extLst>
          </p:cNvPr>
          <p:cNvSpPr>
            <a:spLocks noGrp="1"/>
          </p:cNvSpPr>
          <p:nvPr>
            <p:ph type="title"/>
          </p:nvPr>
        </p:nvSpPr>
        <p:spPr>
          <a:xfrm>
            <a:off x="764110" y="826346"/>
            <a:ext cx="3171905" cy="1013800"/>
          </a:xfrm>
        </p:spPr>
        <p:txBody>
          <a:bodyPr>
            <a:normAutofit/>
          </a:bodyPr>
          <a:lstStyle/>
          <a:p>
            <a:r>
              <a:rPr lang="nb-NO" sz="5400" dirty="0">
                <a:solidFill>
                  <a:srgbClr val="FFFFFF"/>
                </a:solidFill>
                <a:latin typeface="Britannic Bold" panose="020B0903060703020204" pitchFamily="34" charset="0"/>
              </a:rPr>
              <a:t>HJEMME</a:t>
            </a:r>
          </a:p>
        </p:txBody>
      </p:sp>
      <p:sp>
        <p:nvSpPr>
          <p:cNvPr id="3" name="Plassholder for innhold 2">
            <a:extLst>
              <a:ext uri="{FF2B5EF4-FFF2-40B4-BE49-F238E27FC236}">
                <a16:creationId xmlns:a16="http://schemas.microsoft.com/office/drawing/2014/main" id="{4C219895-23DE-4C18-BABC-D174E232D685}"/>
              </a:ext>
            </a:extLst>
          </p:cNvPr>
          <p:cNvSpPr>
            <a:spLocks noGrp="1"/>
          </p:cNvSpPr>
          <p:nvPr>
            <p:ph idx="1"/>
          </p:nvPr>
        </p:nvSpPr>
        <p:spPr>
          <a:xfrm>
            <a:off x="764110" y="2682228"/>
            <a:ext cx="3033249" cy="3218077"/>
          </a:xfrm>
        </p:spPr>
        <p:txBody>
          <a:bodyPr anchor="t">
            <a:normAutofit/>
          </a:bodyPr>
          <a:lstStyle/>
          <a:p>
            <a:pPr marL="342900" indent="-342900">
              <a:buFont typeface="+mj-lt"/>
              <a:buAutoNum type="arabicPeriod"/>
            </a:pPr>
            <a:r>
              <a:rPr lang="nb-NO" sz="2800" dirty="0">
                <a:solidFill>
                  <a:srgbClr val="FFFFFF"/>
                </a:solidFill>
              </a:rPr>
              <a:t>Basismatvarer</a:t>
            </a:r>
          </a:p>
          <a:p>
            <a:pPr marL="342900" indent="-342900">
              <a:buFont typeface="+mj-lt"/>
              <a:buAutoNum type="arabicPeriod"/>
            </a:pPr>
            <a:r>
              <a:rPr lang="nb-NO" sz="2800" dirty="0">
                <a:solidFill>
                  <a:srgbClr val="FFFFFF"/>
                </a:solidFill>
              </a:rPr>
              <a:t>Basisutstyr</a:t>
            </a:r>
          </a:p>
          <a:p>
            <a:pPr marL="342900" indent="-342900">
              <a:buFont typeface="+mj-lt"/>
              <a:buAutoNum type="arabicPeriod"/>
            </a:pPr>
            <a:r>
              <a:rPr lang="nb-NO" sz="2800" dirty="0">
                <a:solidFill>
                  <a:srgbClr val="FFFFFF"/>
                </a:solidFill>
              </a:rPr>
              <a:t>Frysing</a:t>
            </a:r>
          </a:p>
          <a:p>
            <a:pPr marL="342900" indent="-342900">
              <a:buFont typeface="+mj-lt"/>
              <a:buAutoNum type="arabicPeriod"/>
            </a:pPr>
            <a:r>
              <a:rPr lang="nb-NO" sz="2800" dirty="0">
                <a:solidFill>
                  <a:srgbClr val="FFFFFF"/>
                </a:solidFill>
              </a:rPr>
              <a:t>Tining</a:t>
            </a:r>
          </a:p>
        </p:txBody>
      </p:sp>
      <p:pic>
        <p:nvPicPr>
          <p:cNvPr id="8" name="Bilde 7">
            <a:extLst>
              <a:ext uri="{FF2B5EF4-FFF2-40B4-BE49-F238E27FC236}">
                <a16:creationId xmlns:a16="http://schemas.microsoft.com/office/drawing/2014/main" id="{64935EAA-6357-4F24-8FE2-3049AA083D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51449"/>
            <a:ext cx="3044228" cy="390938"/>
          </a:xfrm>
          <a:prstGeom prst="rect">
            <a:avLst/>
          </a:prstGeom>
        </p:spPr>
      </p:pic>
    </p:spTree>
    <p:extLst>
      <p:ext uri="{BB962C8B-B14F-4D97-AF65-F5344CB8AC3E}">
        <p14:creationId xmlns:p14="http://schemas.microsoft.com/office/powerpoint/2010/main" val="460054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22188DC-E8CD-42E6-99FA-9FFB8F00A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59932" y="4014413"/>
            <a:ext cx="3890038" cy="2588484"/>
          </a:xfrm>
          <a:prstGeom prst="rect">
            <a:avLst/>
          </a:prstGeom>
        </p:spPr>
      </p:pic>
      <p:sp>
        <p:nvSpPr>
          <p:cNvPr id="2" name="Tittel 1">
            <a:extLst>
              <a:ext uri="{FF2B5EF4-FFF2-40B4-BE49-F238E27FC236}">
                <a16:creationId xmlns:a16="http://schemas.microsoft.com/office/drawing/2014/main" id="{10F6FFF7-D414-4DFF-9D6F-841750D720A5}"/>
              </a:ext>
            </a:extLst>
          </p:cNvPr>
          <p:cNvSpPr>
            <a:spLocks noGrp="1"/>
          </p:cNvSpPr>
          <p:nvPr>
            <p:ph type="title"/>
          </p:nvPr>
        </p:nvSpPr>
        <p:spPr>
          <a:xfrm>
            <a:off x="581192" y="702156"/>
            <a:ext cx="11029616" cy="1013800"/>
          </a:xfrm>
        </p:spPr>
        <p:txBody>
          <a:bodyPr>
            <a:normAutofit/>
          </a:bodyPr>
          <a:lstStyle/>
          <a:p>
            <a:r>
              <a:rPr lang="nb-NO" sz="4800" dirty="0">
                <a:latin typeface="Britannic Bold" panose="020B0903060703020204" pitchFamily="34" charset="0"/>
              </a:rPr>
              <a:t>BASISMATVARER – tørrvareskap</a:t>
            </a:r>
            <a:endParaRPr lang="nb-NO" sz="2400" dirty="0">
              <a:latin typeface="Britannic Bold" panose="020B0903060703020204" pitchFamily="34" charset="0"/>
            </a:endParaRPr>
          </a:p>
        </p:txBody>
      </p:sp>
      <p:sp>
        <p:nvSpPr>
          <p:cNvPr id="7" name="Plassholder for innhold 6">
            <a:extLst>
              <a:ext uri="{FF2B5EF4-FFF2-40B4-BE49-F238E27FC236}">
                <a16:creationId xmlns:a16="http://schemas.microsoft.com/office/drawing/2014/main" id="{45C5F956-CDE9-4703-80C3-2BC9C1D480A8}"/>
              </a:ext>
            </a:extLst>
          </p:cNvPr>
          <p:cNvSpPr>
            <a:spLocks noGrp="1"/>
          </p:cNvSpPr>
          <p:nvPr>
            <p:ph idx="1"/>
          </p:nvPr>
        </p:nvSpPr>
        <p:spPr>
          <a:xfrm>
            <a:off x="581191" y="2250648"/>
            <a:ext cx="11372269" cy="4203162"/>
          </a:xfrm>
        </p:spPr>
        <p:txBody>
          <a:bodyPr numCol="3">
            <a:noAutofit/>
          </a:bodyPr>
          <a:lstStyle/>
          <a:p>
            <a:pPr marL="0" indent="0">
              <a:buNone/>
            </a:pPr>
            <a:r>
              <a:rPr lang="nb-NO" sz="1600" b="1" dirty="0"/>
              <a:t>Korn og kornprodukter</a:t>
            </a:r>
          </a:p>
          <a:p>
            <a:r>
              <a:rPr lang="nb-NO" sz="1600" dirty="0"/>
              <a:t>Grovt brød</a:t>
            </a:r>
          </a:p>
          <a:p>
            <a:r>
              <a:rPr lang="nb-NO" sz="1600" dirty="0"/>
              <a:t>Grove knekkebrød</a:t>
            </a:r>
          </a:p>
          <a:p>
            <a:r>
              <a:rPr lang="nb-NO" sz="1600" dirty="0"/>
              <a:t>Havregryn</a:t>
            </a:r>
          </a:p>
          <a:p>
            <a:r>
              <a:rPr lang="nb-NO" sz="1600" dirty="0"/>
              <a:t>Kornblanding</a:t>
            </a:r>
          </a:p>
          <a:p>
            <a:r>
              <a:rPr lang="nb-NO" sz="1600" dirty="0"/>
              <a:t>Sammalt mel</a:t>
            </a:r>
          </a:p>
          <a:p>
            <a:r>
              <a:rPr lang="nb-NO" sz="1600" dirty="0"/>
              <a:t>Siktet mel</a:t>
            </a:r>
          </a:p>
          <a:p>
            <a:r>
              <a:rPr lang="nb-NO" sz="1600" dirty="0"/>
              <a:t>Fullkorntortillas</a:t>
            </a:r>
          </a:p>
          <a:p>
            <a:r>
              <a:rPr lang="nb-NO" sz="1600" dirty="0"/>
              <a:t>Fullkornspasta</a:t>
            </a:r>
          </a:p>
          <a:p>
            <a:r>
              <a:rPr lang="nb-NO" sz="1600" dirty="0" err="1"/>
              <a:t>Fullkornsris</a:t>
            </a:r>
            <a:endParaRPr lang="nb-NO" sz="1600" dirty="0"/>
          </a:p>
          <a:p>
            <a:endParaRPr lang="nb-NO" sz="1600" dirty="0"/>
          </a:p>
          <a:p>
            <a:pPr marL="0" indent="0">
              <a:buNone/>
            </a:pPr>
            <a:r>
              <a:rPr lang="nb-NO" sz="1600" b="1" dirty="0"/>
              <a:t>Hermetikk</a:t>
            </a:r>
          </a:p>
          <a:p>
            <a:r>
              <a:rPr lang="nb-NO" sz="1600" dirty="0"/>
              <a:t>Hakkede tomater</a:t>
            </a:r>
          </a:p>
          <a:p>
            <a:r>
              <a:rPr lang="nb-NO" sz="1600" dirty="0"/>
              <a:t>Tomatpuré</a:t>
            </a:r>
          </a:p>
          <a:p>
            <a:r>
              <a:rPr lang="nb-NO" sz="1600" dirty="0"/>
              <a:t>Bønner</a:t>
            </a:r>
          </a:p>
          <a:p>
            <a:r>
              <a:rPr lang="nb-NO" sz="1600" dirty="0"/>
              <a:t>Mais</a:t>
            </a:r>
          </a:p>
          <a:p>
            <a:r>
              <a:rPr lang="nb-NO" sz="1600" dirty="0"/>
              <a:t>Makrell i tomat</a:t>
            </a:r>
          </a:p>
          <a:p>
            <a:r>
              <a:rPr lang="nb-NO" sz="1600" dirty="0"/>
              <a:t>Pesto</a:t>
            </a:r>
          </a:p>
          <a:p>
            <a:pPr marL="0" indent="0">
              <a:buNone/>
            </a:pPr>
            <a:r>
              <a:rPr lang="nb-NO" sz="1600" b="1" dirty="0"/>
              <a:t>Baking</a:t>
            </a:r>
          </a:p>
          <a:p>
            <a:r>
              <a:rPr lang="nb-NO" sz="1600" dirty="0"/>
              <a:t>Bakepulver</a:t>
            </a:r>
          </a:p>
          <a:p>
            <a:r>
              <a:rPr lang="nb-NO" sz="1600" dirty="0"/>
              <a:t>Tørrgjær</a:t>
            </a:r>
          </a:p>
          <a:p>
            <a:pPr marL="0" indent="0">
              <a:buNone/>
            </a:pPr>
            <a:endParaRPr lang="nb-NO" sz="1600" dirty="0"/>
          </a:p>
          <a:p>
            <a:pPr marL="0" indent="0">
              <a:buNone/>
            </a:pPr>
            <a:r>
              <a:rPr lang="nb-NO" sz="1600" b="1" dirty="0"/>
              <a:t>Annet</a:t>
            </a:r>
          </a:p>
          <a:p>
            <a:r>
              <a:rPr lang="nb-NO" sz="1600" dirty="0"/>
              <a:t>Rapsolje</a:t>
            </a:r>
          </a:p>
          <a:p>
            <a:r>
              <a:rPr lang="nb-NO" sz="1600" dirty="0"/>
              <a:t>Nøtter, usaltede</a:t>
            </a:r>
          </a:p>
          <a:p>
            <a:r>
              <a:rPr lang="nb-NO" sz="1600" dirty="0"/>
              <a:t>Buljongterninger</a:t>
            </a:r>
          </a:p>
          <a:p>
            <a:r>
              <a:rPr lang="nb-NO" sz="1600" dirty="0"/>
              <a:t>Maisenna</a:t>
            </a:r>
          </a:p>
          <a:p>
            <a:endParaRPr lang="nb-NO" sz="1600" dirty="0"/>
          </a:p>
        </p:txBody>
      </p:sp>
      <p:pic>
        <p:nvPicPr>
          <p:cNvPr id="5" name="Bilde 4">
            <a:extLst>
              <a:ext uri="{FF2B5EF4-FFF2-40B4-BE49-F238E27FC236}">
                <a16:creationId xmlns:a16="http://schemas.microsoft.com/office/drawing/2014/main" id="{543116C0-1972-4EEE-B13F-4FB6E867376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191" y="6361045"/>
            <a:ext cx="3044228" cy="390938"/>
          </a:xfrm>
          <a:prstGeom prst="rect">
            <a:avLst/>
          </a:prstGeom>
        </p:spPr>
      </p:pic>
    </p:spTree>
    <p:extLst>
      <p:ext uri="{BB962C8B-B14F-4D97-AF65-F5344CB8AC3E}">
        <p14:creationId xmlns:p14="http://schemas.microsoft.com/office/powerpoint/2010/main" val="172609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18" end="1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19" end="1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xEl>
                                              <p:pRg st="20" end="2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xEl>
                                              <p:pRg st="22" end="2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xEl>
                                              <p:pRg st="23" end="2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24" end="2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xEl>
                                              <p:pRg st="25" end="2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7A8575B1-0AA9-4E98-B42E-A43537E57FD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68084" y="1786853"/>
            <a:ext cx="4952475" cy="3293395"/>
          </a:xfrm>
          <a:prstGeom prst="rect">
            <a:avLst/>
          </a:prstGeom>
        </p:spPr>
      </p:pic>
      <p:sp>
        <p:nvSpPr>
          <p:cNvPr id="25" name="Rectangle 24">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0ACAE278-4CC4-413C-9E37-139F86CC66D9}"/>
              </a:ext>
            </a:extLst>
          </p:cNvPr>
          <p:cNvSpPr>
            <a:spLocks noGrp="1"/>
          </p:cNvSpPr>
          <p:nvPr>
            <p:ph type="title"/>
          </p:nvPr>
        </p:nvSpPr>
        <p:spPr>
          <a:xfrm>
            <a:off x="762119" y="760449"/>
            <a:ext cx="4968489" cy="1523170"/>
          </a:xfrm>
        </p:spPr>
        <p:txBody>
          <a:bodyPr>
            <a:normAutofit/>
          </a:bodyPr>
          <a:lstStyle/>
          <a:p>
            <a:r>
              <a:rPr lang="nb-NO" sz="4000" dirty="0">
                <a:solidFill>
                  <a:srgbClr val="FFFFFF"/>
                </a:solidFill>
                <a:latin typeface="Britannic Bold" panose="020B0903060703020204" pitchFamily="34" charset="0"/>
              </a:rPr>
              <a:t>Basismatvarer – Fryseren</a:t>
            </a:r>
          </a:p>
        </p:txBody>
      </p:sp>
      <p:sp>
        <p:nvSpPr>
          <p:cNvPr id="3" name="Plassholder for innhold 2">
            <a:extLst>
              <a:ext uri="{FF2B5EF4-FFF2-40B4-BE49-F238E27FC236}">
                <a16:creationId xmlns:a16="http://schemas.microsoft.com/office/drawing/2014/main" id="{8E1E9038-DE58-4862-85E4-1FA941A96708}"/>
              </a:ext>
            </a:extLst>
          </p:cNvPr>
          <p:cNvSpPr>
            <a:spLocks noGrp="1"/>
          </p:cNvSpPr>
          <p:nvPr>
            <p:ph idx="1"/>
          </p:nvPr>
        </p:nvSpPr>
        <p:spPr>
          <a:xfrm>
            <a:off x="783387" y="2254102"/>
            <a:ext cx="4947221" cy="3650344"/>
          </a:xfrm>
        </p:spPr>
        <p:txBody>
          <a:bodyPr>
            <a:normAutofit/>
          </a:bodyPr>
          <a:lstStyle/>
          <a:p>
            <a:r>
              <a:rPr lang="nb-NO" sz="2000" dirty="0">
                <a:solidFill>
                  <a:srgbClr val="FFFFFF"/>
                </a:solidFill>
              </a:rPr>
              <a:t>Bær</a:t>
            </a:r>
          </a:p>
          <a:p>
            <a:r>
              <a:rPr lang="nb-NO" sz="2000" dirty="0">
                <a:solidFill>
                  <a:srgbClr val="FFFFFF"/>
                </a:solidFill>
              </a:rPr>
              <a:t>Frukt</a:t>
            </a:r>
          </a:p>
          <a:p>
            <a:r>
              <a:rPr lang="nb-NO" sz="2000" dirty="0">
                <a:solidFill>
                  <a:srgbClr val="FFFFFF"/>
                </a:solidFill>
              </a:rPr>
              <a:t>Grønnsaksblanding</a:t>
            </a:r>
          </a:p>
          <a:p>
            <a:r>
              <a:rPr lang="nb-NO" sz="2000" dirty="0">
                <a:solidFill>
                  <a:srgbClr val="FFFFFF"/>
                </a:solidFill>
              </a:rPr>
              <a:t>Fiskefileter</a:t>
            </a:r>
          </a:p>
          <a:p>
            <a:r>
              <a:rPr lang="nb-NO" sz="2000" dirty="0">
                <a:solidFill>
                  <a:srgbClr val="FFFFFF"/>
                </a:solidFill>
              </a:rPr>
              <a:t>Kyllingfileter</a:t>
            </a:r>
          </a:p>
          <a:p>
            <a:r>
              <a:rPr lang="nb-NO" sz="2000" dirty="0">
                <a:solidFill>
                  <a:srgbClr val="FFFFFF"/>
                </a:solidFill>
              </a:rPr>
              <a:t>Grovt brød</a:t>
            </a:r>
          </a:p>
        </p:txBody>
      </p:sp>
      <p:pic>
        <p:nvPicPr>
          <p:cNvPr id="10" name="Bilde 9">
            <a:extLst>
              <a:ext uri="{FF2B5EF4-FFF2-40B4-BE49-F238E27FC236}">
                <a16:creationId xmlns:a16="http://schemas.microsoft.com/office/drawing/2014/main" id="{E6516C15-3A84-4917-9D36-129F32A0AB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46620"/>
            <a:ext cx="3044228" cy="390938"/>
          </a:xfrm>
          <a:prstGeom prst="rect">
            <a:avLst/>
          </a:prstGeom>
        </p:spPr>
      </p:pic>
    </p:spTree>
    <p:extLst>
      <p:ext uri="{BB962C8B-B14F-4D97-AF65-F5344CB8AC3E}">
        <p14:creationId xmlns:p14="http://schemas.microsoft.com/office/powerpoint/2010/main" val="477088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23424E-5F98-405A-837C-6C724B219DD8}"/>
              </a:ext>
            </a:extLst>
          </p:cNvPr>
          <p:cNvSpPr>
            <a:spLocks noGrp="1"/>
          </p:cNvSpPr>
          <p:nvPr>
            <p:ph type="title"/>
          </p:nvPr>
        </p:nvSpPr>
        <p:spPr/>
        <p:txBody>
          <a:bodyPr>
            <a:normAutofit/>
          </a:bodyPr>
          <a:lstStyle/>
          <a:p>
            <a:r>
              <a:rPr lang="nb-NO" sz="5400" dirty="0">
                <a:latin typeface="Britannic Bold" panose="020B0903060703020204" pitchFamily="34" charset="0"/>
              </a:rPr>
              <a:t>Hvem er dere?</a:t>
            </a:r>
          </a:p>
        </p:txBody>
      </p:sp>
      <p:sp>
        <p:nvSpPr>
          <p:cNvPr id="3" name="Plassholder for innhold 2">
            <a:extLst>
              <a:ext uri="{FF2B5EF4-FFF2-40B4-BE49-F238E27FC236}">
                <a16:creationId xmlns:a16="http://schemas.microsoft.com/office/drawing/2014/main" id="{A1E0B373-B08F-4CD6-9207-5EEDDEBB71B5}"/>
              </a:ext>
            </a:extLst>
          </p:cNvPr>
          <p:cNvSpPr>
            <a:spLocks noGrp="1"/>
          </p:cNvSpPr>
          <p:nvPr>
            <p:ph idx="1"/>
          </p:nvPr>
        </p:nvSpPr>
        <p:spPr>
          <a:xfrm>
            <a:off x="581192" y="2392531"/>
            <a:ext cx="6724639" cy="3678303"/>
          </a:xfrm>
        </p:spPr>
        <p:txBody>
          <a:bodyPr/>
          <a:lstStyle/>
          <a:p>
            <a:r>
              <a:rPr lang="nb-NO" sz="2800" dirty="0"/>
              <a:t>Navn</a:t>
            </a:r>
          </a:p>
          <a:p>
            <a:r>
              <a:rPr lang="nb-NO" sz="2800" dirty="0"/>
              <a:t>Alder og klassetrinn</a:t>
            </a:r>
          </a:p>
          <a:p>
            <a:r>
              <a:rPr lang="nb-NO" sz="2800" dirty="0"/>
              <a:t>Skole og linjeretning</a:t>
            </a:r>
          </a:p>
          <a:p>
            <a:r>
              <a:rPr lang="nb-NO" sz="2800" dirty="0"/>
              <a:t>Hva er din favorittmat?</a:t>
            </a:r>
            <a:endParaRPr lang="nb-NO" sz="2800" dirty="0">
              <a:sym typeface="Wingdings" panose="05000000000000000000" pitchFamily="2" charset="2"/>
            </a:endParaRPr>
          </a:p>
          <a:p>
            <a:r>
              <a:rPr lang="nb-NO" sz="2800" dirty="0">
                <a:sym typeface="Wingdings" panose="05000000000000000000" pitchFamily="2" charset="2"/>
              </a:rPr>
              <a:t>Hvilke forventninger har du til kurset?</a:t>
            </a:r>
            <a:endParaRPr lang="nb-NO" sz="2800" dirty="0"/>
          </a:p>
          <a:p>
            <a:endParaRPr lang="nb-NO" dirty="0"/>
          </a:p>
        </p:txBody>
      </p:sp>
      <p:pic>
        <p:nvPicPr>
          <p:cNvPr id="4" name="Bilde 3">
            <a:extLst>
              <a:ext uri="{FF2B5EF4-FFF2-40B4-BE49-F238E27FC236}">
                <a16:creationId xmlns:a16="http://schemas.microsoft.com/office/drawing/2014/main" id="{F0CA3102-2944-46E1-9862-28F554AF97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29144" y="6467062"/>
            <a:ext cx="3044228" cy="390938"/>
          </a:xfrm>
          <a:prstGeom prst="rect">
            <a:avLst/>
          </a:prstGeom>
        </p:spPr>
      </p:pic>
      <p:pic>
        <p:nvPicPr>
          <p:cNvPr id="6" name="Grafikk 5" descr="Chat">
            <a:extLst>
              <a:ext uri="{FF2B5EF4-FFF2-40B4-BE49-F238E27FC236}">
                <a16:creationId xmlns:a16="http://schemas.microsoft.com/office/drawing/2014/main" id="{9909B96A-22C8-4CB0-8484-23BE128743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763388" y="2182041"/>
            <a:ext cx="2049641" cy="2049641"/>
          </a:xfrm>
          <a:prstGeom prst="rect">
            <a:avLst/>
          </a:prstGeom>
        </p:spPr>
      </p:pic>
      <p:pic>
        <p:nvPicPr>
          <p:cNvPr id="8" name="Grafikk 7" descr="Håndtrykk">
            <a:extLst>
              <a:ext uri="{FF2B5EF4-FFF2-40B4-BE49-F238E27FC236}">
                <a16:creationId xmlns:a16="http://schemas.microsoft.com/office/drawing/2014/main" id="{85DEA012-D759-4F28-85F1-18C6E5899A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011223" y="3649553"/>
            <a:ext cx="1776985" cy="1776985"/>
          </a:xfrm>
          <a:prstGeom prst="rect">
            <a:avLst/>
          </a:prstGeom>
        </p:spPr>
      </p:pic>
      <p:pic>
        <p:nvPicPr>
          <p:cNvPr id="12" name="Grafikk 11" descr="Eple">
            <a:extLst>
              <a:ext uri="{FF2B5EF4-FFF2-40B4-BE49-F238E27FC236}">
                <a16:creationId xmlns:a16="http://schemas.microsoft.com/office/drawing/2014/main" id="{1DC2B42B-6DF9-4616-914B-AE36336B8F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9245764" y="3773911"/>
            <a:ext cx="1528270" cy="1528270"/>
          </a:xfrm>
          <a:prstGeom prst="rect">
            <a:avLst/>
          </a:prstGeom>
        </p:spPr>
      </p:pic>
    </p:spTree>
    <p:extLst>
      <p:ext uri="{BB962C8B-B14F-4D97-AF65-F5344CB8AC3E}">
        <p14:creationId xmlns:p14="http://schemas.microsoft.com/office/powerpoint/2010/main" val="2255102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a:extLst>
              <a:ext uri="{FF2B5EF4-FFF2-40B4-BE49-F238E27FC236}">
                <a16:creationId xmlns:a16="http://schemas.microsoft.com/office/drawing/2014/main" id="{1D900313-2AF9-4919-81C8-AA9852DF81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05152" y="614407"/>
            <a:ext cx="3678338" cy="5594434"/>
          </a:xfrm>
          <a:prstGeom prst="rect">
            <a:avLst/>
          </a:prstGeom>
        </p:spPr>
      </p:pic>
      <p:sp>
        <p:nvSpPr>
          <p:cNvPr id="18" name="Rectangle 17">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5E678EA0-5292-498B-AAB0-AE0418B6FE67}"/>
              </a:ext>
            </a:extLst>
          </p:cNvPr>
          <p:cNvSpPr>
            <a:spLocks noGrp="1"/>
          </p:cNvSpPr>
          <p:nvPr>
            <p:ph type="title"/>
          </p:nvPr>
        </p:nvSpPr>
        <p:spPr>
          <a:xfrm>
            <a:off x="762119" y="659704"/>
            <a:ext cx="4968489" cy="1305574"/>
          </a:xfrm>
        </p:spPr>
        <p:txBody>
          <a:bodyPr>
            <a:normAutofit fontScale="90000"/>
          </a:bodyPr>
          <a:lstStyle/>
          <a:p>
            <a:r>
              <a:rPr lang="nb-NO" sz="4000" dirty="0">
                <a:solidFill>
                  <a:srgbClr val="FFFFFF"/>
                </a:solidFill>
                <a:latin typeface="Britannic Bold" panose="020B0903060703020204" pitchFamily="34" charset="0"/>
              </a:rPr>
              <a:t>Basismatvarer – kjøleskap</a:t>
            </a:r>
          </a:p>
        </p:txBody>
      </p:sp>
      <p:sp>
        <p:nvSpPr>
          <p:cNvPr id="3" name="Plassholder for innhold 2">
            <a:extLst>
              <a:ext uri="{FF2B5EF4-FFF2-40B4-BE49-F238E27FC236}">
                <a16:creationId xmlns:a16="http://schemas.microsoft.com/office/drawing/2014/main" id="{3C6866FB-7715-440F-890A-0002798055E3}"/>
              </a:ext>
            </a:extLst>
          </p:cNvPr>
          <p:cNvSpPr>
            <a:spLocks noGrp="1"/>
          </p:cNvSpPr>
          <p:nvPr>
            <p:ph idx="1"/>
          </p:nvPr>
        </p:nvSpPr>
        <p:spPr>
          <a:xfrm>
            <a:off x="589208" y="2428116"/>
            <a:ext cx="5905513" cy="3117919"/>
          </a:xfrm>
        </p:spPr>
        <p:txBody>
          <a:bodyPr numCol="2">
            <a:normAutofit/>
          </a:bodyPr>
          <a:lstStyle/>
          <a:p>
            <a:r>
              <a:rPr lang="nb-NO" dirty="0">
                <a:solidFill>
                  <a:srgbClr val="FFFFFF"/>
                </a:solidFill>
              </a:rPr>
              <a:t>Melk</a:t>
            </a:r>
          </a:p>
          <a:p>
            <a:r>
              <a:rPr lang="nb-NO" dirty="0">
                <a:solidFill>
                  <a:srgbClr val="FFFFFF"/>
                </a:solidFill>
              </a:rPr>
              <a:t>Yoghurt/</a:t>
            </a:r>
            <a:r>
              <a:rPr lang="nb-NO" dirty="0" err="1">
                <a:solidFill>
                  <a:srgbClr val="FFFFFF"/>
                </a:solidFill>
              </a:rPr>
              <a:t>kesam</a:t>
            </a:r>
            <a:endParaRPr lang="nb-NO" dirty="0">
              <a:solidFill>
                <a:srgbClr val="FFFFFF"/>
              </a:solidFill>
            </a:endParaRPr>
          </a:p>
          <a:p>
            <a:r>
              <a:rPr lang="nb-NO" dirty="0">
                <a:solidFill>
                  <a:srgbClr val="FFFFFF"/>
                </a:solidFill>
              </a:rPr>
              <a:t>Lettrømme/creme fraiche</a:t>
            </a:r>
          </a:p>
          <a:p>
            <a:r>
              <a:rPr lang="nb-NO" dirty="0">
                <a:solidFill>
                  <a:srgbClr val="FFFFFF"/>
                </a:solidFill>
              </a:rPr>
              <a:t>Egg</a:t>
            </a:r>
          </a:p>
          <a:p>
            <a:r>
              <a:rPr lang="nb-NO" dirty="0">
                <a:solidFill>
                  <a:srgbClr val="FFFFFF"/>
                </a:solidFill>
              </a:rPr>
              <a:t>Kjøtt</a:t>
            </a:r>
          </a:p>
          <a:p>
            <a:r>
              <a:rPr lang="nb-NO" dirty="0">
                <a:solidFill>
                  <a:srgbClr val="FFFFFF"/>
                </a:solidFill>
              </a:rPr>
              <a:t>Fisk</a:t>
            </a:r>
          </a:p>
          <a:p>
            <a:r>
              <a:rPr lang="nb-NO" dirty="0">
                <a:solidFill>
                  <a:srgbClr val="FFFFFF"/>
                </a:solidFill>
              </a:rPr>
              <a:t>Plantemargarin</a:t>
            </a:r>
          </a:p>
          <a:p>
            <a:pPr marL="0" indent="0">
              <a:buNone/>
            </a:pPr>
            <a:r>
              <a:rPr lang="nb-NO" b="1" dirty="0">
                <a:solidFill>
                  <a:srgbClr val="FFFFFF"/>
                </a:solidFill>
              </a:rPr>
              <a:t>Pålegg</a:t>
            </a:r>
            <a:endParaRPr lang="nb-NO" dirty="0">
              <a:solidFill>
                <a:srgbClr val="FFFFFF"/>
              </a:solidFill>
            </a:endParaRPr>
          </a:p>
          <a:p>
            <a:r>
              <a:rPr lang="nb-NO" dirty="0">
                <a:solidFill>
                  <a:srgbClr val="FFFFFF"/>
                </a:solidFill>
              </a:rPr>
              <a:t>Ost</a:t>
            </a:r>
          </a:p>
          <a:p>
            <a:r>
              <a:rPr lang="nb-NO" dirty="0">
                <a:solidFill>
                  <a:srgbClr val="FFFFFF"/>
                </a:solidFill>
              </a:rPr>
              <a:t>Fiskepålegg</a:t>
            </a:r>
          </a:p>
          <a:p>
            <a:r>
              <a:rPr lang="nb-NO" dirty="0">
                <a:solidFill>
                  <a:srgbClr val="FFFFFF"/>
                </a:solidFill>
              </a:rPr>
              <a:t>Magert kjøttpålegg</a:t>
            </a:r>
          </a:p>
          <a:p>
            <a:r>
              <a:rPr lang="nb-NO" dirty="0">
                <a:solidFill>
                  <a:srgbClr val="FFFFFF"/>
                </a:solidFill>
              </a:rPr>
              <a:t>Leverpostei</a:t>
            </a:r>
          </a:p>
        </p:txBody>
      </p:sp>
      <p:pic>
        <p:nvPicPr>
          <p:cNvPr id="10" name="Bilde 9">
            <a:extLst>
              <a:ext uri="{FF2B5EF4-FFF2-40B4-BE49-F238E27FC236}">
                <a16:creationId xmlns:a16="http://schemas.microsoft.com/office/drawing/2014/main" id="{E81B4511-38DA-4FF5-A847-4DB2EB9024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46620"/>
            <a:ext cx="3044228" cy="390938"/>
          </a:xfrm>
          <a:prstGeom prst="rect">
            <a:avLst/>
          </a:prstGeom>
        </p:spPr>
      </p:pic>
    </p:spTree>
    <p:extLst>
      <p:ext uri="{BB962C8B-B14F-4D97-AF65-F5344CB8AC3E}">
        <p14:creationId xmlns:p14="http://schemas.microsoft.com/office/powerpoint/2010/main" val="9389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7C263680-7197-4DAB-B3EE-65ED5BF9C99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0810" r="2" b="2"/>
          <a:stretch/>
        </p:blipFill>
        <p:spPr>
          <a:xfrm>
            <a:off x="7696935" y="1851607"/>
            <a:ext cx="3699935" cy="2202738"/>
          </a:xfrm>
          <a:prstGeom prst="rect">
            <a:avLst/>
          </a:prstGeom>
        </p:spPr>
      </p:pic>
      <p:pic>
        <p:nvPicPr>
          <p:cNvPr id="8" name="Bilde 7">
            <a:extLst>
              <a:ext uri="{FF2B5EF4-FFF2-40B4-BE49-F238E27FC236}">
                <a16:creationId xmlns:a16="http://schemas.microsoft.com/office/drawing/2014/main" id="{17AD4DA5-302D-41D5-946B-77AEEA1ACBD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0136" r="2" b="15601"/>
          <a:stretch/>
        </p:blipFill>
        <p:spPr>
          <a:xfrm>
            <a:off x="7696935" y="4189996"/>
            <a:ext cx="4495065" cy="2211575"/>
          </a:xfrm>
          <a:prstGeom prst="rect">
            <a:avLst/>
          </a:prstGeom>
        </p:spPr>
      </p:pic>
      <p:sp>
        <p:nvSpPr>
          <p:cNvPr id="2" name="Tittel 1">
            <a:extLst>
              <a:ext uri="{FF2B5EF4-FFF2-40B4-BE49-F238E27FC236}">
                <a16:creationId xmlns:a16="http://schemas.microsoft.com/office/drawing/2014/main" id="{87729315-0A2E-4CB9-822C-277C430BF0B1}"/>
              </a:ext>
            </a:extLst>
          </p:cNvPr>
          <p:cNvSpPr>
            <a:spLocks noGrp="1"/>
          </p:cNvSpPr>
          <p:nvPr>
            <p:ph type="title"/>
          </p:nvPr>
        </p:nvSpPr>
        <p:spPr>
          <a:xfrm>
            <a:off x="581192" y="702156"/>
            <a:ext cx="11029616" cy="1013800"/>
          </a:xfrm>
        </p:spPr>
        <p:txBody>
          <a:bodyPr>
            <a:noAutofit/>
          </a:bodyPr>
          <a:lstStyle/>
          <a:p>
            <a:r>
              <a:rPr lang="nb-NO" sz="4800" dirty="0">
                <a:latin typeface="Britannic Bold" panose="020B0903060703020204" pitchFamily="34" charset="0"/>
              </a:rPr>
              <a:t>Basismatvarer – frukt og grønt</a:t>
            </a:r>
          </a:p>
        </p:txBody>
      </p:sp>
      <p:sp>
        <p:nvSpPr>
          <p:cNvPr id="3" name="Plassholder for innhold 2">
            <a:extLst>
              <a:ext uri="{FF2B5EF4-FFF2-40B4-BE49-F238E27FC236}">
                <a16:creationId xmlns:a16="http://schemas.microsoft.com/office/drawing/2014/main" id="{550D8BD4-4689-4C72-B701-8DB800A8323F}"/>
              </a:ext>
            </a:extLst>
          </p:cNvPr>
          <p:cNvSpPr>
            <a:spLocks noGrp="1"/>
          </p:cNvSpPr>
          <p:nvPr>
            <p:ph idx="1"/>
          </p:nvPr>
        </p:nvSpPr>
        <p:spPr>
          <a:xfrm>
            <a:off x="700461" y="2093843"/>
            <a:ext cx="7264096" cy="4479235"/>
          </a:xfrm>
        </p:spPr>
        <p:txBody>
          <a:bodyPr numCol="2">
            <a:normAutofit/>
          </a:bodyPr>
          <a:lstStyle/>
          <a:p>
            <a:pPr marL="0" indent="0">
              <a:buNone/>
            </a:pPr>
            <a:r>
              <a:rPr lang="nb-NO" b="1" dirty="0"/>
              <a:t>Grønnsaker</a:t>
            </a:r>
          </a:p>
          <a:p>
            <a:r>
              <a:rPr lang="nb-NO" dirty="0"/>
              <a:t>Agurk</a:t>
            </a:r>
          </a:p>
          <a:p>
            <a:r>
              <a:rPr lang="nb-NO" dirty="0"/>
              <a:t>Tomat</a:t>
            </a:r>
          </a:p>
          <a:p>
            <a:r>
              <a:rPr lang="nb-NO" dirty="0"/>
              <a:t>Paprika</a:t>
            </a:r>
          </a:p>
          <a:p>
            <a:r>
              <a:rPr lang="nb-NO" dirty="0"/>
              <a:t>Salat</a:t>
            </a:r>
          </a:p>
          <a:p>
            <a:r>
              <a:rPr lang="nb-NO" dirty="0"/>
              <a:t>Løk</a:t>
            </a:r>
          </a:p>
          <a:p>
            <a:r>
              <a:rPr lang="nb-NO" dirty="0"/>
              <a:t>Rødløk</a:t>
            </a:r>
          </a:p>
          <a:p>
            <a:r>
              <a:rPr lang="nb-NO" dirty="0"/>
              <a:t>Purreløk</a:t>
            </a:r>
          </a:p>
          <a:p>
            <a:r>
              <a:rPr lang="nb-NO" dirty="0"/>
              <a:t>Gulrot</a:t>
            </a:r>
          </a:p>
          <a:p>
            <a:r>
              <a:rPr lang="nb-NO" dirty="0"/>
              <a:t>Brokkoli</a:t>
            </a:r>
          </a:p>
          <a:p>
            <a:r>
              <a:rPr lang="nb-NO" dirty="0"/>
              <a:t>Potet</a:t>
            </a:r>
          </a:p>
          <a:p>
            <a:pPr marL="0" indent="0">
              <a:buNone/>
            </a:pPr>
            <a:r>
              <a:rPr lang="nb-NO" b="1" dirty="0"/>
              <a:t>Frukt</a:t>
            </a:r>
          </a:p>
          <a:p>
            <a:r>
              <a:rPr lang="nb-NO" dirty="0"/>
              <a:t>Banan</a:t>
            </a:r>
          </a:p>
          <a:p>
            <a:r>
              <a:rPr lang="nb-NO" dirty="0"/>
              <a:t>Eple</a:t>
            </a:r>
          </a:p>
          <a:p>
            <a:r>
              <a:rPr lang="nb-NO" dirty="0"/>
              <a:t>Pære</a:t>
            </a:r>
          </a:p>
          <a:p>
            <a:r>
              <a:rPr lang="nb-NO" dirty="0"/>
              <a:t>Appelsin</a:t>
            </a:r>
          </a:p>
        </p:txBody>
      </p:sp>
      <p:pic>
        <p:nvPicPr>
          <p:cNvPr id="7" name="Bilde 6">
            <a:extLst>
              <a:ext uri="{FF2B5EF4-FFF2-40B4-BE49-F238E27FC236}">
                <a16:creationId xmlns:a16="http://schemas.microsoft.com/office/drawing/2014/main" id="{56498B20-04CF-43F0-8604-A79EA54DCEA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251930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fade">
                                      <p:cBhvr>
                                        <p:cTn id="48" dur="500"/>
                                        <p:tgtEl>
                                          <p:spTgt spid="3">
                                            <p:txEl>
                                              <p:pRg st="13" end="1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Effect transition="in" filter="fade">
                                      <p:cBhvr>
                                        <p:cTn id="51" dur="500"/>
                                        <p:tgtEl>
                                          <p:spTgt spid="3">
                                            <p:txEl>
                                              <p:pRg st="14" end="1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5" end="15"/>
                                            </p:txEl>
                                          </p:spTgt>
                                        </p:tgtEl>
                                        <p:attrNameLst>
                                          <p:attrName>style.visibility</p:attrName>
                                        </p:attrNameLst>
                                      </p:cBhvr>
                                      <p:to>
                                        <p:strVal val="visible"/>
                                      </p:to>
                                    </p:set>
                                    <p:animEffect transition="in" filter="fade">
                                      <p:cBhvr>
                                        <p:cTn id="54"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8B02C5-5772-458E-8DB2-51B2E8372B49}"/>
              </a:ext>
            </a:extLst>
          </p:cNvPr>
          <p:cNvSpPr>
            <a:spLocks noGrp="1"/>
          </p:cNvSpPr>
          <p:nvPr>
            <p:ph type="title"/>
          </p:nvPr>
        </p:nvSpPr>
        <p:spPr/>
        <p:txBody>
          <a:bodyPr>
            <a:normAutofit/>
          </a:bodyPr>
          <a:lstStyle/>
          <a:p>
            <a:r>
              <a:rPr lang="nb-NO" sz="5400" dirty="0">
                <a:latin typeface="Britannic Bold" panose="020B0903060703020204" pitchFamily="34" charset="0"/>
              </a:rPr>
              <a:t>Film 3 – middag</a:t>
            </a:r>
          </a:p>
        </p:txBody>
      </p:sp>
      <p:sp>
        <p:nvSpPr>
          <p:cNvPr id="3" name="Plassholder for innhold 2">
            <a:extLst>
              <a:ext uri="{FF2B5EF4-FFF2-40B4-BE49-F238E27FC236}">
                <a16:creationId xmlns:a16="http://schemas.microsoft.com/office/drawing/2014/main" id="{872E63E6-0320-483A-97EB-4F6CB3DF243B}"/>
              </a:ext>
            </a:extLst>
          </p:cNvPr>
          <p:cNvSpPr>
            <a:spLocks noGrp="1"/>
          </p:cNvSpPr>
          <p:nvPr>
            <p:ph idx="1"/>
          </p:nvPr>
        </p:nvSpPr>
        <p:spPr>
          <a:xfrm>
            <a:off x="581192" y="2788758"/>
            <a:ext cx="11029615" cy="3678303"/>
          </a:xfrm>
        </p:spPr>
        <p:txBody>
          <a:bodyPr/>
          <a:lstStyle/>
          <a:p>
            <a:r>
              <a:rPr lang="nb-NO" sz="2800" dirty="0"/>
              <a:t>Inspirasjon til fem sunne, gode og billige middager</a:t>
            </a:r>
          </a:p>
          <a:p>
            <a:r>
              <a:rPr lang="nb-NO" sz="2800" dirty="0"/>
              <a:t>Alle oppskriftene er basert på basismatvarene</a:t>
            </a:r>
          </a:p>
          <a:p>
            <a:r>
              <a:rPr lang="nb-NO" sz="2800" dirty="0"/>
              <a:t>Viser hvordan vi kan bruke basismatvarene i praksis</a:t>
            </a:r>
          </a:p>
          <a:p>
            <a:r>
              <a:rPr lang="nb-NO" sz="2800" dirty="0"/>
              <a:t>Varierer mellom vegetar, fisk og </a:t>
            </a:r>
            <a:r>
              <a:rPr lang="nb-NO" sz="2800" dirty="0" smtClean="0"/>
              <a:t>kjøtt</a:t>
            </a:r>
          </a:p>
          <a:p>
            <a:endParaRPr lang="nb-NO" sz="2800" dirty="0"/>
          </a:p>
          <a:p>
            <a:r>
              <a:rPr lang="en-GB" sz="2800" u="sng" dirty="0">
                <a:hlinkClick r:id="rId3"/>
              </a:rPr>
              <a:t>https://video.uia.no/media/t/0_kgo561bh</a:t>
            </a:r>
            <a:endParaRPr lang="nb-NO" sz="2800" dirty="0"/>
          </a:p>
          <a:p>
            <a:endParaRPr lang="nb-NO" sz="2400" dirty="0"/>
          </a:p>
          <a:p>
            <a:endParaRPr lang="nb-NO" dirty="0"/>
          </a:p>
        </p:txBody>
      </p:sp>
      <p:pic>
        <p:nvPicPr>
          <p:cNvPr id="4" name="Bilde 3">
            <a:extLst>
              <a:ext uri="{FF2B5EF4-FFF2-40B4-BE49-F238E27FC236}">
                <a16:creationId xmlns:a16="http://schemas.microsoft.com/office/drawing/2014/main" id="{43BDE207-95D1-4B9A-985C-6B4F304C7F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835225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881F84-5881-4064-9584-7A91C5E2D6A6}"/>
              </a:ext>
            </a:extLst>
          </p:cNvPr>
          <p:cNvSpPr>
            <a:spLocks noGrp="1"/>
          </p:cNvSpPr>
          <p:nvPr>
            <p:ph type="title"/>
          </p:nvPr>
        </p:nvSpPr>
        <p:spPr/>
        <p:txBody>
          <a:bodyPr>
            <a:normAutofit/>
          </a:bodyPr>
          <a:lstStyle/>
          <a:p>
            <a:r>
              <a:rPr lang="nb-NO" sz="5400" dirty="0">
                <a:latin typeface="Britannic Bold" panose="020B0903060703020204" pitchFamily="34" charset="0"/>
              </a:rPr>
              <a:t>AKTIVITET – basismatvarer</a:t>
            </a:r>
          </a:p>
        </p:txBody>
      </p:sp>
      <p:sp>
        <p:nvSpPr>
          <p:cNvPr id="3" name="Plassholder for innhold 2">
            <a:extLst>
              <a:ext uri="{FF2B5EF4-FFF2-40B4-BE49-F238E27FC236}">
                <a16:creationId xmlns:a16="http://schemas.microsoft.com/office/drawing/2014/main" id="{C481B41C-22C3-4DB6-90A3-AEDDEAE620DB}"/>
              </a:ext>
            </a:extLst>
          </p:cNvPr>
          <p:cNvSpPr>
            <a:spLocks noGrp="1"/>
          </p:cNvSpPr>
          <p:nvPr>
            <p:ph idx="1"/>
          </p:nvPr>
        </p:nvSpPr>
        <p:spPr>
          <a:xfrm>
            <a:off x="914984" y="1857957"/>
            <a:ext cx="7211086" cy="1563756"/>
          </a:xfrm>
        </p:spPr>
        <p:txBody>
          <a:bodyPr>
            <a:normAutofit/>
          </a:bodyPr>
          <a:lstStyle/>
          <a:p>
            <a:r>
              <a:rPr lang="nb-NO" sz="1600" dirty="0"/>
              <a:t>Lag så mange </a:t>
            </a:r>
            <a:r>
              <a:rPr lang="nb-NO" sz="1600" b="1" dirty="0"/>
              <a:t>matretter</a:t>
            </a:r>
            <a:r>
              <a:rPr lang="nb-NO" sz="1600" dirty="0"/>
              <a:t> du kan basert på disse 25 matvarene</a:t>
            </a:r>
          </a:p>
          <a:p>
            <a:r>
              <a:rPr lang="nb-NO" sz="1600" dirty="0"/>
              <a:t>Minst fire ingredienser per rett</a:t>
            </a:r>
          </a:p>
          <a:p>
            <a:r>
              <a:rPr lang="nb-NO" sz="1600" dirty="0"/>
              <a:t>Ett poeng for hvert forslag</a:t>
            </a:r>
          </a:p>
          <a:p>
            <a:r>
              <a:rPr lang="nb-NO" sz="1600" dirty="0"/>
              <a:t>Kan være både frokost, lunsj og middag</a:t>
            </a:r>
          </a:p>
        </p:txBody>
      </p:sp>
      <p:graphicFrame>
        <p:nvGraphicFramePr>
          <p:cNvPr id="4" name="Tabell 3">
            <a:extLst>
              <a:ext uri="{FF2B5EF4-FFF2-40B4-BE49-F238E27FC236}">
                <a16:creationId xmlns:a16="http://schemas.microsoft.com/office/drawing/2014/main" id="{4030C8CE-199F-4E07-8E4C-AB01C301D4E1}"/>
              </a:ext>
            </a:extLst>
          </p:cNvPr>
          <p:cNvGraphicFramePr>
            <a:graphicFrameLocks noGrp="1"/>
          </p:cNvGraphicFramePr>
          <p:nvPr>
            <p:extLst>
              <p:ext uri="{D42A27DB-BD31-4B8C-83A1-F6EECF244321}">
                <p14:modId xmlns:p14="http://schemas.microsoft.com/office/powerpoint/2010/main" val="3194765948"/>
              </p:ext>
            </p:extLst>
          </p:nvPr>
        </p:nvGraphicFramePr>
        <p:xfrm>
          <a:off x="914984" y="3421713"/>
          <a:ext cx="10362032" cy="2926080"/>
        </p:xfrm>
        <a:graphic>
          <a:graphicData uri="http://schemas.openxmlformats.org/drawingml/2006/table">
            <a:tbl>
              <a:tblPr firstRow="1" bandRow="1">
                <a:tableStyleId>{5C22544A-7EE6-4342-B048-85BDC9FD1C3A}</a:tableStyleId>
              </a:tblPr>
              <a:tblGrid>
                <a:gridCol w="2590508">
                  <a:extLst>
                    <a:ext uri="{9D8B030D-6E8A-4147-A177-3AD203B41FA5}">
                      <a16:colId xmlns:a16="http://schemas.microsoft.com/office/drawing/2014/main" val="592224189"/>
                    </a:ext>
                  </a:extLst>
                </a:gridCol>
                <a:gridCol w="2590508">
                  <a:extLst>
                    <a:ext uri="{9D8B030D-6E8A-4147-A177-3AD203B41FA5}">
                      <a16:colId xmlns:a16="http://schemas.microsoft.com/office/drawing/2014/main" val="1420421936"/>
                    </a:ext>
                  </a:extLst>
                </a:gridCol>
                <a:gridCol w="2590508">
                  <a:extLst>
                    <a:ext uri="{9D8B030D-6E8A-4147-A177-3AD203B41FA5}">
                      <a16:colId xmlns:a16="http://schemas.microsoft.com/office/drawing/2014/main" val="2651277784"/>
                    </a:ext>
                  </a:extLst>
                </a:gridCol>
                <a:gridCol w="2590508">
                  <a:extLst>
                    <a:ext uri="{9D8B030D-6E8A-4147-A177-3AD203B41FA5}">
                      <a16:colId xmlns:a16="http://schemas.microsoft.com/office/drawing/2014/main" val="4022450527"/>
                    </a:ext>
                  </a:extLst>
                </a:gridCol>
              </a:tblGrid>
              <a:tr h="337077">
                <a:tc>
                  <a:txBody>
                    <a:bodyPr/>
                    <a:lstStyle/>
                    <a:p>
                      <a:pPr algn="l"/>
                      <a:r>
                        <a:rPr lang="nb-NO" dirty="0"/>
                        <a:t>Tørrvarer</a:t>
                      </a:r>
                    </a:p>
                  </a:txBody>
                  <a:tcPr/>
                </a:tc>
                <a:tc>
                  <a:txBody>
                    <a:bodyPr/>
                    <a:lstStyle/>
                    <a:p>
                      <a:pPr algn="l"/>
                      <a:r>
                        <a:rPr lang="nb-NO" dirty="0"/>
                        <a:t>Kjøleskap</a:t>
                      </a:r>
                    </a:p>
                  </a:txBody>
                  <a:tcPr/>
                </a:tc>
                <a:tc>
                  <a:txBody>
                    <a:bodyPr/>
                    <a:lstStyle/>
                    <a:p>
                      <a:pPr algn="l"/>
                      <a:r>
                        <a:rPr lang="nb-NO" dirty="0"/>
                        <a:t>Fryseren</a:t>
                      </a:r>
                    </a:p>
                  </a:txBody>
                  <a:tcPr/>
                </a:tc>
                <a:tc>
                  <a:txBody>
                    <a:bodyPr/>
                    <a:lstStyle/>
                    <a:p>
                      <a:pPr algn="l"/>
                      <a:r>
                        <a:rPr lang="nb-NO" dirty="0"/>
                        <a:t>Frukt og grønt</a:t>
                      </a:r>
                    </a:p>
                  </a:txBody>
                  <a:tcPr/>
                </a:tc>
                <a:extLst>
                  <a:ext uri="{0D108BD9-81ED-4DB2-BD59-A6C34878D82A}">
                    <a16:rowId xmlns:a16="http://schemas.microsoft.com/office/drawing/2014/main" val="2713255218"/>
                  </a:ext>
                </a:extLst>
              </a:tr>
              <a:tr h="337077">
                <a:tc>
                  <a:txBody>
                    <a:bodyPr/>
                    <a:lstStyle/>
                    <a:p>
                      <a:pPr algn="l"/>
                      <a:r>
                        <a:rPr lang="nb-NO" dirty="0"/>
                        <a:t>Fullkorntortillas</a:t>
                      </a:r>
                    </a:p>
                  </a:txBody>
                  <a:tcPr/>
                </a:tc>
                <a:tc>
                  <a:txBody>
                    <a:bodyPr/>
                    <a:lstStyle/>
                    <a:p>
                      <a:pPr algn="l"/>
                      <a:r>
                        <a:rPr lang="nb-NO" dirty="0"/>
                        <a:t>Melk</a:t>
                      </a:r>
                    </a:p>
                  </a:txBody>
                  <a:tcPr/>
                </a:tc>
                <a:tc>
                  <a:txBody>
                    <a:bodyPr/>
                    <a:lstStyle/>
                    <a:p>
                      <a:pPr algn="l"/>
                      <a:r>
                        <a:rPr lang="nb-NO" dirty="0"/>
                        <a:t>Frosne bær</a:t>
                      </a:r>
                    </a:p>
                  </a:txBody>
                  <a:tcPr/>
                </a:tc>
                <a:tc>
                  <a:txBody>
                    <a:bodyPr/>
                    <a:lstStyle/>
                    <a:p>
                      <a:pPr algn="l"/>
                      <a:r>
                        <a:rPr lang="nb-NO" dirty="0"/>
                        <a:t>Banan</a:t>
                      </a:r>
                    </a:p>
                  </a:txBody>
                  <a:tcPr/>
                </a:tc>
                <a:extLst>
                  <a:ext uri="{0D108BD9-81ED-4DB2-BD59-A6C34878D82A}">
                    <a16:rowId xmlns:a16="http://schemas.microsoft.com/office/drawing/2014/main" val="3724551195"/>
                  </a:ext>
                </a:extLst>
              </a:tr>
              <a:tr h="3370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Fullkornspasta</a:t>
                      </a:r>
                    </a:p>
                  </a:txBody>
                  <a:tcPr/>
                </a:tc>
                <a:tc>
                  <a:txBody>
                    <a:bodyPr/>
                    <a:lstStyle/>
                    <a:p>
                      <a:pPr algn="l"/>
                      <a:r>
                        <a:rPr lang="nb-NO" dirty="0"/>
                        <a:t>Yoghurt</a:t>
                      </a:r>
                    </a:p>
                  </a:txBody>
                  <a:tcPr/>
                </a:tc>
                <a:tc>
                  <a:txBody>
                    <a:bodyPr/>
                    <a:lstStyle/>
                    <a:p>
                      <a:pPr algn="l"/>
                      <a:r>
                        <a:rPr lang="nb-NO" dirty="0"/>
                        <a:t>Frosne grønnsaker</a:t>
                      </a:r>
                    </a:p>
                  </a:txBody>
                  <a:tcPr/>
                </a:tc>
                <a:tc>
                  <a:txBody>
                    <a:bodyPr/>
                    <a:lstStyle/>
                    <a:p>
                      <a:pPr algn="l"/>
                      <a:r>
                        <a:rPr lang="nb-NO" dirty="0"/>
                        <a:t>Tomat</a:t>
                      </a:r>
                    </a:p>
                  </a:txBody>
                  <a:tcPr/>
                </a:tc>
                <a:extLst>
                  <a:ext uri="{0D108BD9-81ED-4DB2-BD59-A6C34878D82A}">
                    <a16:rowId xmlns:a16="http://schemas.microsoft.com/office/drawing/2014/main" val="2138812614"/>
                  </a:ext>
                </a:extLst>
              </a:tr>
              <a:tr h="3370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err="1"/>
                        <a:t>Fullkornsris</a:t>
                      </a:r>
                      <a:endParaRPr lang="nb-NO" dirty="0"/>
                    </a:p>
                  </a:txBody>
                  <a:tcPr/>
                </a:tc>
                <a:tc>
                  <a:txBody>
                    <a:bodyPr/>
                    <a:lstStyle/>
                    <a:p>
                      <a:pPr algn="l"/>
                      <a:r>
                        <a:rPr lang="nb-NO" dirty="0"/>
                        <a:t>Ost</a:t>
                      </a:r>
                    </a:p>
                  </a:txBody>
                  <a:tcPr/>
                </a:tc>
                <a:tc>
                  <a:txBody>
                    <a:bodyPr/>
                    <a:lstStyle/>
                    <a:p>
                      <a:pPr algn="l"/>
                      <a:r>
                        <a:rPr lang="nb-NO" dirty="0"/>
                        <a:t>Kyllingfilet</a:t>
                      </a:r>
                    </a:p>
                  </a:txBody>
                  <a:tcPr/>
                </a:tc>
                <a:tc>
                  <a:txBody>
                    <a:bodyPr/>
                    <a:lstStyle/>
                    <a:p>
                      <a:pPr algn="l"/>
                      <a:r>
                        <a:rPr lang="nb-NO" dirty="0"/>
                        <a:t>Paprika</a:t>
                      </a:r>
                    </a:p>
                  </a:txBody>
                  <a:tcPr/>
                </a:tc>
                <a:extLst>
                  <a:ext uri="{0D108BD9-81ED-4DB2-BD59-A6C34878D82A}">
                    <a16:rowId xmlns:a16="http://schemas.microsoft.com/office/drawing/2014/main" val="26492685"/>
                  </a:ext>
                </a:extLst>
              </a:tr>
              <a:tr h="337077">
                <a:tc>
                  <a:txBody>
                    <a:bodyPr/>
                    <a:lstStyle/>
                    <a:p>
                      <a:pPr algn="l"/>
                      <a:r>
                        <a:rPr lang="nb-NO" dirty="0"/>
                        <a:t>Hakkede tomater</a:t>
                      </a:r>
                    </a:p>
                  </a:txBody>
                  <a:tcPr/>
                </a:tc>
                <a:tc>
                  <a:txBody>
                    <a:bodyPr/>
                    <a:lstStyle/>
                    <a:p>
                      <a:pPr algn="l"/>
                      <a:r>
                        <a:rPr lang="nb-NO" dirty="0"/>
                        <a:t>Skinke</a:t>
                      </a:r>
                    </a:p>
                  </a:txBody>
                  <a:tcPr/>
                </a:tc>
                <a:tc>
                  <a:txBody>
                    <a:bodyPr/>
                    <a:lstStyle/>
                    <a:p>
                      <a:pPr algn="l"/>
                      <a:r>
                        <a:rPr lang="nb-NO" dirty="0"/>
                        <a:t>Fiskefilet</a:t>
                      </a:r>
                    </a:p>
                  </a:txBody>
                  <a:tcPr/>
                </a:tc>
                <a:tc>
                  <a:txBody>
                    <a:bodyPr/>
                    <a:lstStyle/>
                    <a:p>
                      <a:pPr algn="l"/>
                      <a:r>
                        <a:rPr lang="nb-NO" dirty="0"/>
                        <a:t>Løk</a:t>
                      </a:r>
                    </a:p>
                  </a:txBody>
                  <a:tcPr/>
                </a:tc>
                <a:extLst>
                  <a:ext uri="{0D108BD9-81ED-4DB2-BD59-A6C34878D82A}">
                    <a16:rowId xmlns:a16="http://schemas.microsoft.com/office/drawing/2014/main" val="86679751"/>
                  </a:ext>
                </a:extLst>
              </a:tr>
              <a:tr h="3370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Tomatpuré</a:t>
                      </a:r>
                    </a:p>
                  </a:txBody>
                  <a:tcPr/>
                </a:tc>
                <a:tc>
                  <a:txBody>
                    <a:bodyPr/>
                    <a:lstStyle/>
                    <a:p>
                      <a:pPr algn="l"/>
                      <a:r>
                        <a:rPr lang="nb-NO" dirty="0"/>
                        <a:t>Egg</a:t>
                      </a:r>
                    </a:p>
                  </a:txBody>
                  <a:tcPr/>
                </a:tc>
                <a:tc>
                  <a:txBody>
                    <a:bodyPr/>
                    <a:lstStyle/>
                    <a:p>
                      <a:pPr algn="l"/>
                      <a:r>
                        <a:rPr lang="nb-NO" dirty="0"/>
                        <a:t>Karbonadedeig</a:t>
                      </a:r>
                    </a:p>
                  </a:txBody>
                  <a:tcPr/>
                </a:tc>
                <a:tc>
                  <a:txBody>
                    <a:bodyPr/>
                    <a:lstStyle/>
                    <a:p>
                      <a:pPr algn="l"/>
                      <a:r>
                        <a:rPr lang="nb-NO" dirty="0"/>
                        <a:t>Gulrot</a:t>
                      </a:r>
                    </a:p>
                  </a:txBody>
                  <a:tcPr/>
                </a:tc>
                <a:extLst>
                  <a:ext uri="{0D108BD9-81ED-4DB2-BD59-A6C34878D82A}">
                    <a16:rowId xmlns:a16="http://schemas.microsoft.com/office/drawing/2014/main" val="2111215114"/>
                  </a:ext>
                </a:extLst>
              </a:tr>
              <a:tr h="3370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Bønner</a:t>
                      </a:r>
                    </a:p>
                  </a:txBody>
                  <a:tcPr/>
                </a:tc>
                <a:tc>
                  <a:txBody>
                    <a:bodyPr/>
                    <a:lstStyle/>
                    <a:p>
                      <a:pPr algn="l"/>
                      <a:r>
                        <a:rPr lang="nb-NO" dirty="0"/>
                        <a:t>Lettrømme/creme fraiche</a:t>
                      </a:r>
                    </a:p>
                  </a:txBody>
                  <a:tcPr/>
                </a:tc>
                <a:tc>
                  <a:txBody>
                    <a:bodyPr/>
                    <a:lstStyle/>
                    <a:p>
                      <a:pPr algn="l"/>
                      <a:endParaRPr lang="nb-NO" dirty="0"/>
                    </a:p>
                  </a:txBody>
                  <a:tcPr/>
                </a:tc>
                <a:tc>
                  <a:txBody>
                    <a:bodyPr/>
                    <a:lstStyle/>
                    <a:p>
                      <a:pPr algn="l"/>
                      <a:r>
                        <a:rPr lang="nb-NO" dirty="0"/>
                        <a:t>Brokkoli</a:t>
                      </a:r>
                    </a:p>
                  </a:txBody>
                  <a:tcPr/>
                </a:tc>
                <a:extLst>
                  <a:ext uri="{0D108BD9-81ED-4DB2-BD59-A6C34878D82A}">
                    <a16:rowId xmlns:a16="http://schemas.microsoft.com/office/drawing/2014/main" val="1856902724"/>
                  </a:ext>
                </a:extLst>
              </a:tr>
              <a:tr h="3370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Pesto</a:t>
                      </a:r>
                    </a:p>
                  </a:txBody>
                  <a:tcPr/>
                </a:tc>
                <a:tc>
                  <a:txBody>
                    <a:bodyPr/>
                    <a:lstStyle/>
                    <a:p>
                      <a:pPr algn="l"/>
                      <a:endParaRPr lang="nb-NO" dirty="0"/>
                    </a:p>
                  </a:txBody>
                  <a:tcPr/>
                </a:tc>
                <a:tc>
                  <a:txBody>
                    <a:bodyPr/>
                    <a:lstStyle/>
                    <a:p>
                      <a:pPr algn="l"/>
                      <a:endParaRPr lang="nb-NO" dirty="0"/>
                    </a:p>
                  </a:txBody>
                  <a:tcPr/>
                </a:tc>
                <a:tc>
                  <a:txBody>
                    <a:bodyPr/>
                    <a:lstStyle/>
                    <a:p>
                      <a:pPr algn="l"/>
                      <a:r>
                        <a:rPr lang="nb-NO" dirty="0"/>
                        <a:t>Potet</a:t>
                      </a:r>
                    </a:p>
                  </a:txBody>
                  <a:tcPr/>
                </a:tc>
                <a:extLst>
                  <a:ext uri="{0D108BD9-81ED-4DB2-BD59-A6C34878D82A}">
                    <a16:rowId xmlns:a16="http://schemas.microsoft.com/office/drawing/2014/main" val="2116658311"/>
                  </a:ext>
                </a:extLst>
              </a:tr>
            </a:tbl>
          </a:graphicData>
        </a:graphic>
      </p:graphicFrame>
      <p:pic>
        <p:nvPicPr>
          <p:cNvPr id="5" name="Bilde 4">
            <a:extLst>
              <a:ext uri="{FF2B5EF4-FFF2-40B4-BE49-F238E27FC236}">
                <a16:creationId xmlns:a16="http://schemas.microsoft.com/office/drawing/2014/main" id="{AFDD8AAB-43CC-4C7C-8D66-D5669C6130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4984" y="6440559"/>
            <a:ext cx="3044228" cy="390938"/>
          </a:xfrm>
          <a:prstGeom prst="rect">
            <a:avLst/>
          </a:prstGeom>
        </p:spPr>
      </p:pic>
    </p:spTree>
    <p:extLst>
      <p:ext uri="{BB962C8B-B14F-4D97-AF65-F5344CB8AC3E}">
        <p14:creationId xmlns:p14="http://schemas.microsoft.com/office/powerpoint/2010/main" val="281957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66F6E1-951F-40AF-A2C9-0590E37019FB}"/>
              </a:ext>
            </a:extLst>
          </p:cNvPr>
          <p:cNvSpPr>
            <a:spLocks noGrp="1"/>
          </p:cNvSpPr>
          <p:nvPr>
            <p:ph type="title"/>
          </p:nvPr>
        </p:nvSpPr>
        <p:spPr/>
        <p:txBody>
          <a:bodyPr>
            <a:normAutofit/>
          </a:bodyPr>
          <a:lstStyle/>
          <a:p>
            <a:r>
              <a:rPr lang="nb-NO" sz="5400" dirty="0">
                <a:latin typeface="Britannic Bold" panose="020B0903060703020204" pitchFamily="34" charset="0"/>
              </a:rPr>
              <a:t>Aktivitet – Forslag</a:t>
            </a:r>
          </a:p>
        </p:txBody>
      </p:sp>
      <p:sp>
        <p:nvSpPr>
          <p:cNvPr id="3" name="Plassholder for innhold 2">
            <a:extLst>
              <a:ext uri="{FF2B5EF4-FFF2-40B4-BE49-F238E27FC236}">
                <a16:creationId xmlns:a16="http://schemas.microsoft.com/office/drawing/2014/main" id="{6947D463-DDA9-43B9-B2E8-2A1FF82148AF}"/>
              </a:ext>
            </a:extLst>
          </p:cNvPr>
          <p:cNvSpPr>
            <a:spLocks noGrp="1"/>
          </p:cNvSpPr>
          <p:nvPr>
            <p:ph idx="1"/>
          </p:nvPr>
        </p:nvSpPr>
        <p:spPr>
          <a:xfrm>
            <a:off x="581192" y="2054600"/>
            <a:ext cx="11372269" cy="4803400"/>
          </a:xfrm>
        </p:spPr>
        <p:txBody>
          <a:bodyPr>
            <a:normAutofit/>
          </a:bodyPr>
          <a:lstStyle/>
          <a:p>
            <a:pPr marL="342900" indent="-342900">
              <a:buFont typeface="+mj-lt"/>
              <a:buAutoNum type="arabicPeriod"/>
            </a:pPr>
            <a:r>
              <a:rPr lang="nb-NO" sz="2000" b="1" dirty="0"/>
              <a:t>Smoothie	</a:t>
            </a:r>
            <a:r>
              <a:rPr lang="nb-NO" sz="2000" dirty="0"/>
              <a:t>			frosne bær, banan, yoghurt, melk</a:t>
            </a:r>
          </a:p>
          <a:p>
            <a:pPr marL="342900" indent="-342900">
              <a:buFont typeface="+mj-lt"/>
              <a:buAutoNum type="arabicPeriod"/>
            </a:pPr>
            <a:r>
              <a:rPr lang="nb-NO" sz="2000" b="1" dirty="0"/>
              <a:t>Lasagne</a:t>
            </a:r>
            <a:r>
              <a:rPr lang="nb-NO" sz="2000" dirty="0"/>
              <a:t>					fullkornspasta, hakkede tomater, tomatpuré, løk, karbonadedeig, ost</a:t>
            </a:r>
          </a:p>
          <a:p>
            <a:pPr marL="342900" indent="-342900">
              <a:buFont typeface="+mj-lt"/>
              <a:buAutoNum type="arabicPeriod"/>
            </a:pPr>
            <a:r>
              <a:rPr lang="nb-NO" sz="2000" b="1" dirty="0"/>
              <a:t>Pasta </a:t>
            </a:r>
            <a:r>
              <a:rPr lang="nb-NO" sz="2000" b="1" dirty="0" err="1"/>
              <a:t>bolognese</a:t>
            </a:r>
            <a:r>
              <a:rPr lang="nb-NO" sz="2000" dirty="0"/>
              <a:t>			fullkornspasta, hakkede tomater, tomatpuré, løk, karbonadedeig</a:t>
            </a:r>
          </a:p>
          <a:p>
            <a:pPr marL="342900" indent="-342900">
              <a:buFont typeface="+mj-lt"/>
              <a:buAutoNum type="arabicPeriod"/>
            </a:pPr>
            <a:r>
              <a:rPr lang="nb-NO" sz="2000" b="1" dirty="0"/>
              <a:t>Pizza</a:t>
            </a:r>
            <a:r>
              <a:rPr lang="nb-NO" sz="2000" dirty="0"/>
              <a:t>					fullkorntortilla, tomatpuré, løk, paprika, skinke, ost</a:t>
            </a:r>
          </a:p>
          <a:p>
            <a:pPr marL="342900" indent="-342900">
              <a:buFont typeface="+mj-lt"/>
              <a:buAutoNum type="arabicPeriod"/>
            </a:pPr>
            <a:r>
              <a:rPr lang="nb-NO" sz="2000" b="1" dirty="0"/>
              <a:t>Fiskemiddag	</a:t>
            </a:r>
            <a:r>
              <a:rPr lang="nb-NO" sz="2000" dirty="0"/>
              <a:t>			fiskefilet, potet, gulrot, brokkoli, lettrømme</a:t>
            </a:r>
          </a:p>
          <a:p>
            <a:pPr marL="342900" indent="-342900">
              <a:buFont typeface="+mj-lt"/>
              <a:buAutoNum type="arabicPeriod"/>
            </a:pPr>
            <a:r>
              <a:rPr lang="nb-NO" sz="2000" b="1" dirty="0"/>
              <a:t>Kyllingmiddag	</a:t>
            </a:r>
            <a:r>
              <a:rPr lang="nb-NO" sz="2000" dirty="0"/>
              <a:t>		kyllingfilet, ris, frosne grønnsaker, pesto</a:t>
            </a:r>
          </a:p>
          <a:p>
            <a:pPr marL="342900" indent="-342900">
              <a:buFont typeface="+mj-lt"/>
              <a:buAutoNum type="arabicPeriod"/>
            </a:pPr>
            <a:r>
              <a:rPr lang="nb-NO" sz="2000" b="1" dirty="0"/>
              <a:t>Tomatsuppe	</a:t>
            </a:r>
            <a:r>
              <a:rPr lang="nb-NO" sz="2000" dirty="0"/>
              <a:t>			hakkede tomater, tomatpuré, løk, fullkornspasta, egg</a:t>
            </a:r>
          </a:p>
          <a:p>
            <a:pPr marL="342900" indent="-342900">
              <a:buFont typeface="+mj-lt"/>
              <a:buAutoNum type="arabicPeriod"/>
            </a:pPr>
            <a:r>
              <a:rPr lang="nb-NO" sz="2000" b="1" dirty="0"/>
              <a:t>Gryterett	</a:t>
            </a:r>
            <a:r>
              <a:rPr lang="nb-NO" sz="2000" dirty="0"/>
              <a:t>			hakkede tomater, tomatpuré, løk, paprika, karbonadedeig</a:t>
            </a:r>
          </a:p>
          <a:p>
            <a:pPr marL="342900" indent="-342900">
              <a:buFont typeface="+mj-lt"/>
              <a:buAutoNum type="arabicPeriod"/>
            </a:pPr>
            <a:r>
              <a:rPr lang="nb-NO" sz="2000" b="1" dirty="0"/>
              <a:t>Taco		</a:t>
            </a:r>
            <a:r>
              <a:rPr lang="nb-NO" sz="2000" dirty="0"/>
              <a:t>				fullkorntortilla, karbonadedeig, ost, lettrømme, løk, paprika, tomat</a:t>
            </a:r>
          </a:p>
          <a:p>
            <a:pPr marL="342900" indent="-342900">
              <a:buFont typeface="+mj-lt"/>
              <a:buAutoNum type="arabicPeriod"/>
            </a:pPr>
            <a:endParaRPr lang="nb-NO" sz="2000" dirty="0"/>
          </a:p>
        </p:txBody>
      </p:sp>
      <p:pic>
        <p:nvPicPr>
          <p:cNvPr id="5" name="Bilde 4">
            <a:extLst>
              <a:ext uri="{FF2B5EF4-FFF2-40B4-BE49-F238E27FC236}">
                <a16:creationId xmlns:a16="http://schemas.microsoft.com/office/drawing/2014/main" id="{AF0521C5-E725-4091-917D-436E55C42C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667483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36F6DB7-CF8D-494A-82F6-13B58DCA98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7E5194-6E82-4A44-99C3-FE7D87F341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80E5C91-3840-45CD-9550-6827663152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5034" y="619125"/>
            <a:ext cx="7499291"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C7A2DD3E-B27F-4F4F-8C0F-F6DFF126722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400" t="3037" r="7481" b="9370"/>
          <a:stretch/>
        </p:blipFill>
        <p:spPr>
          <a:xfrm>
            <a:off x="4700178" y="948413"/>
            <a:ext cx="6378668" cy="4959900"/>
          </a:xfrm>
          <a:prstGeom prst="rect">
            <a:avLst/>
          </a:prstGeom>
        </p:spPr>
      </p:pic>
      <p:sp>
        <p:nvSpPr>
          <p:cNvPr id="2" name="Tittel 1">
            <a:extLst>
              <a:ext uri="{FF2B5EF4-FFF2-40B4-BE49-F238E27FC236}">
                <a16:creationId xmlns:a16="http://schemas.microsoft.com/office/drawing/2014/main" id="{63CADCCA-381A-4ABF-86ED-36647B843A2C}"/>
              </a:ext>
            </a:extLst>
          </p:cNvPr>
          <p:cNvSpPr>
            <a:spLocks noGrp="1"/>
          </p:cNvSpPr>
          <p:nvPr>
            <p:ph type="title"/>
          </p:nvPr>
        </p:nvSpPr>
        <p:spPr>
          <a:xfrm>
            <a:off x="764110" y="948413"/>
            <a:ext cx="3171905" cy="1013800"/>
          </a:xfrm>
        </p:spPr>
        <p:txBody>
          <a:bodyPr>
            <a:normAutofit fontScale="90000"/>
          </a:bodyPr>
          <a:lstStyle/>
          <a:p>
            <a:r>
              <a:rPr lang="nb-NO" sz="4000" dirty="0">
                <a:solidFill>
                  <a:srgbClr val="FFFFFF"/>
                </a:solidFill>
                <a:latin typeface="Britannic Bold" panose="020B0903060703020204" pitchFamily="34" charset="0"/>
              </a:rPr>
              <a:t>Basisutstyr</a:t>
            </a:r>
            <a:endParaRPr lang="nb-NO" dirty="0">
              <a:solidFill>
                <a:srgbClr val="FFFFFF"/>
              </a:solidFill>
              <a:latin typeface="Britannic Bold" panose="020B0903060703020204" pitchFamily="34" charset="0"/>
            </a:endParaRPr>
          </a:p>
        </p:txBody>
      </p:sp>
      <p:sp>
        <p:nvSpPr>
          <p:cNvPr id="3" name="Plassholder for innhold 2">
            <a:extLst>
              <a:ext uri="{FF2B5EF4-FFF2-40B4-BE49-F238E27FC236}">
                <a16:creationId xmlns:a16="http://schemas.microsoft.com/office/drawing/2014/main" id="{9F55C4D2-5C6C-4FB3-9DED-1387B1A85710}"/>
              </a:ext>
            </a:extLst>
          </p:cNvPr>
          <p:cNvSpPr>
            <a:spLocks noGrp="1"/>
          </p:cNvSpPr>
          <p:nvPr>
            <p:ph idx="1"/>
          </p:nvPr>
        </p:nvSpPr>
        <p:spPr>
          <a:xfrm>
            <a:off x="764110" y="2477651"/>
            <a:ext cx="3033249" cy="1855809"/>
          </a:xfrm>
        </p:spPr>
        <p:txBody>
          <a:bodyPr anchor="t">
            <a:normAutofit/>
          </a:bodyPr>
          <a:lstStyle/>
          <a:p>
            <a:r>
              <a:rPr lang="nb-NO" sz="2000" dirty="0">
                <a:solidFill>
                  <a:srgbClr val="FFFFFF"/>
                </a:solidFill>
              </a:rPr>
              <a:t>Hva trenger du?</a:t>
            </a:r>
          </a:p>
          <a:p>
            <a:r>
              <a:rPr lang="nb-NO" sz="2000" dirty="0">
                <a:solidFill>
                  <a:srgbClr val="FFFFFF"/>
                </a:solidFill>
              </a:rPr>
              <a:t>Hva kan du ønske deg?</a:t>
            </a:r>
          </a:p>
          <a:p>
            <a:r>
              <a:rPr lang="nb-NO" sz="2000" dirty="0">
                <a:solidFill>
                  <a:srgbClr val="FFFFFF"/>
                </a:solidFill>
              </a:rPr>
              <a:t>IKEA har startpakker</a:t>
            </a:r>
          </a:p>
        </p:txBody>
      </p:sp>
      <p:pic>
        <p:nvPicPr>
          <p:cNvPr id="8" name="Bilde 7">
            <a:extLst>
              <a:ext uri="{FF2B5EF4-FFF2-40B4-BE49-F238E27FC236}">
                <a16:creationId xmlns:a16="http://schemas.microsoft.com/office/drawing/2014/main" id="{425C4857-88A8-417E-9036-A8400328D6F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377" y="6364716"/>
            <a:ext cx="3044228" cy="390938"/>
          </a:xfrm>
          <a:prstGeom prst="rect">
            <a:avLst/>
          </a:prstGeom>
        </p:spPr>
      </p:pic>
    </p:spTree>
    <p:extLst>
      <p:ext uri="{BB962C8B-B14F-4D97-AF65-F5344CB8AC3E}">
        <p14:creationId xmlns:p14="http://schemas.microsoft.com/office/powerpoint/2010/main" val="1452803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A72498-55B6-4E94-8D4C-F7E9B8419DDC}"/>
              </a:ext>
            </a:extLst>
          </p:cNvPr>
          <p:cNvSpPr>
            <a:spLocks noGrp="1"/>
          </p:cNvSpPr>
          <p:nvPr>
            <p:ph type="title"/>
          </p:nvPr>
        </p:nvSpPr>
        <p:spPr/>
        <p:txBody>
          <a:bodyPr/>
          <a:lstStyle/>
          <a:p>
            <a:r>
              <a:rPr lang="nb-NO" sz="5400" dirty="0">
                <a:latin typeface="Britannic Bold" panose="020B0903060703020204" pitchFamily="34" charset="0"/>
              </a:rPr>
              <a:t>basisUTSTYR</a:t>
            </a:r>
            <a:endParaRPr lang="nb-NO" dirty="0">
              <a:latin typeface="Britannic Bold" panose="020B0903060703020204" pitchFamily="34" charset="0"/>
            </a:endParaRPr>
          </a:p>
        </p:txBody>
      </p:sp>
      <p:graphicFrame>
        <p:nvGraphicFramePr>
          <p:cNvPr id="5" name="Diagram 4">
            <a:extLst>
              <a:ext uri="{FF2B5EF4-FFF2-40B4-BE49-F238E27FC236}">
                <a16:creationId xmlns:a16="http://schemas.microsoft.com/office/drawing/2014/main" id="{A9708C1D-9D6D-494E-AD59-1773D08E89CF}"/>
              </a:ext>
            </a:extLst>
          </p:cNvPr>
          <p:cNvGraphicFramePr/>
          <p:nvPr>
            <p:extLst>
              <p:ext uri="{D42A27DB-BD31-4B8C-83A1-F6EECF244321}">
                <p14:modId xmlns:p14="http://schemas.microsoft.com/office/powerpoint/2010/main" val="2795218555"/>
              </p:ext>
            </p:extLst>
          </p:nvPr>
        </p:nvGraphicFramePr>
        <p:xfrm>
          <a:off x="581192" y="2148404"/>
          <a:ext cx="11029616" cy="4709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Bilde 3">
            <a:extLst>
              <a:ext uri="{FF2B5EF4-FFF2-40B4-BE49-F238E27FC236}">
                <a16:creationId xmlns:a16="http://schemas.microsoft.com/office/drawing/2014/main" id="{C78DF81F-E4CE-4FC4-AC70-2870F67E202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3561" y="6467062"/>
            <a:ext cx="3044228" cy="390938"/>
          </a:xfrm>
          <a:prstGeom prst="rect">
            <a:avLst/>
          </a:prstGeom>
        </p:spPr>
      </p:pic>
    </p:spTree>
    <p:extLst>
      <p:ext uri="{BB962C8B-B14F-4D97-AF65-F5344CB8AC3E}">
        <p14:creationId xmlns:p14="http://schemas.microsoft.com/office/powerpoint/2010/main" val="3406072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E94937-A445-4409-A84B-9A7515AB5F06}"/>
              </a:ext>
            </a:extLst>
          </p:cNvPr>
          <p:cNvSpPr>
            <a:spLocks noGrp="1"/>
          </p:cNvSpPr>
          <p:nvPr>
            <p:ph type="title"/>
          </p:nvPr>
        </p:nvSpPr>
        <p:spPr/>
        <p:txBody>
          <a:bodyPr>
            <a:normAutofit/>
          </a:bodyPr>
          <a:lstStyle/>
          <a:p>
            <a:r>
              <a:rPr lang="nb-NO" sz="5400" dirty="0">
                <a:latin typeface="Britannic Bold" panose="020B0903060703020204" pitchFamily="34" charset="0"/>
              </a:rPr>
              <a:t>Frysing</a:t>
            </a:r>
          </a:p>
        </p:txBody>
      </p:sp>
      <p:sp>
        <p:nvSpPr>
          <p:cNvPr id="3" name="Plassholder for innhold 2">
            <a:extLst>
              <a:ext uri="{FF2B5EF4-FFF2-40B4-BE49-F238E27FC236}">
                <a16:creationId xmlns:a16="http://schemas.microsoft.com/office/drawing/2014/main" id="{8D598331-8E29-4B34-BF2F-B37FB938DDBE}"/>
              </a:ext>
            </a:extLst>
          </p:cNvPr>
          <p:cNvSpPr>
            <a:spLocks noGrp="1"/>
          </p:cNvSpPr>
          <p:nvPr>
            <p:ph idx="1"/>
          </p:nvPr>
        </p:nvSpPr>
        <p:spPr>
          <a:xfrm>
            <a:off x="581192" y="2782957"/>
            <a:ext cx="11029615" cy="3836504"/>
          </a:xfrm>
        </p:spPr>
        <p:txBody>
          <a:bodyPr>
            <a:normAutofit/>
          </a:bodyPr>
          <a:lstStyle/>
          <a:p>
            <a:r>
              <a:rPr lang="nb-NO" sz="2400" dirty="0"/>
              <a:t>Fryseskap skal ha en temperatur på -18 grader eller kaldere</a:t>
            </a:r>
          </a:p>
          <a:p>
            <a:pPr lvl="1"/>
            <a:r>
              <a:rPr lang="nb-NO" sz="2000" dirty="0"/>
              <a:t>Sjekk temperaturen på fryseren din!</a:t>
            </a:r>
          </a:p>
          <a:p>
            <a:r>
              <a:rPr lang="nb-NO" sz="2400" dirty="0"/>
              <a:t>Når maten fryses går bakteriene i dvale, men de dør ikke</a:t>
            </a:r>
          </a:p>
          <a:p>
            <a:pPr lvl="1"/>
            <a:r>
              <a:rPr lang="nb-NO" sz="2000" dirty="0"/>
              <a:t>For å drepe bakterier må maten varmebehandles</a:t>
            </a:r>
          </a:p>
          <a:p>
            <a:r>
              <a:rPr lang="nb-NO" sz="2400" dirty="0"/>
              <a:t>Kan mat fryses flere ganger?</a:t>
            </a:r>
          </a:p>
          <a:p>
            <a:pPr lvl="1"/>
            <a:r>
              <a:rPr lang="nb-NO" sz="2000" dirty="0"/>
              <a:t>Ja, av og til!</a:t>
            </a:r>
          </a:p>
          <a:p>
            <a:pPr lvl="1"/>
            <a:r>
              <a:rPr lang="nb-NO" sz="2000" dirty="0"/>
              <a:t>For eksempel kylling</a:t>
            </a:r>
          </a:p>
          <a:p>
            <a:pPr lvl="1"/>
            <a:r>
              <a:rPr lang="nb-NO" sz="2000" dirty="0"/>
              <a:t>Kan ikke fryse maten «for alltid»</a:t>
            </a:r>
          </a:p>
          <a:p>
            <a:pPr lvl="1"/>
            <a:endParaRPr lang="nb-NO" sz="2000" dirty="0"/>
          </a:p>
          <a:p>
            <a:pPr marL="0" indent="0">
              <a:buNone/>
            </a:pPr>
            <a:endParaRPr lang="nb-NO" dirty="0"/>
          </a:p>
          <a:p>
            <a:endParaRPr lang="nb-NO" dirty="0"/>
          </a:p>
        </p:txBody>
      </p:sp>
      <p:pic>
        <p:nvPicPr>
          <p:cNvPr id="5" name="Bilde 4">
            <a:extLst>
              <a:ext uri="{FF2B5EF4-FFF2-40B4-BE49-F238E27FC236}">
                <a16:creationId xmlns:a16="http://schemas.microsoft.com/office/drawing/2014/main" id="{D8A3AA1E-4AE9-41F0-9D09-7F2ACD45B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38925" y="2342046"/>
            <a:ext cx="2531439" cy="2531439"/>
          </a:xfrm>
          <a:prstGeom prst="rect">
            <a:avLst/>
          </a:prstGeom>
        </p:spPr>
      </p:pic>
      <p:pic>
        <p:nvPicPr>
          <p:cNvPr id="7" name="Bilde 6">
            <a:extLst>
              <a:ext uri="{FF2B5EF4-FFF2-40B4-BE49-F238E27FC236}">
                <a16:creationId xmlns:a16="http://schemas.microsoft.com/office/drawing/2014/main" id="{1D158DF8-8A85-4CA6-BA15-25BA2EC5496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66124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FFD590-C017-41AC-9C2B-EC69A3D919BD}"/>
              </a:ext>
            </a:extLst>
          </p:cNvPr>
          <p:cNvSpPr>
            <a:spLocks noGrp="1"/>
          </p:cNvSpPr>
          <p:nvPr>
            <p:ph type="title"/>
          </p:nvPr>
        </p:nvSpPr>
        <p:spPr/>
        <p:txBody>
          <a:bodyPr>
            <a:normAutofit/>
          </a:bodyPr>
          <a:lstStyle/>
          <a:p>
            <a:r>
              <a:rPr lang="nb-NO" sz="5400" dirty="0">
                <a:latin typeface="Britannic Bold" panose="020B0903060703020204" pitchFamily="34" charset="0"/>
              </a:rPr>
              <a:t>Frysing</a:t>
            </a:r>
          </a:p>
        </p:txBody>
      </p:sp>
      <p:sp>
        <p:nvSpPr>
          <p:cNvPr id="3" name="Plassholder for innhold 2">
            <a:extLst>
              <a:ext uri="{FF2B5EF4-FFF2-40B4-BE49-F238E27FC236}">
                <a16:creationId xmlns:a16="http://schemas.microsoft.com/office/drawing/2014/main" id="{F7E8F6B6-279B-4640-8530-D1AA5C88724E}"/>
              </a:ext>
            </a:extLst>
          </p:cNvPr>
          <p:cNvSpPr>
            <a:spLocks noGrp="1"/>
          </p:cNvSpPr>
          <p:nvPr>
            <p:ph idx="1"/>
          </p:nvPr>
        </p:nvSpPr>
        <p:spPr>
          <a:xfrm>
            <a:off x="581192" y="2576281"/>
            <a:ext cx="11029616" cy="3981273"/>
          </a:xfrm>
        </p:spPr>
        <p:txBody>
          <a:bodyPr>
            <a:normAutofit lnSpcReduction="10000"/>
          </a:bodyPr>
          <a:lstStyle/>
          <a:p>
            <a:pPr marL="0" indent="0">
              <a:buNone/>
            </a:pPr>
            <a:r>
              <a:rPr lang="nb-NO" sz="2400" b="1" dirty="0"/>
              <a:t>Huskeliste</a:t>
            </a:r>
          </a:p>
          <a:p>
            <a:pPr marL="342900" indent="-342900">
              <a:buFont typeface="+mj-lt"/>
              <a:buAutoNum type="arabicPeriod"/>
            </a:pPr>
            <a:r>
              <a:rPr lang="nb-NO" sz="2400" dirty="0"/>
              <a:t>Frys ned maten så fort som mulig etter den er kjøpt</a:t>
            </a:r>
          </a:p>
          <a:p>
            <a:pPr marL="342900" indent="-342900">
              <a:buFont typeface="+mj-lt"/>
              <a:buAutoNum type="arabicPeriod"/>
            </a:pPr>
            <a:r>
              <a:rPr lang="nb-NO" sz="2400" dirty="0"/>
              <a:t>Ikke legg varm mat i fryseren, da økes temperaturen og resten av maten kan bli dårlig</a:t>
            </a:r>
          </a:p>
          <a:p>
            <a:pPr marL="342900" indent="-342900">
              <a:buFont typeface="+mj-lt"/>
              <a:buAutoNum type="arabicPeriod"/>
            </a:pPr>
            <a:r>
              <a:rPr lang="nb-NO" sz="2400" dirty="0"/>
              <a:t>Avkjøl maten i mindre porsjoner, gjerne i kaldt vannbad</a:t>
            </a:r>
          </a:p>
          <a:p>
            <a:pPr marL="342900" indent="-342900">
              <a:buFont typeface="+mj-lt"/>
              <a:buAutoNum type="arabicPeriod"/>
            </a:pPr>
            <a:r>
              <a:rPr lang="nb-NO" sz="2400" dirty="0"/>
              <a:t>Pakk maten godt inn i lufttette poser eller bokser hvis emballasjen er brutt</a:t>
            </a:r>
          </a:p>
          <a:p>
            <a:pPr marL="342900" indent="-342900">
              <a:buFont typeface="+mj-lt"/>
              <a:buAutoNum type="arabicPeriod"/>
            </a:pPr>
            <a:r>
              <a:rPr lang="nb-NO" sz="2400" dirty="0"/>
              <a:t>Skriv på innhold, dato for innfrysning og mengde</a:t>
            </a:r>
          </a:p>
          <a:p>
            <a:pPr marL="342900" indent="-342900">
              <a:buFont typeface="+mj-lt"/>
              <a:buAutoNum type="arabicPeriod"/>
            </a:pPr>
            <a:r>
              <a:rPr lang="nb-NO" sz="2400" dirty="0"/>
              <a:t>Frys i porsjonsstørrelser eller flate pakker</a:t>
            </a:r>
          </a:p>
          <a:p>
            <a:pPr marL="342900" indent="-342900">
              <a:buFont typeface="+mj-lt"/>
              <a:buAutoNum type="arabicPeriod"/>
            </a:pPr>
            <a:r>
              <a:rPr lang="nb-NO" sz="2400" b="1" dirty="0"/>
              <a:t>Husk at fryseren er et lager for maten og ikke en gravplass!</a:t>
            </a:r>
          </a:p>
          <a:p>
            <a:endParaRPr lang="nb-NO" dirty="0"/>
          </a:p>
          <a:p>
            <a:endParaRPr lang="nb-NO" dirty="0"/>
          </a:p>
        </p:txBody>
      </p:sp>
      <p:pic>
        <p:nvPicPr>
          <p:cNvPr id="4" name="Bilde 3">
            <a:extLst>
              <a:ext uri="{FF2B5EF4-FFF2-40B4-BE49-F238E27FC236}">
                <a16:creationId xmlns:a16="http://schemas.microsoft.com/office/drawing/2014/main" id="{380AC831-9666-40D8-9BC5-A6CE0FC4921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5892" y="6467062"/>
            <a:ext cx="3044228" cy="390938"/>
          </a:xfrm>
          <a:prstGeom prst="rect">
            <a:avLst/>
          </a:prstGeom>
        </p:spPr>
      </p:pic>
    </p:spTree>
    <p:extLst>
      <p:ext uri="{BB962C8B-B14F-4D97-AF65-F5344CB8AC3E}">
        <p14:creationId xmlns:p14="http://schemas.microsoft.com/office/powerpoint/2010/main" val="346152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400032B6-94C4-4341-AAD0-C6A92745469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138" r="9097" b="3"/>
          <a:stretch/>
        </p:blipFill>
        <p:spPr>
          <a:xfrm>
            <a:off x="8051799" y="1871133"/>
            <a:ext cx="3683001" cy="4504267"/>
          </a:xfrm>
          <a:prstGeom prst="rect">
            <a:avLst/>
          </a:prstGeom>
        </p:spPr>
      </p:pic>
      <p:sp>
        <p:nvSpPr>
          <p:cNvPr id="2" name="Tittel 1">
            <a:extLst>
              <a:ext uri="{FF2B5EF4-FFF2-40B4-BE49-F238E27FC236}">
                <a16:creationId xmlns:a16="http://schemas.microsoft.com/office/drawing/2014/main" id="{E6722543-97E1-4059-956F-5BF88C0A416E}"/>
              </a:ext>
            </a:extLst>
          </p:cNvPr>
          <p:cNvSpPr>
            <a:spLocks noGrp="1"/>
          </p:cNvSpPr>
          <p:nvPr>
            <p:ph type="title"/>
          </p:nvPr>
        </p:nvSpPr>
        <p:spPr>
          <a:xfrm>
            <a:off x="581192" y="702156"/>
            <a:ext cx="11029616" cy="1013800"/>
          </a:xfrm>
        </p:spPr>
        <p:txBody>
          <a:bodyPr>
            <a:normAutofit/>
          </a:bodyPr>
          <a:lstStyle/>
          <a:p>
            <a:r>
              <a:rPr lang="nb-NO" sz="5400" dirty="0">
                <a:latin typeface="Britannic Bold" panose="020B0903060703020204" pitchFamily="34" charset="0"/>
              </a:rPr>
              <a:t>tining</a:t>
            </a:r>
          </a:p>
        </p:txBody>
      </p:sp>
      <p:sp>
        <p:nvSpPr>
          <p:cNvPr id="3" name="Plassholder for innhold 2">
            <a:extLst>
              <a:ext uri="{FF2B5EF4-FFF2-40B4-BE49-F238E27FC236}">
                <a16:creationId xmlns:a16="http://schemas.microsoft.com/office/drawing/2014/main" id="{02012B39-519A-4958-B67C-31F1AE322746}"/>
              </a:ext>
            </a:extLst>
          </p:cNvPr>
          <p:cNvSpPr>
            <a:spLocks noGrp="1"/>
          </p:cNvSpPr>
          <p:nvPr>
            <p:ph idx="1"/>
          </p:nvPr>
        </p:nvSpPr>
        <p:spPr>
          <a:xfrm>
            <a:off x="581192" y="1989426"/>
            <a:ext cx="7266271" cy="4561499"/>
          </a:xfrm>
        </p:spPr>
        <p:txBody>
          <a:bodyPr>
            <a:normAutofit/>
          </a:bodyPr>
          <a:lstStyle/>
          <a:p>
            <a:pPr marL="0" indent="0">
              <a:buNone/>
            </a:pPr>
            <a:r>
              <a:rPr lang="nb-NO" b="1" dirty="0"/>
              <a:t>Hva gjør tining med maten?</a:t>
            </a:r>
          </a:p>
          <a:p>
            <a:r>
              <a:rPr lang="nb-NO" dirty="0"/>
              <a:t>Bakteriene får økt vekstvilkår</a:t>
            </a:r>
          </a:p>
          <a:p>
            <a:r>
              <a:rPr lang="nb-NO" dirty="0"/>
              <a:t>Noe av vannet siver ut av maten</a:t>
            </a:r>
          </a:p>
          <a:p>
            <a:r>
              <a:rPr lang="nb-NO" dirty="0"/>
              <a:t>Kan miste noe av sprøheten eller saftigheten</a:t>
            </a:r>
          </a:p>
          <a:p>
            <a:pPr marL="0" indent="0">
              <a:buNone/>
            </a:pPr>
            <a:endParaRPr lang="nb-NO" dirty="0"/>
          </a:p>
          <a:p>
            <a:pPr marL="0" indent="0">
              <a:buNone/>
            </a:pPr>
            <a:r>
              <a:rPr lang="nb-NO" b="1" dirty="0"/>
              <a:t>Hvordan bør man tine mat?</a:t>
            </a:r>
          </a:p>
          <a:p>
            <a:r>
              <a:rPr lang="nb-NO" dirty="0"/>
              <a:t>Tining av mat bør skje sakte, helst i kjøleskap </a:t>
            </a:r>
            <a:r>
              <a:rPr lang="nb-NO" dirty="0">
                <a:sym typeface="Wingdings" panose="05000000000000000000" pitchFamily="2" charset="2"/>
              </a:rPr>
              <a:t> mister mindre vann</a:t>
            </a:r>
          </a:p>
          <a:p>
            <a:r>
              <a:rPr lang="nb-NO" dirty="0">
                <a:sym typeface="Wingdings" panose="05000000000000000000" pitchFamily="2" charset="2"/>
              </a:rPr>
              <a:t>Legg maten i kjøleskapet dagen før den skal brukes</a:t>
            </a:r>
          </a:p>
          <a:p>
            <a:r>
              <a:rPr lang="nb-NO" dirty="0">
                <a:sym typeface="Wingdings" panose="05000000000000000000" pitchFamily="2" charset="2"/>
              </a:rPr>
              <a:t>Hvis du glemmer å ta maten ut i god tid, legg den i en tett pose og la ligge i kaldt vann</a:t>
            </a:r>
            <a:endParaRPr lang="nb-NO" dirty="0"/>
          </a:p>
        </p:txBody>
      </p:sp>
      <p:pic>
        <p:nvPicPr>
          <p:cNvPr id="6" name="Bilde 5">
            <a:extLst>
              <a:ext uri="{FF2B5EF4-FFF2-40B4-BE49-F238E27FC236}">
                <a16:creationId xmlns:a16="http://schemas.microsoft.com/office/drawing/2014/main" id="{5A51007B-24D5-4E2A-B42E-DB2F6E320C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71185" y="6467062"/>
            <a:ext cx="3044228" cy="390938"/>
          </a:xfrm>
          <a:prstGeom prst="rect">
            <a:avLst/>
          </a:prstGeom>
        </p:spPr>
      </p:pic>
    </p:spTree>
    <p:extLst>
      <p:ext uri="{BB962C8B-B14F-4D97-AF65-F5344CB8AC3E}">
        <p14:creationId xmlns:p14="http://schemas.microsoft.com/office/powerpoint/2010/main" val="19774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7733F4-4F4C-4C94-8D5D-5C432EA15B6D}"/>
              </a:ext>
            </a:extLst>
          </p:cNvPr>
          <p:cNvSpPr>
            <a:spLocks noGrp="1"/>
          </p:cNvSpPr>
          <p:nvPr>
            <p:ph type="title"/>
          </p:nvPr>
        </p:nvSpPr>
        <p:spPr/>
        <p:txBody>
          <a:bodyPr>
            <a:normAutofit/>
          </a:bodyPr>
          <a:lstStyle/>
          <a:p>
            <a:r>
              <a:rPr lang="nb-NO" sz="5400" dirty="0">
                <a:latin typeface="Britannic Bold" panose="020B0903060703020204" pitchFamily="34" charset="0"/>
              </a:rPr>
              <a:t>AGENDA FOR KURSET</a:t>
            </a:r>
          </a:p>
        </p:txBody>
      </p:sp>
      <p:sp>
        <p:nvSpPr>
          <p:cNvPr id="3" name="Plassholder for innhold 2">
            <a:extLst>
              <a:ext uri="{FF2B5EF4-FFF2-40B4-BE49-F238E27FC236}">
                <a16:creationId xmlns:a16="http://schemas.microsoft.com/office/drawing/2014/main" id="{C213134D-E9D8-424B-978C-50744E2B7F5F}"/>
              </a:ext>
            </a:extLst>
          </p:cNvPr>
          <p:cNvSpPr>
            <a:spLocks noGrp="1"/>
          </p:cNvSpPr>
          <p:nvPr>
            <p:ph idx="1"/>
          </p:nvPr>
        </p:nvSpPr>
        <p:spPr>
          <a:xfrm>
            <a:off x="581192" y="2186610"/>
            <a:ext cx="5355782" cy="4359965"/>
          </a:xfrm>
        </p:spPr>
        <p:txBody>
          <a:bodyPr numCol="1">
            <a:normAutofit lnSpcReduction="10000"/>
          </a:bodyPr>
          <a:lstStyle/>
          <a:p>
            <a:pPr marL="342900" indent="-342900">
              <a:buFont typeface="+mj-lt"/>
              <a:buAutoNum type="arabicPeriod"/>
            </a:pPr>
            <a:r>
              <a:rPr lang="nb-NO" sz="2400" dirty="0">
                <a:solidFill>
                  <a:schemeClr val="accent2"/>
                </a:solidFill>
              </a:rPr>
              <a:t>Aktivitet: matbingo</a:t>
            </a:r>
          </a:p>
          <a:p>
            <a:pPr marL="342900" indent="-342900">
              <a:buFont typeface="+mj-lt"/>
              <a:buAutoNum type="arabicPeriod"/>
            </a:pPr>
            <a:r>
              <a:rPr lang="nb-NO" sz="2400" b="1" dirty="0"/>
              <a:t>Tema 1: butikken</a:t>
            </a:r>
          </a:p>
          <a:p>
            <a:pPr marL="342900" indent="-342900">
              <a:buFont typeface="+mj-lt"/>
              <a:buAutoNum type="arabicPeriod"/>
            </a:pPr>
            <a:r>
              <a:rPr lang="nb-NO" sz="2400" b="1" dirty="0"/>
              <a:t>Tema 2: hjemme</a:t>
            </a:r>
          </a:p>
          <a:p>
            <a:pPr marL="342900" indent="-342900">
              <a:buFont typeface="+mj-lt"/>
              <a:buAutoNum type="arabicPeriod"/>
            </a:pPr>
            <a:r>
              <a:rPr lang="nb-NO" sz="2400" dirty="0">
                <a:solidFill>
                  <a:schemeClr val="accent2"/>
                </a:solidFill>
              </a:rPr>
              <a:t>Aktivitet: praktisk oppgave</a:t>
            </a:r>
          </a:p>
          <a:p>
            <a:pPr marL="342900" indent="-342900">
              <a:buFont typeface="+mj-lt"/>
              <a:buAutoNum type="arabicPeriod"/>
            </a:pPr>
            <a:r>
              <a:rPr lang="nb-NO" sz="2400" b="1" dirty="0"/>
              <a:t>Tema 3: matlaging</a:t>
            </a:r>
          </a:p>
          <a:p>
            <a:pPr marL="342900" indent="-342900">
              <a:buFont typeface="+mj-lt"/>
              <a:buAutoNum type="arabicPeriod"/>
            </a:pPr>
            <a:r>
              <a:rPr lang="nb-NO" sz="2400" dirty="0">
                <a:solidFill>
                  <a:schemeClr val="accent2"/>
                </a:solidFill>
              </a:rPr>
              <a:t>Aktivitet: praktisk oppgave</a:t>
            </a:r>
          </a:p>
          <a:p>
            <a:pPr marL="342900" indent="-342900">
              <a:buFont typeface="+mj-lt"/>
              <a:buAutoNum type="arabicPeriod"/>
            </a:pPr>
            <a:r>
              <a:rPr lang="nb-NO" sz="2400" b="1" dirty="0"/>
              <a:t>Tema 4: helseeffekter</a:t>
            </a:r>
          </a:p>
          <a:p>
            <a:pPr marL="342900" indent="-342900">
              <a:buFont typeface="+mj-lt"/>
              <a:buAutoNum type="arabicPeriod"/>
            </a:pPr>
            <a:r>
              <a:rPr lang="nb-NO" sz="2400" dirty="0">
                <a:solidFill>
                  <a:schemeClr val="accent2"/>
                </a:solidFill>
              </a:rPr>
              <a:t>Aktivitet: </a:t>
            </a:r>
            <a:r>
              <a:rPr lang="nb-NO" sz="2400" dirty="0" err="1">
                <a:solidFill>
                  <a:schemeClr val="accent2"/>
                </a:solidFill>
              </a:rPr>
              <a:t>kahoot</a:t>
            </a:r>
            <a:endParaRPr lang="nb-NO" sz="2400" dirty="0">
              <a:solidFill>
                <a:schemeClr val="accent2"/>
              </a:solidFill>
            </a:endParaRPr>
          </a:p>
          <a:p>
            <a:pPr marL="342900" indent="-342900">
              <a:buFont typeface="+mj-lt"/>
              <a:buAutoNum type="arabicPeriod"/>
            </a:pPr>
            <a:r>
              <a:rPr lang="nb-NO" sz="2400" dirty="0">
                <a:solidFill>
                  <a:schemeClr val="accent2"/>
                </a:solidFill>
              </a:rPr>
              <a:t>Evalueringsskjema</a:t>
            </a:r>
          </a:p>
        </p:txBody>
      </p:sp>
      <p:pic>
        <p:nvPicPr>
          <p:cNvPr id="6" name="Bilde 5">
            <a:extLst>
              <a:ext uri="{FF2B5EF4-FFF2-40B4-BE49-F238E27FC236}">
                <a16:creationId xmlns:a16="http://schemas.microsoft.com/office/drawing/2014/main" id="{9761E340-67B0-4FC8-979B-30FF73C59E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29144" y="6467062"/>
            <a:ext cx="3044228" cy="390938"/>
          </a:xfrm>
          <a:prstGeom prst="rect">
            <a:avLst/>
          </a:prstGeom>
        </p:spPr>
      </p:pic>
      <p:pic>
        <p:nvPicPr>
          <p:cNvPr id="7" name="Bilde 6" descr="Et bilde som inneholder vektorgrafikk&#10;&#10;Beskrivelse som er generert med høy visshet">
            <a:extLst>
              <a:ext uri="{FF2B5EF4-FFF2-40B4-BE49-F238E27FC236}">
                <a16:creationId xmlns:a16="http://schemas.microsoft.com/office/drawing/2014/main" id="{A722C0C2-ED64-47BF-924A-74A6A4A85C3D}"/>
              </a:ext>
            </a:extLst>
          </p:cNvPr>
          <p:cNvPicPr>
            <a:picLocks noChangeAspect="1"/>
          </p:cNvPicPr>
          <p:nvPr/>
        </p:nvPicPr>
        <p:blipFill rotWithShape="1">
          <a:blip r:embed="rId4">
            <a:extLst>
              <a:ext uri="{28A0092B-C50C-407E-A947-70E740481C1C}">
                <a14:useLocalDpi xmlns:a14="http://schemas.microsoft.com/office/drawing/2010/main" val="0"/>
              </a:ext>
            </a:extLst>
          </a:blip>
          <a:srcRect l="13632" t="12235" r="10754" b="8816"/>
          <a:stretch/>
        </p:blipFill>
        <p:spPr>
          <a:xfrm>
            <a:off x="6416040" y="2273225"/>
            <a:ext cx="3718560" cy="3882619"/>
          </a:xfrm>
          <a:prstGeom prst="rect">
            <a:avLst/>
          </a:prstGeom>
        </p:spPr>
      </p:pic>
    </p:spTree>
    <p:extLst>
      <p:ext uri="{BB962C8B-B14F-4D97-AF65-F5344CB8AC3E}">
        <p14:creationId xmlns:p14="http://schemas.microsoft.com/office/powerpoint/2010/main" val="887880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334A1B-2F84-43AE-B9C0-61E50A93597F}"/>
              </a:ext>
            </a:extLst>
          </p:cNvPr>
          <p:cNvSpPr>
            <a:spLocks noGrp="1"/>
          </p:cNvSpPr>
          <p:nvPr>
            <p:ph type="title"/>
          </p:nvPr>
        </p:nvSpPr>
        <p:spPr/>
        <p:txBody>
          <a:bodyPr>
            <a:normAutofit/>
          </a:bodyPr>
          <a:lstStyle/>
          <a:p>
            <a:r>
              <a:rPr lang="nb-NO" sz="5400" dirty="0">
                <a:latin typeface="Britannic Bold" panose="020B0903060703020204" pitchFamily="34" charset="0"/>
              </a:rPr>
              <a:t>Film 4 – middag</a:t>
            </a:r>
          </a:p>
        </p:txBody>
      </p:sp>
      <p:sp>
        <p:nvSpPr>
          <p:cNvPr id="3" name="Plassholder for innhold 2">
            <a:extLst>
              <a:ext uri="{FF2B5EF4-FFF2-40B4-BE49-F238E27FC236}">
                <a16:creationId xmlns:a16="http://schemas.microsoft.com/office/drawing/2014/main" id="{94FE0976-731E-4490-A14D-F39E9E5C7B9A}"/>
              </a:ext>
            </a:extLst>
          </p:cNvPr>
          <p:cNvSpPr>
            <a:spLocks noGrp="1"/>
          </p:cNvSpPr>
          <p:nvPr>
            <p:ph idx="1"/>
          </p:nvPr>
        </p:nvSpPr>
        <p:spPr/>
        <p:txBody>
          <a:bodyPr>
            <a:normAutofit/>
          </a:bodyPr>
          <a:lstStyle/>
          <a:p>
            <a:r>
              <a:rPr lang="nb-NO" sz="2800" dirty="0"/>
              <a:t>Inspirasjon til gode, sunne og billige middager</a:t>
            </a:r>
          </a:p>
          <a:p>
            <a:r>
              <a:rPr lang="nb-NO" sz="2800" dirty="0"/>
              <a:t>Alle oppskriftene er basert på basismatvarene</a:t>
            </a:r>
          </a:p>
          <a:p>
            <a:r>
              <a:rPr lang="nb-NO" sz="2800" dirty="0"/>
              <a:t>Viser hvordan vi kan bruke basismatvarene i praksis</a:t>
            </a:r>
          </a:p>
          <a:p>
            <a:r>
              <a:rPr lang="nb-NO" sz="2800" dirty="0"/>
              <a:t>Varierer mellom vegetar, fisk og </a:t>
            </a:r>
            <a:r>
              <a:rPr lang="nb-NO" sz="2800" dirty="0" smtClean="0"/>
              <a:t>kjøtt</a:t>
            </a:r>
          </a:p>
          <a:p>
            <a:endParaRPr lang="nb-NO" sz="2800" dirty="0"/>
          </a:p>
          <a:p>
            <a:r>
              <a:rPr lang="en-GB" sz="2800" u="sng" dirty="0">
                <a:hlinkClick r:id="rId3"/>
              </a:rPr>
              <a:t>https://video.uia.no/media/t/0_nuq3tsn1</a:t>
            </a:r>
            <a:endParaRPr lang="nb-NO" sz="2800" dirty="0"/>
          </a:p>
        </p:txBody>
      </p:sp>
      <p:pic>
        <p:nvPicPr>
          <p:cNvPr id="4" name="Bilde 3">
            <a:extLst>
              <a:ext uri="{FF2B5EF4-FFF2-40B4-BE49-F238E27FC236}">
                <a16:creationId xmlns:a16="http://schemas.microsoft.com/office/drawing/2014/main" id="{0B590F16-24F0-4C84-8603-F1B991676F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1186657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4138DE-A965-495E-86CC-F705178A1907}"/>
              </a:ext>
            </a:extLst>
          </p:cNvPr>
          <p:cNvSpPr>
            <a:spLocks noGrp="1"/>
          </p:cNvSpPr>
          <p:nvPr>
            <p:ph type="title"/>
          </p:nvPr>
        </p:nvSpPr>
        <p:spPr/>
        <p:txBody>
          <a:bodyPr>
            <a:normAutofit/>
          </a:bodyPr>
          <a:lstStyle/>
          <a:p>
            <a:r>
              <a:rPr lang="nb-NO" sz="5400" dirty="0">
                <a:latin typeface="Britannic Bold" panose="020B0903060703020204" pitchFamily="34" charset="0"/>
              </a:rPr>
              <a:t>Kursets innhold</a:t>
            </a:r>
          </a:p>
        </p:txBody>
      </p:sp>
      <p:graphicFrame>
        <p:nvGraphicFramePr>
          <p:cNvPr id="4" name="Plassholder for innhold 3">
            <a:extLst>
              <a:ext uri="{FF2B5EF4-FFF2-40B4-BE49-F238E27FC236}">
                <a16:creationId xmlns:a16="http://schemas.microsoft.com/office/drawing/2014/main" id="{3478EC44-3630-4E95-8BC1-811B30B38CC0}"/>
              </a:ext>
            </a:extLst>
          </p:cNvPr>
          <p:cNvGraphicFramePr>
            <a:graphicFrameLocks noGrp="1"/>
          </p:cNvGraphicFramePr>
          <p:nvPr>
            <p:ph idx="1"/>
            <p:extLst>
              <p:ext uri="{D42A27DB-BD31-4B8C-83A1-F6EECF244321}">
                <p14:modId xmlns:p14="http://schemas.microsoft.com/office/powerpoint/2010/main" val="3623413879"/>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6633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41BA8E8C-FB27-4A95-89FA-6FE00812EFC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2875" r="10596"/>
          <a:stretch/>
        </p:blipFill>
        <p:spPr>
          <a:xfrm>
            <a:off x="6468084" y="1822794"/>
            <a:ext cx="4952475" cy="3221514"/>
          </a:xfrm>
          <a:prstGeom prst="rect">
            <a:avLst/>
          </a:prstGeom>
        </p:spPr>
      </p:pic>
      <p:sp>
        <p:nvSpPr>
          <p:cNvPr id="16" name="Rectangle 15">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A25B71F1-DC71-4D79-89BD-D2A6AD032A07}"/>
              </a:ext>
            </a:extLst>
          </p:cNvPr>
          <p:cNvSpPr>
            <a:spLocks noGrp="1"/>
          </p:cNvSpPr>
          <p:nvPr>
            <p:ph type="title"/>
          </p:nvPr>
        </p:nvSpPr>
        <p:spPr>
          <a:xfrm>
            <a:off x="762121" y="960723"/>
            <a:ext cx="4968489" cy="1013800"/>
          </a:xfrm>
        </p:spPr>
        <p:txBody>
          <a:bodyPr>
            <a:normAutofit/>
          </a:bodyPr>
          <a:lstStyle/>
          <a:p>
            <a:r>
              <a:rPr lang="nb-NO" sz="5400" dirty="0">
                <a:solidFill>
                  <a:srgbClr val="FFFFFF"/>
                </a:solidFill>
                <a:latin typeface="Britannic Bold" panose="020B0903060703020204" pitchFamily="34" charset="0"/>
              </a:rPr>
              <a:t>matlaging</a:t>
            </a:r>
          </a:p>
        </p:txBody>
      </p:sp>
      <p:sp>
        <p:nvSpPr>
          <p:cNvPr id="3" name="Plassholder for innhold 2">
            <a:extLst>
              <a:ext uri="{FF2B5EF4-FFF2-40B4-BE49-F238E27FC236}">
                <a16:creationId xmlns:a16="http://schemas.microsoft.com/office/drawing/2014/main" id="{CFC95D16-ADF5-421D-BD1F-7651DF926108}"/>
              </a:ext>
            </a:extLst>
          </p:cNvPr>
          <p:cNvSpPr>
            <a:spLocks noGrp="1"/>
          </p:cNvSpPr>
          <p:nvPr>
            <p:ph idx="1"/>
          </p:nvPr>
        </p:nvSpPr>
        <p:spPr>
          <a:xfrm>
            <a:off x="783387" y="2254102"/>
            <a:ext cx="4947221" cy="3650344"/>
          </a:xfrm>
        </p:spPr>
        <p:txBody>
          <a:bodyPr>
            <a:normAutofit/>
          </a:bodyPr>
          <a:lstStyle/>
          <a:p>
            <a:r>
              <a:rPr lang="nb-NO" sz="2800" dirty="0">
                <a:solidFill>
                  <a:srgbClr val="FFFFFF"/>
                </a:solidFill>
              </a:rPr>
              <a:t>Hygiene</a:t>
            </a:r>
          </a:p>
          <a:p>
            <a:r>
              <a:rPr lang="nb-NO" sz="2800" dirty="0">
                <a:solidFill>
                  <a:srgbClr val="FFFFFF"/>
                </a:solidFill>
              </a:rPr>
              <a:t>Praktiske tips</a:t>
            </a:r>
          </a:p>
          <a:p>
            <a:r>
              <a:rPr lang="nb-NO" sz="2800" dirty="0">
                <a:solidFill>
                  <a:srgbClr val="FFFFFF"/>
                </a:solidFill>
              </a:rPr>
              <a:t>Holdbarhet</a:t>
            </a:r>
          </a:p>
          <a:p>
            <a:r>
              <a:rPr lang="nb-NO" sz="2800" dirty="0">
                <a:solidFill>
                  <a:srgbClr val="FFFFFF"/>
                </a:solidFill>
              </a:rPr>
              <a:t>Oppbevaring</a:t>
            </a:r>
          </a:p>
          <a:p>
            <a:r>
              <a:rPr lang="nb-NO" sz="2800" dirty="0">
                <a:solidFill>
                  <a:srgbClr val="FFFFFF"/>
                </a:solidFill>
              </a:rPr>
              <a:t>Bli en matredder</a:t>
            </a:r>
          </a:p>
          <a:p>
            <a:endParaRPr lang="nb-NO" dirty="0">
              <a:solidFill>
                <a:srgbClr val="FFFFFF"/>
              </a:solidFill>
            </a:endParaRPr>
          </a:p>
        </p:txBody>
      </p:sp>
      <p:pic>
        <p:nvPicPr>
          <p:cNvPr id="11" name="Bilde 10">
            <a:extLst>
              <a:ext uri="{FF2B5EF4-FFF2-40B4-BE49-F238E27FC236}">
                <a16:creationId xmlns:a16="http://schemas.microsoft.com/office/drawing/2014/main" id="{69B3EC2F-AEF3-4A26-B7CC-330B041CB6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411382"/>
            <a:ext cx="3044228" cy="390938"/>
          </a:xfrm>
          <a:prstGeom prst="rect">
            <a:avLst/>
          </a:prstGeom>
        </p:spPr>
      </p:pic>
    </p:spTree>
    <p:extLst>
      <p:ext uri="{BB962C8B-B14F-4D97-AF65-F5344CB8AC3E}">
        <p14:creationId xmlns:p14="http://schemas.microsoft.com/office/powerpoint/2010/main" val="2564842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DE265E29-BBC7-4A4A-9128-F3EA007C26D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468084" y="1780662"/>
            <a:ext cx="4952475" cy="3305777"/>
          </a:xfrm>
          <a:prstGeom prst="rect">
            <a:avLst/>
          </a:prstGeom>
        </p:spPr>
      </p:pic>
      <p:sp>
        <p:nvSpPr>
          <p:cNvPr id="25" name="Rectangle 24">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3FED49F6-E221-414B-86F7-33AB71F57BD5}"/>
              </a:ext>
            </a:extLst>
          </p:cNvPr>
          <p:cNvSpPr>
            <a:spLocks noGrp="1"/>
          </p:cNvSpPr>
          <p:nvPr>
            <p:ph type="title"/>
          </p:nvPr>
        </p:nvSpPr>
        <p:spPr>
          <a:xfrm>
            <a:off x="783387" y="993330"/>
            <a:ext cx="4968489" cy="1013800"/>
          </a:xfrm>
        </p:spPr>
        <p:txBody>
          <a:bodyPr>
            <a:normAutofit/>
          </a:bodyPr>
          <a:lstStyle/>
          <a:p>
            <a:r>
              <a:rPr lang="nb-NO" sz="5400" dirty="0">
                <a:solidFill>
                  <a:srgbClr val="FFFFFF"/>
                </a:solidFill>
                <a:latin typeface="Britannic Bold" panose="020B0903060703020204" pitchFamily="34" charset="0"/>
              </a:rPr>
              <a:t>Hygiene</a:t>
            </a:r>
            <a:endParaRPr lang="nb-NO" sz="4000" dirty="0">
              <a:solidFill>
                <a:srgbClr val="FFFFFF"/>
              </a:solidFill>
              <a:latin typeface="Britannic Bold" panose="020B0903060703020204" pitchFamily="34" charset="0"/>
            </a:endParaRPr>
          </a:p>
        </p:txBody>
      </p:sp>
      <p:sp>
        <p:nvSpPr>
          <p:cNvPr id="3" name="Plassholder for innhold 2">
            <a:extLst>
              <a:ext uri="{FF2B5EF4-FFF2-40B4-BE49-F238E27FC236}">
                <a16:creationId xmlns:a16="http://schemas.microsoft.com/office/drawing/2014/main" id="{147C1A5C-1C1E-454E-8E44-0657D0E6A7F8}"/>
              </a:ext>
            </a:extLst>
          </p:cNvPr>
          <p:cNvSpPr>
            <a:spLocks noGrp="1"/>
          </p:cNvSpPr>
          <p:nvPr>
            <p:ph idx="1"/>
          </p:nvPr>
        </p:nvSpPr>
        <p:spPr>
          <a:xfrm>
            <a:off x="783387" y="1562440"/>
            <a:ext cx="4947221" cy="4342006"/>
          </a:xfrm>
        </p:spPr>
        <p:txBody>
          <a:bodyPr>
            <a:normAutofit/>
          </a:bodyPr>
          <a:lstStyle/>
          <a:p>
            <a:pPr marL="0" indent="0">
              <a:lnSpc>
                <a:spcPct val="90000"/>
              </a:lnSpc>
              <a:buNone/>
            </a:pPr>
            <a:r>
              <a:rPr lang="nb-NO" sz="2000" b="1" dirty="0">
                <a:solidFill>
                  <a:srgbClr val="FFFFFF"/>
                </a:solidFill>
              </a:rPr>
              <a:t>Personlig hygiene</a:t>
            </a:r>
          </a:p>
          <a:p>
            <a:pPr>
              <a:lnSpc>
                <a:spcPct val="90000"/>
              </a:lnSpc>
            </a:pPr>
            <a:r>
              <a:rPr lang="nb-NO" sz="2000" dirty="0">
                <a:solidFill>
                  <a:srgbClr val="FFFFFF"/>
                </a:solidFill>
              </a:rPr>
              <a:t>Håndvask</a:t>
            </a:r>
          </a:p>
          <a:p>
            <a:pPr>
              <a:lnSpc>
                <a:spcPct val="90000"/>
              </a:lnSpc>
            </a:pPr>
            <a:r>
              <a:rPr lang="nb-NO" sz="2000" dirty="0">
                <a:solidFill>
                  <a:srgbClr val="FFFFFF"/>
                </a:solidFill>
              </a:rPr>
              <a:t>Tørke seg på rene håndklær eller tørkepapir</a:t>
            </a:r>
          </a:p>
          <a:p>
            <a:pPr>
              <a:lnSpc>
                <a:spcPct val="90000"/>
              </a:lnSpc>
            </a:pPr>
            <a:r>
              <a:rPr lang="nb-NO" sz="2000" dirty="0">
                <a:solidFill>
                  <a:srgbClr val="FFFFFF"/>
                </a:solidFill>
              </a:rPr>
              <a:t>Ta av ringer o.l. </a:t>
            </a:r>
          </a:p>
          <a:p>
            <a:pPr>
              <a:lnSpc>
                <a:spcPct val="90000"/>
              </a:lnSpc>
            </a:pPr>
            <a:r>
              <a:rPr lang="nb-NO" sz="2000" dirty="0">
                <a:solidFill>
                  <a:srgbClr val="FFFFFF"/>
                </a:solidFill>
              </a:rPr>
              <a:t>Ha oppsatt hår</a:t>
            </a:r>
          </a:p>
          <a:p>
            <a:pPr>
              <a:lnSpc>
                <a:spcPct val="90000"/>
              </a:lnSpc>
            </a:pPr>
            <a:r>
              <a:rPr lang="nb-NO" sz="2000" dirty="0">
                <a:solidFill>
                  <a:srgbClr val="FFFFFF"/>
                </a:solidFill>
              </a:rPr>
              <a:t>Ikke lage mat til andre hvis man er syk</a:t>
            </a:r>
          </a:p>
        </p:txBody>
      </p:sp>
      <p:pic>
        <p:nvPicPr>
          <p:cNvPr id="10" name="Bilde 9">
            <a:extLst>
              <a:ext uri="{FF2B5EF4-FFF2-40B4-BE49-F238E27FC236}">
                <a16:creationId xmlns:a16="http://schemas.microsoft.com/office/drawing/2014/main" id="{22A41390-0E93-4AC5-B4CE-85B81B235C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404351"/>
            <a:ext cx="3044228" cy="390938"/>
          </a:xfrm>
          <a:prstGeom prst="rect">
            <a:avLst/>
          </a:prstGeom>
        </p:spPr>
      </p:pic>
    </p:spTree>
    <p:extLst>
      <p:ext uri="{BB962C8B-B14F-4D97-AF65-F5344CB8AC3E}">
        <p14:creationId xmlns:p14="http://schemas.microsoft.com/office/powerpoint/2010/main" val="115599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264FFAC2-5C2B-46C8-8DD2-3F7F4F3198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468084" y="1675423"/>
            <a:ext cx="4952475" cy="3516255"/>
          </a:xfrm>
          <a:prstGeom prst="rect">
            <a:avLst/>
          </a:prstGeom>
        </p:spPr>
      </p:pic>
      <p:sp>
        <p:nvSpPr>
          <p:cNvPr id="25" name="Rectangle 24">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FEFF187F-89B2-4B91-A261-D7C8E380BA33}"/>
              </a:ext>
            </a:extLst>
          </p:cNvPr>
          <p:cNvSpPr>
            <a:spLocks noGrp="1"/>
          </p:cNvSpPr>
          <p:nvPr>
            <p:ph type="title"/>
          </p:nvPr>
        </p:nvSpPr>
        <p:spPr>
          <a:xfrm>
            <a:off x="762121" y="960723"/>
            <a:ext cx="4968489" cy="1013800"/>
          </a:xfrm>
        </p:spPr>
        <p:txBody>
          <a:bodyPr>
            <a:normAutofit/>
          </a:bodyPr>
          <a:lstStyle/>
          <a:p>
            <a:r>
              <a:rPr lang="nb-NO" sz="5400" dirty="0">
                <a:solidFill>
                  <a:srgbClr val="FFFFFF"/>
                </a:solidFill>
                <a:latin typeface="Britannic Bold" panose="020B0903060703020204" pitchFamily="34" charset="0"/>
              </a:rPr>
              <a:t>hygiene</a:t>
            </a:r>
          </a:p>
        </p:txBody>
      </p:sp>
      <p:sp>
        <p:nvSpPr>
          <p:cNvPr id="3" name="Plassholder for innhold 2">
            <a:extLst>
              <a:ext uri="{FF2B5EF4-FFF2-40B4-BE49-F238E27FC236}">
                <a16:creationId xmlns:a16="http://schemas.microsoft.com/office/drawing/2014/main" id="{56C16DEB-6279-4466-BD63-BB63544261E5}"/>
              </a:ext>
            </a:extLst>
          </p:cNvPr>
          <p:cNvSpPr>
            <a:spLocks noGrp="1"/>
          </p:cNvSpPr>
          <p:nvPr>
            <p:ph idx="1"/>
          </p:nvPr>
        </p:nvSpPr>
        <p:spPr>
          <a:xfrm>
            <a:off x="783387" y="2254102"/>
            <a:ext cx="4947221" cy="3650344"/>
          </a:xfrm>
        </p:spPr>
        <p:txBody>
          <a:bodyPr>
            <a:normAutofit/>
          </a:bodyPr>
          <a:lstStyle/>
          <a:p>
            <a:pPr marL="0" indent="0">
              <a:buNone/>
            </a:pPr>
            <a:r>
              <a:rPr lang="nb-NO" b="1" dirty="0">
                <a:solidFill>
                  <a:srgbClr val="FFFFFF"/>
                </a:solidFill>
              </a:rPr>
              <a:t>Kjøkkenhygiene</a:t>
            </a:r>
          </a:p>
          <a:p>
            <a:r>
              <a:rPr lang="nb-NO" dirty="0">
                <a:solidFill>
                  <a:srgbClr val="FFFFFF"/>
                </a:solidFill>
              </a:rPr>
              <a:t>Ha rene benkeplater</a:t>
            </a:r>
          </a:p>
          <a:p>
            <a:r>
              <a:rPr lang="nb-NO" dirty="0">
                <a:solidFill>
                  <a:srgbClr val="FFFFFF"/>
                </a:solidFill>
              </a:rPr>
              <a:t>Bruk rent utstyr</a:t>
            </a:r>
          </a:p>
          <a:p>
            <a:r>
              <a:rPr lang="nb-NO" dirty="0">
                <a:solidFill>
                  <a:srgbClr val="FFFFFF"/>
                </a:solidFill>
              </a:rPr>
              <a:t>Hold rå mat og varmebehandlet mat atskilt </a:t>
            </a:r>
          </a:p>
          <a:p>
            <a:r>
              <a:rPr lang="nb-NO" dirty="0">
                <a:solidFill>
                  <a:srgbClr val="FFFFFF"/>
                </a:solidFill>
              </a:rPr>
              <a:t>God hygiene ved tilberedning av rå kylling/svin</a:t>
            </a:r>
          </a:p>
          <a:p>
            <a:r>
              <a:rPr lang="nb-NO" dirty="0">
                <a:solidFill>
                  <a:srgbClr val="FFFFFF"/>
                </a:solidFill>
              </a:rPr>
              <a:t>Skyll bort jord fra grønnsaker og poteter før bruk</a:t>
            </a:r>
          </a:p>
          <a:p>
            <a:r>
              <a:rPr lang="nb-NO" b="1" dirty="0">
                <a:solidFill>
                  <a:srgbClr val="FFFFFF"/>
                </a:solidFill>
              </a:rPr>
              <a:t>Bytt kjøkkenklut ofte!</a:t>
            </a:r>
          </a:p>
          <a:p>
            <a:endParaRPr lang="nb-NO" dirty="0">
              <a:solidFill>
                <a:srgbClr val="FFFFFF"/>
              </a:solidFill>
            </a:endParaRPr>
          </a:p>
        </p:txBody>
      </p:sp>
      <p:pic>
        <p:nvPicPr>
          <p:cNvPr id="10" name="Bilde 9">
            <a:extLst>
              <a:ext uri="{FF2B5EF4-FFF2-40B4-BE49-F238E27FC236}">
                <a16:creationId xmlns:a16="http://schemas.microsoft.com/office/drawing/2014/main" id="{DC76C403-8F44-4B17-85AF-91E8760A2F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77026"/>
            <a:ext cx="3044228" cy="390938"/>
          </a:xfrm>
          <a:prstGeom prst="rect">
            <a:avLst/>
          </a:prstGeom>
        </p:spPr>
      </p:pic>
    </p:spTree>
    <p:extLst>
      <p:ext uri="{BB962C8B-B14F-4D97-AF65-F5344CB8AC3E}">
        <p14:creationId xmlns:p14="http://schemas.microsoft.com/office/powerpoint/2010/main" val="94017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23D758-ECF4-4873-B765-32EF5D7008A8}"/>
              </a:ext>
            </a:extLst>
          </p:cNvPr>
          <p:cNvSpPr>
            <a:spLocks noGrp="1"/>
          </p:cNvSpPr>
          <p:nvPr>
            <p:ph type="title"/>
          </p:nvPr>
        </p:nvSpPr>
        <p:spPr/>
        <p:txBody>
          <a:bodyPr>
            <a:normAutofit/>
          </a:bodyPr>
          <a:lstStyle/>
          <a:p>
            <a:r>
              <a:rPr lang="nb-NO" sz="5400" dirty="0">
                <a:latin typeface="Britannic Bold" panose="020B0903060703020204" pitchFamily="34" charset="0"/>
              </a:rPr>
              <a:t>Praktiske tips</a:t>
            </a:r>
          </a:p>
        </p:txBody>
      </p:sp>
      <p:sp>
        <p:nvSpPr>
          <p:cNvPr id="3" name="Plassholder for innhold 2">
            <a:extLst>
              <a:ext uri="{FF2B5EF4-FFF2-40B4-BE49-F238E27FC236}">
                <a16:creationId xmlns:a16="http://schemas.microsoft.com/office/drawing/2014/main" id="{F96FB6E8-7F7A-4851-AD55-7B16EA3F4A15}"/>
              </a:ext>
            </a:extLst>
          </p:cNvPr>
          <p:cNvSpPr>
            <a:spLocks noGrp="1"/>
          </p:cNvSpPr>
          <p:nvPr>
            <p:ph idx="1"/>
          </p:nvPr>
        </p:nvSpPr>
        <p:spPr>
          <a:xfrm>
            <a:off x="581192" y="1948226"/>
            <a:ext cx="6349694" cy="4206236"/>
          </a:xfrm>
        </p:spPr>
        <p:txBody>
          <a:bodyPr>
            <a:normAutofit/>
          </a:bodyPr>
          <a:lstStyle/>
          <a:p>
            <a:r>
              <a:rPr lang="nb-NO" sz="2000" dirty="0"/>
              <a:t>Man trenger ikke skrelle poteter og grønnsaker, det holder å vaske skallet godt</a:t>
            </a:r>
          </a:p>
          <a:p>
            <a:r>
              <a:rPr lang="nb-NO" sz="2000" dirty="0"/>
              <a:t>På hele kjøttstykker er det nok at overflaten stekes godt</a:t>
            </a:r>
          </a:p>
          <a:p>
            <a:r>
              <a:rPr lang="nb-NO" sz="2000" dirty="0"/>
              <a:t>Kjøttdeig, kjøtt i terninger og strimlet kjøtt av kylling og svin skal alltid gjennomstekes</a:t>
            </a:r>
          </a:p>
          <a:p>
            <a:r>
              <a:rPr lang="nb-NO" sz="2000" dirty="0"/>
              <a:t>Lag store porsjoner og frys ned rester</a:t>
            </a:r>
          </a:p>
        </p:txBody>
      </p:sp>
      <p:pic>
        <p:nvPicPr>
          <p:cNvPr id="5" name="Bilde 4">
            <a:extLst>
              <a:ext uri="{FF2B5EF4-FFF2-40B4-BE49-F238E27FC236}">
                <a16:creationId xmlns:a16="http://schemas.microsoft.com/office/drawing/2014/main" id="{761906F4-9216-483D-89AC-173C67774A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19560" y="2921953"/>
            <a:ext cx="4084983" cy="2723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Bilde 5">
            <a:extLst>
              <a:ext uri="{FF2B5EF4-FFF2-40B4-BE49-F238E27FC236}">
                <a16:creationId xmlns:a16="http://schemas.microsoft.com/office/drawing/2014/main" id="{D38B2DCF-5167-4148-9DFE-E0D233F8E8B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192" y="6386732"/>
            <a:ext cx="3044228" cy="390938"/>
          </a:xfrm>
          <a:prstGeom prst="rect">
            <a:avLst/>
          </a:prstGeom>
        </p:spPr>
      </p:pic>
    </p:spTree>
    <p:extLst>
      <p:ext uri="{BB962C8B-B14F-4D97-AF65-F5344CB8AC3E}">
        <p14:creationId xmlns:p14="http://schemas.microsoft.com/office/powerpoint/2010/main" val="17688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53ED55AC-BA38-48D5-A672-FA38727DBFAE}"/>
              </a:ext>
            </a:extLst>
          </p:cNvPr>
          <p:cNvPicPr>
            <a:picLocks noChangeAspect="1"/>
          </p:cNvPicPr>
          <p:nvPr/>
        </p:nvPicPr>
        <p:blipFill rotWithShape="1">
          <a:blip r:embed="rId3">
            <a:extLst>
              <a:ext uri="{28A0092B-C50C-407E-A947-70E740481C1C}">
                <a14:useLocalDpi xmlns:a14="http://schemas.microsoft.com/office/drawing/2010/main" val="0"/>
              </a:ext>
            </a:extLst>
          </a:blip>
          <a:srcRect l="20564" t="10810" r="19622" b="2"/>
          <a:stretch/>
        </p:blipFill>
        <p:spPr>
          <a:xfrm>
            <a:off x="8682077" y="2000093"/>
            <a:ext cx="2928731" cy="2915001"/>
          </a:xfrm>
          <a:prstGeom prst="rect">
            <a:avLst/>
          </a:prstGeom>
        </p:spPr>
      </p:pic>
      <p:pic>
        <p:nvPicPr>
          <p:cNvPr id="9" name="Bilde 8">
            <a:extLst>
              <a:ext uri="{FF2B5EF4-FFF2-40B4-BE49-F238E27FC236}">
                <a16:creationId xmlns:a16="http://schemas.microsoft.com/office/drawing/2014/main" id="{AA89C2C0-F605-4321-8644-DFB69A1A9848}"/>
              </a:ext>
            </a:extLst>
          </p:cNvPr>
          <p:cNvPicPr>
            <a:picLocks noChangeAspect="1"/>
          </p:cNvPicPr>
          <p:nvPr/>
        </p:nvPicPr>
        <p:blipFill rotWithShape="1">
          <a:blip r:embed="rId4">
            <a:extLst>
              <a:ext uri="{28A0092B-C50C-407E-A947-70E740481C1C}">
                <a14:useLocalDpi xmlns:a14="http://schemas.microsoft.com/office/drawing/2010/main" val="0"/>
              </a:ext>
            </a:extLst>
          </a:blip>
          <a:srcRect l="8653" r="5795" b="-2"/>
          <a:stretch/>
        </p:blipFill>
        <p:spPr>
          <a:xfrm>
            <a:off x="8812696" y="4915094"/>
            <a:ext cx="2939038" cy="1749742"/>
          </a:xfrm>
          <a:prstGeom prst="rect">
            <a:avLst/>
          </a:prstGeom>
        </p:spPr>
      </p:pic>
      <p:sp>
        <p:nvSpPr>
          <p:cNvPr id="2" name="Tittel 1">
            <a:extLst>
              <a:ext uri="{FF2B5EF4-FFF2-40B4-BE49-F238E27FC236}">
                <a16:creationId xmlns:a16="http://schemas.microsoft.com/office/drawing/2014/main" id="{33EBDB61-820F-40B2-82C9-533A23E62981}"/>
              </a:ext>
            </a:extLst>
          </p:cNvPr>
          <p:cNvSpPr>
            <a:spLocks noGrp="1"/>
          </p:cNvSpPr>
          <p:nvPr>
            <p:ph type="title"/>
          </p:nvPr>
        </p:nvSpPr>
        <p:spPr>
          <a:xfrm>
            <a:off x="581192" y="702156"/>
            <a:ext cx="11029616" cy="1013800"/>
          </a:xfrm>
        </p:spPr>
        <p:txBody>
          <a:bodyPr>
            <a:normAutofit/>
          </a:bodyPr>
          <a:lstStyle/>
          <a:p>
            <a:r>
              <a:rPr lang="nb-NO" sz="5400" dirty="0">
                <a:latin typeface="Britannic Bold" panose="020B0903060703020204" pitchFamily="34" charset="0"/>
              </a:rPr>
              <a:t>Holdbarhet</a:t>
            </a:r>
          </a:p>
        </p:txBody>
      </p:sp>
      <p:sp>
        <p:nvSpPr>
          <p:cNvPr id="3" name="Plassholder for innhold 2">
            <a:extLst>
              <a:ext uri="{FF2B5EF4-FFF2-40B4-BE49-F238E27FC236}">
                <a16:creationId xmlns:a16="http://schemas.microsoft.com/office/drawing/2014/main" id="{6694B698-F55B-4054-ABC5-491F107EDC95}"/>
              </a:ext>
            </a:extLst>
          </p:cNvPr>
          <p:cNvSpPr>
            <a:spLocks noGrp="1"/>
          </p:cNvSpPr>
          <p:nvPr>
            <p:ph idx="1"/>
          </p:nvPr>
        </p:nvSpPr>
        <p:spPr>
          <a:xfrm>
            <a:off x="581192" y="2357502"/>
            <a:ext cx="7197834" cy="4048026"/>
          </a:xfrm>
        </p:spPr>
        <p:txBody>
          <a:bodyPr numCol="2">
            <a:normAutofit/>
          </a:bodyPr>
          <a:lstStyle/>
          <a:p>
            <a:pPr marL="0" indent="0" fontAlgn="t">
              <a:buNone/>
            </a:pPr>
            <a:r>
              <a:rPr lang="nb-NO" b="1" dirty="0"/>
              <a:t>Best før</a:t>
            </a:r>
            <a:endParaRPr lang="nb-NO" dirty="0"/>
          </a:p>
          <a:p>
            <a:pPr marL="342900" indent="-342900" fontAlgn="t">
              <a:buFont typeface="+mj-lt"/>
              <a:buAutoNum type="arabicPeriod"/>
            </a:pPr>
            <a:r>
              <a:rPr lang="nb-NO" dirty="0"/>
              <a:t>Ikke- lettbedervelige matvarer</a:t>
            </a:r>
          </a:p>
          <a:p>
            <a:pPr marL="342900" indent="-342900" fontAlgn="t">
              <a:buFont typeface="+mj-lt"/>
              <a:buAutoNum type="arabicPeriod"/>
            </a:pPr>
            <a:r>
              <a:rPr lang="nb-NO" dirty="0"/>
              <a:t>Eksempler på matvarer: hermetikk, tørrvarer og meieriprodukter</a:t>
            </a:r>
          </a:p>
          <a:p>
            <a:pPr marL="342900" indent="-342900" fontAlgn="t">
              <a:buFont typeface="+mj-lt"/>
              <a:buAutoNum type="arabicPeriod"/>
            </a:pPr>
            <a:r>
              <a:rPr lang="nb-NO" b="1" dirty="0"/>
              <a:t>Etter dato: </a:t>
            </a:r>
            <a:r>
              <a:rPr lang="nb-NO" dirty="0"/>
              <a:t>maten kan ha fått dårligere kvalitet (endret smak, lukt, farge eller vitamininnhold)</a:t>
            </a:r>
          </a:p>
          <a:p>
            <a:pPr marL="342900" indent="-342900" fontAlgn="t">
              <a:buFont typeface="+mj-lt"/>
              <a:buAutoNum type="arabicPeriod"/>
            </a:pPr>
            <a:r>
              <a:rPr lang="nb-NO" dirty="0"/>
              <a:t>Kan selges etter dato</a:t>
            </a:r>
          </a:p>
          <a:p>
            <a:pPr fontAlgn="t"/>
            <a:endParaRPr lang="nb-NO" dirty="0"/>
          </a:p>
          <a:p>
            <a:pPr marL="0" indent="0" fontAlgn="t">
              <a:buNone/>
            </a:pPr>
            <a:endParaRPr lang="nb-NO" b="1" dirty="0"/>
          </a:p>
          <a:p>
            <a:pPr marL="0" indent="0" fontAlgn="t">
              <a:buNone/>
            </a:pPr>
            <a:r>
              <a:rPr lang="nb-NO" b="1" dirty="0"/>
              <a:t>Siste forbruksdag</a:t>
            </a:r>
            <a:endParaRPr lang="nb-NO" dirty="0"/>
          </a:p>
          <a:p>
            <a:pPr marL="342900" indent="-342900" fontAlgn="t">
              <a:buFont typeface="+mj-lt"/>
              <a:buAutoNum type="arabicPeriod"/>
            </a:pPr>
            <a:r>
              <a:rPr lang="nb-NO" dirty="0"/>
              <a:t>Lett bedervelige matvarer</a:t>
            </a:r>
          </a:p>
          <a:p>
            <a:pPr marL="342900" indent="-342900" fontAlgn="t">
              <a:buFont typeface="+mj-lt"/>
              <a:buAutoNum type="arabicPeriod"/>
            </a:pPr>
            <a:r>
              <a:rPr lang="nb-NO" dirty="0"/>
              <a:t>Eksempler på matvarer: kjøtt, fisk og myke oster</a:t>
            </a:r>
          </a:p>
          <a:p>
            <a:pPr marL="342900" indent="-342900" fontAlgn="t">
              <a:buFont typeface="+mj-lt"/>
              <a:buAutoNum type="arabicPeriod"/>
            </a:pPr>
            <a:r>
              <a:rPr lang="nb-NO" b="1" dirty="0"/>
              <a:t>Etter dato: </a:t>
            </a:r>
            <a:r>
              <a:rPr lang="nb-NO" dirty="0"/>
              <a:t>maten kan være helseskadelig på grunn av økt bakterievekst</a:t>
            </a:r>
          </a:p>
          <a:p>
            <a:pPr marL="342900" indent="-342900" fontAlgn="t">
              <a:buFont typeface="+mj-lt"/>
              <a:buAutoNum type="arabicPeriod"/>
            </a:pPr>
            <a:r>
              <a:rPr lang="nb-NO" dirty="0"/>
              <a:t>Kan ikke selges etter dato</a:t>
            </a:r>
          </a:p>
          <a:p>
            <a:pPr marL="342900" indent="-342900" fontAlgn="t">
              <a:buFont typeface="+mj-lt"/>
              <a:buAutoNum type="arabicPeriod"/>
            </a:pPr>
            <a:r>
              <a:rPr lang="nb-NO" dirty="0"/>
              <a:t>Skal alltid merkes med oppbevaringsmåte</a:t>
            </a:r>
          </a:p>
        </p:txBody>
      </p:sp>
      <p:pic>
        <p:nvPicPr>
          <p:cNvPr id="6" name="Bilde 5">
            <a:extLst>
              <a:ext uri="{FF2B5EF4-FFF2-40B4-BE49-F238E27FC236}">
                <a16:creationId xmlns:a16="http://schemas.microsoft.com/office/drawing/2014/main" id="{02F2BAAB-BB0C-4239-A6CF-C002D961FB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1192" y="6400801"/>
            <a:ext cx="3044228" cy="390938"/>
          </a:xfrm>
          <a:prstGeom prst="rect">
            <a:avLst/>
          </a:prstGeom>
        </p:spPr>
      </p:pic>
    </p:spTree>
    <p:extLst>
      <p:ext uri="{BB962C8B-B14F-4D97-AF65-F5344CB8AC3E}">
        <p14:creationId xmlns:p14="http://schemas.microsoft.com/office/powerpoint/2010/main" val="26299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9CE76F6-B6CC-4FEF-A1D9-F1328C37C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135" y="2293321"/>
            <a:ext cx="5191387" cy="3893540"/>
          </a:xfrm>
          <a:prstGeom prst="rect">
            <a:avLst/>
          </a:prstGeom>
        </p:spPr>
      </p:pic>
      <p:sp>
        <p:nvSpPr>
          <p:cNvPr id="2" name="Tittel 1">
            <a:extLst>
              <a:ext uri="{FF2B5EF4-FFF2-40B4-BE49-F238E27FC236}">
                <a16:creationId xmlns:a16="http://schemas.microsoft.com/office/drawing/2014/main" id="{BCCF7B92-90EB-4674-8390-3C567CDCAC2F}"/>
              </a:ext>
            </a:extLst>
          </p:cNvPr>
          <p:cNvSpPr>
            <a:spLocks noGrp="1"/>
          </p:cNvSpPr>
          <p:nvPr>
            <p:ph type="title"/>
          </p:nvPr>
        </p:nvSpPr>
        <p:spPr>
          <a:xfrm>
            <a:off x="581192" y="702156"/>
            <a:ext cx="11029616" cy="1013800"/>
          </a:xfrm>
        </p:spPr>
        <p:txBody>
          <a:bodyPr>
            <a:normAutofit/>
          </a:bodyPr>
          <a:lstStyle/>
          <a:p>
            <a:r>
              <a:rPr lang="nb-NO" sz="5400">
                <a:latin typeface="Britannic Bold" panose="020B0903060703020204" pitchFamily="34" charset="0"/>
              </a:rPr>
              <a:t>Holdbarhet</a:t>
            </a:r>
            <a:endParaRPr lang="nb-NO" sz="5400" dirty="0">
              <a:latin typeface="Britannic Bold" panose="020B0903060703020204" pitchFamily="34" charset="0"/>
            </a:endParaRPr>
          </a:p>
        </p:txBody>
      </p:sp>
      <p:sp>
        <p:nvSpPr>
          <p:cNvPr id="3" name="Plassholder for innhold 2">
            <a:extLst>
              <a:ext uri="{FF2B5EF4-FFF2-40B4-BE49-F238E27FC236}">
                <a16:creationId xmlns:a16="http://schemas.microsoft.com/office/drawing/2014/main" id="{88BD1EFF-0DCD-4819-8BC7-FDEE26FCEC6A}"/>
              </a:ext>
            </a:extLst>
          </p:cNvPr>
          <p:cNvSpPr>
            <a:spLocks noGrp="1"/>
          </p:cNvSpPr>
          <p:nvPr>
            <p:ph idx="1"/>
          </p:nvPr>
        </p:nvSpPr>
        <p:spPr>
          <a:xfrm>
            <a:off x="581192" y="2180496"/>
            <a:ext cx="6679417" cy="3678303"/>
          </a:xfrm>
        </p:spPr>
        <p:txBody>
          <a:bodyPr>
            <a:normAutofit/>
          </a:bodyPr>
          <a:lstStyle/>
          <a:p>
            <a:pPr marL="0" indent="0">
              <a:buNone/>
            </a:pPr>
            <a:r>
              <a:rPr lang="nb-NO" sz="2200" b="1" dirty="0"/>
              <a:t>Bruk sansene!</a:t>
            </a:r>
          </a:p>
          <a:p>
            <a:r>
              <a:rPr lang="nb-NO" sz="2200" b="1" dirty="0"/>
              <a:t>Se: </a:t>
            </a:r>
            <a:r>
              <a:rPr lang="nb-NO" sz="2200" dirty="0"/>
              <a:t>etter endret farge, konsistens eller muggdannelse</a:t>
            </a:r>
          </a:p>
          <a:p>
            <a:r>
              <a:rPr lang="nb-NO" sz="2200" b="1" dirty="0"/>
              <a:t>Lukt: </a:t>
            </a:r>
            <a:r>
              <a:rPr lang="nb-NO" sz="2200" dirty="0"/>
              <a:t>etter</a:t>
            </a:r>
            <a:r>
              <a:rPr lang="nb-NO" sz="2200" b="1" dirty="0"/>
              <a:t> </a:t>
            </a:r>
            <a:r>
              <a:rPr lang="nb-NO" sz="2200" dirty="0"/>
              <a:t>kraftig vond/sur lukt (emballasje?)</a:t>
            </a:r>
          </a:p>
          <a:p>
            <a:r>
              <a:rPr lang="nb-NO" sz="2200" b="1" dirty="0"/>
              <a:t>Smak: </a:t>
            </a:r>
            <a:r>
              <a:rPr lang="nb-NO" sz="2200" dirty="0"/>
              <a:t>smaker det godt, er det bare å spise!</a:t>
            </a:r>
          </a:p>
        </p:txBody>
      </p:sp>
      <p:pic>
        <p:nvPicPr>
          <p:cNvPr id="6" name="Bilde 5">
            <a:extLst>
              <a:ext uri="{FF2B5EF4-FFF2-40B4-BE49-F238E27FC236}">
                <a16:creationId xmlns:a16="http://schemas.microsoft.com/office/drawing/2014/main" id="{A2E18698-58ED-493B-B289-C78A04937F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37714" y="6373288"/>
            <a:ext cx="3044228" cy="390938"/>
          </a:xfrm>
          <a:prstGeom prst="rect">
            <a:avLst/>
          </a:prstGeom>
        </p:spPr>
      </p:pic>
    </p:spTree>
    <p:extLst>
      <p:ext uri="{BB962C8B-B14F-4D97-AF65-F5344CB8AC3E}">
        <p14:creationId xmlns:p14="http://schemas.microsoft.com/office/powerpoint/2010/main" val="321521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15C87D-D500-456E-83B5-ADD5DE295549}"/>
              </a:ext>
            </a:extLst>
          </p:cNvPr>
          <p:cNvSpPr>
            <a:spLocks noGrp="1"/>
          </p:cNvSpPr>
          <p:nvPr>
            <p:ph type="title"/>
          </p:nvPr>
        </p:nvSpPr>
        <p:spPr/>
        <p:txBody>
          <a:bodyPr>
            <a:normAutofit/>
          </a:bodyPr>
          <a:lstStyle/>
          <a:p>
            <a:r>
              <a:rPr lang="nb-NO" sz="5400" dirty="0">
                <a:latin typeface="Britannic Bold" panose="020B0903060703020204" pitchFamily="34" charset="0"/>
              </a:rPr>
              <a:t>holdbarhet og oppbevaring</a:t>
            </a:r>
          </a:p>
        </p:txBody>
      </p:sp>
      <p:graphicFrame>
        <p:nvGraphicFramePr>
          <p:cNvPr id="4" name="Tabell 3">
            <a:extLst>
              <a:ext uri="{FF2B5EF4-FFF2-40B4-BE49-F238E27FC236}">
                <a16:creationId xmlns:a16="http://schemas.microsoft.com/office/drawing/2014/main" id="{94DBB590-EB55-422D-9E7B-D205E59750DD}"/>
              </a:ext>
            </a:extLst>
          </p:cNvPr>
          <p:cNvGraphicFramePr>
            <a:graphicFrameLocks noGrp="1"/>
          </p:cNvGraphicFramePr>
          <p:nvPr>
            <p:extLst>
              <p:ext uri="{D42A27DB-BD31-4B8C-83A1-F6EECF244321}">
                <p14:modId xmlns:p14="http://schemas.microsoft.com/office/powerpoint/2010/main" val="3787194588"/>
              </p:ext>
            </p:extLst>
          </p:nvPr>
        </p:nvGraphicFramePr>
        <p:xfrm>
          <a:off x="844061" y="2743200"/>
          <a:ext cx="10261405" cy="3176184"/>
        </p:xfrm>
        <a:graphic>
          <a:graphicData uri="http://schemas.openxmlformats.org/drawingml/2006/table">
            <a:tbl>
              <a:tblPr firstRow="1" bandRow="1">
                <a:tableStyleId>{5C22544A-7EE6-4342-B048-85BDC9FD1C3A}</a:tableStyleId>
              </a:tblPr>
              <a:tblGrid>
                <a:gridCol w="2052281">
                  <a:extLst>
                    <a:ext uri="{9D8B030D-6E8A-4147-A177-3AD203B41FA5}">
                      <a16:colId xmlns:a16="http://schemas.microsoft.com/office/drawing/2014/main" val="1430641222"/>
                    </a:ext>
                  </a:extLst>
                </a:gridCol>
                <a:gridCol w="2052281">
                  <a:extLst>
                    <a:ext uri="{9D8B030D-6E8A-4147-A177-3AD203B41FA5}">
                      <a16:colId xmlns:a16="http://schemas.microsoft.com/office/drawing/2014/main" val="1565344258"/>
                    </a:ext>
                  </a:extLst>
                </a:gridCol>
                <a:gridCol w="2052281">
                  <a:extLst>
                    <a:ext uri="{9D8B030D-6E8A-4147-A177-3AD203B41FA5}">
                      <a16:colId xmlns:a16="http://schemas.microsoft.com/office/drawing/2014/main" val="3746067078"/>
                    </a:ext>
                  </a:extLst>
                </a:gridCol>
                <a:gridCol w="2052281">
                  <a:extLst>
                    <a:ext uri="{9D8B030D-6E8A-4147-A177-3AD203B41FA5}">
                      <a16:colId xmlns:a16="http://schemas.microsoft.com/office/drawing/2014/main" val="760791298"/>
                    </a:ext>
                  </a:extLst>
                </a:gridCol>
                <a:gridCol w="2052281">
                  <a:extLst>
                    <a:ext uri="{9D8B030D-6E8A-4147-A177-3AD203B41FA5}">
                      <a16:colId xmlns:a16="http://schemas.microsoft.com/office/drawing/2014/main" val="4120454487"/>
                    </a:ext>
                  </a:extLst>
                </a:gridCol>
              </a:tblGrid>
              <a:tr h="815069">
                <a:tc>
                  <a:txBody>
                    <a:bodyPr/>
                    <a:lstStyle/>
                    <a:p>
                      <a:endParaRPr lang="nb-NO" sz="2000" dirty="0"/>
                    </a:p>
                  </a:txBody>
                  <a:tcPr/>
                </a:tc>
                <a:tc>
                  <a:txBody>
                    <a:bodyPr/>
                    <a:lstStyle/>
                    <a:p>
                      <a:r>
                        <a:rPr lang="nb-NO" sz="2000" dirty="0"/>
                        <a:t>Holdbar før åpning</a:t>
                      </a:r>
                    </a:p>
                  </a:txBody>
                  <a:tcPr/>
                </a:tc>
                <a:tc>
                  <a:txBody>
                    <a:bodyPr/>
                    <a:lstStyle/>
                    <a:p>
                      <a:r>
                        <a:rPr lang="nb-NO" sz="2000" dirty="0"/>
                        <a:t>Holdbar etter åpning</a:t>
                      </a:r>
                    </a:p>
                  </a:txBody>
                  <a:tcPr/>
                </a:tc>
                <a:tc>
                  <a:txBody>
                    <a:bodyPr/>
                    <a:lstStyle/>
                    <a:p>
                      <a:r>
                        <a:rPr lang="nb-NO" sz="2000" dirty="0"/>
                        <a:t>Oppbevaring før åpning</a:t>
                      </a:r>
                    </a:p>
                  </a:txBody>
                  <a:tcPr/>
                </a:tc>
                <a:tc>
                  <a:txBody>
                    <a:bodyPr/>
                    <a:lstStyle/>
                    <a:p>
                      <a:r>
                        <a:rPr lang="nb-NO" sz="2000" dirty="0"/>
                        <a:t>Oppbevaring etter åpning</a:t>
                      </a:r>
                    </a:p>
                  </a:txBody>
                  <a:tcPr/>
                </a:tc>
                <a:extLst>
                  <a:ext uri="{0D108BD9-81ED-4DB2-BD59-A6C34878D82A}">
                    <a16:rowId xmlns:a16="http://schemas.microsoft.com/office/drawing/2014/main" val="2515070900"/>
                  </a:ext>
                </a:extLst>
              </a:tr>
              <a:tr h="472223">
                <a:tc>
                  <a:txBody>
                    <a:bodyPr/>
                    <a:lstStyle/>
                    <a:p>
                      <a:r>
                        <a:rPr lang="nb-NO" sz="2000" dirty="0"/>
                        <a:t>Juice</a:t>
                      </a:r>
                    </a:p>
                  </a:txBody>
                  <a:tcPr/>
                </a:tc>
                <a:tc>
                  <a:txBody>
                    <a:bodyPr/>
                    <a:lstStyle/>
                    <a:p>
                      <a:r>
                        <a:rPr lang="nb-NO" sz="2000" dirty="0"/>
                        <a:t>1 år</a:t>
                      </a:r>
                    </a:p>
                  </a:txBody>
                  <a:tcPr/>
                </a:tc>
                <a:tc>
                  <a:txBody>
                    <a:bodyPr/>
                    <a:lstStyle/>
                    <a:p>
                      <a:r>
                        <a:rPr lang="nb-NO" sz="2000" dirty="0"/>
                        <a:t>5 dager</a:t>
                      </a:r>
                    </a:p>
                  </a:txBody>
                  <a:tcPr/>
                </a:tc>
                <a:tc>
                  <a:txBody>
                    <a:bodyPr/>
                    <a:lstStyle/>
                    <a:p>
                      <a:r>
                        <a:rPr lang="nb-NO" sz="2000" dirty="0"/>
                        <a:t>Romtemperatur</a:t>
                      </a:r>
                    </a:p>
                  </a:txBody>
                  <a:tcPr/>
                </a:tc>
                <a:tc>
                  <a:txBody>
                    <a:bodyPr/>
                    <a:lstStyle/>
                    <a:p>
                      <a:r>
                        <a:rPr lang="nb-NO" sz="2000" dirty="0"/>
                        <a:t>Kjøleskap</a:t>
                      </a:r>
                    </a:p>
                  </a:txBody>
                  <a:tcPr/>
                </a:tc>
                <a:extLst>
                  <a:ext uri="{0D108BD9-81ED-4DB2-BD59-A6C34878D82A}">
                    <a16:rowId xmlns:a16="http://schemas.microsoft.com/office/drawing/2014/main" val="3801466032"/>
                  </a:ext>
                </a:extLst>
              </a:tr>
              <a:tr h="472223">
                <a:tc>
                  <a:txBody>
                    <a:bodyPr/>
                    <a:lstStyle/>
                    <a:p>
                      <a:r>
                        <a:rPr lang="nb-NO" sz="2000" dirty="0"/>
                        <a:t>Pesto</a:t>
                      </a:r>
                    </a:p>
                  </a:txBody>
                  <a:tcPr/>
                </a:tc>
                <a:tc>
                  <a:txBody>
                    <a:bodyPr/>
                    <a:lstStyle/>
                    <a:p>
                      <a:r>
                        <a:rPr lang="nb-NO" sz="2000" dirty="0"/>
                        <a:t>1 år</a:t>
                      </a:r>
                    </a:p>
                  </a:txBody>
                  <a:tcPr/>
                </a:tc>
                <a:tc>
                  <a:txBody>
                    <a:bodyPr/>
                    <a:lstStyle/>
                    <a:p>
                      <a:r>
                        <a:rPr lang="nb-NO" sz="2000" dirty="0"/>
                        <a:t>5 dager</a:t>
                      </a:r>
                    </a:p>
                  </a:txBody>
                  <a:tcPr/>
                </a:tc>
                <a:tc>
                  <a:txBody>
                    <a:bodyPr/>
                    <a:lstStyle/>
                    <a:p>
                      <a:r>
                        <a:rPr lang="nb-NO" sz="2000" dirty="0"/>
                        <a:t>Romtemperatur</a:t>
                      </a:r>
                    </a:p>
                  </a:txBody>
                  <a:tcPr/>
                </a:tc>
                <a:tc>
                  <a:txBody>
                    <a:bodyPr/>
                    <a:lstStyle/>
                    <a:p>
                      <a:r>
                        <a:rPr lang="nb-NO" sz="2000" dirty="0"/>
                        <a:t>Kjøleskap</a:t>
                      </a:r>
                    </a:p>
                  </a:txBody>
                  <a:tcPr/>
                </a:tc>
                <a:extLst>
                  <a:ext uri="{0D108BD9-81ED-4DB2-BD59-A6C34878D82A}">
                    <a16:rowId xmlns:a16="http://schemas.microsoft.com/office/drawing/2014/main" val="3916156090"/>
                  </a:ext>
                </a:extLst>
              </a:tr>
              <a:tr h="472223">
                <a:tc>
                  <a:txBody>
                    <a:bodyPr/>
                    <a:lstStyle/>
                    <a:p>
                      <a:r>
                        <a:rPr lang="nb-NO" sz="2000" dirty="0"/>
                        <a:t>Fullkorntortillas</a:t>
                      </a:r>
                    </a:p>
                  </a:txBody>
                  <a:tcPr/>
                </a:tc>
                <a:tc>
                  <a:txBody>
                    <a:bodyPr/>
                    <a:lstStyle/>
                    <a:p>
                      <a:r>
                        <a:rPr lang="nb-NO" sz="2000" dirty="0"/>
                        <a:t>½ år</a:t>
                      </a:r>
                    </a:p>
                  </a:txBody>
                  <a:tcPr/>
                </a:tc>
                <a:tc>
                  <a:txBody>
                    <a:bodyPr/>
                    <a:lstStyle/>
                    <a:p>
                      <a:r>
                        <a:rPr lang="nb-NO" sz="2000" dirty="0"/>
                        <a:t>3 dager</a:t>
                      </a:r>
                    </a:p>
                  </a:txBody>
                  <a:tcPr/>
                </a:tc>
                <a:tc>
                  <a:txBody>
                    <a:bodyPr/>
                    <a:lstStyle/>
                    <a:p>
                      <a:r>
                        <a:rPr lang="nb-NO" sz="2000" dirty="0"/>
                        <a:t>Romtemperatur</a:t>
                      </a:r>
                    </a:p>
                  </a:txBody>
                  <a:tcPr/>
                </a:tc>
                <a:tc>
                  <a:txBody>
                    <a:bodyPr/>
                    <a:lstStyle/>
                    <a:p>
                      <a:r>
                        <a:rPr lang="nb-NO" sz="2000" dirty="0"/>
                        <a:t>Kjøleskap</a:t>
                      </a:r>
                    </a:p>
                  </a:txBody>
                  <a:tcPr/>
                </a:tc>
                <a:extLst>
                  <a:ext uri="{0D108BD9-81ED-4DB2-BD59-A6C34878D82A}">
                    <a16:rowId xmlns:a16="http://schemas.microsoft.com/office/drawing/2014/main" val="237457528"/>
                  </a:ext>
                </a:extLst>
              </a:tr>
              <a:tr h="472223">
                <a:tc>
                  <a:txBody>
                    <a:bodyPr/>
                    <a:lstStyle/>
                    <a:p>
                      <a:r>
                        <a:rPr lang="nb-NO" sz="2000" dirty="0"/>
                        <a:t>Hakkede tomater</a:t>
                      </a:r>
                    </a:p>
                  </a:txBody>
                  <a:tcPr/>
                </a:tc>
                <a:tc>
                  <a:txBody>
                    <a:bodyPr/>
                    <a:lstStyle/>
                    <a:p>
                      <a:r>
                        <a:rPr lang="nb-NO" sz="2000" dirty="0"/>
                        <a:t>3 år</a:t>
                      </a:r>
                    </a:p>
                  </a:txBody>
                  <a:tcPr/>
                </a:tc>
                <a:tc>
                  <a:txBody>
                    <a:bodyPr/>
                    <a:lstStyle/>
                    <a:p>
                      <a:r>
                        <a:rPr lang="nb-NO" sz="2000" dirty="0"/>
                        <a:t>2 dager</a:t>
                      </a:r>
                    </a:p>
                  </a:txBody>
                  <a:tcPr/>
                </a:tc>
                <a:tc>
                  <a:txBody>
                    <a:bodyPr/>
                    <a:lstStyle/>
                    <a:p>
                      <a:r>
                        <a:rPr lang="nb-NO" sz="2000" dirty="0"/>
                        <a:t>Romtemperatur</a:t>
                      </a:r>
                    </a:p>
                  </a:txBody>
                  <a:tcPr/>
                </a:tc>
                <a:tc>
                  <a:txBody>
                    <a:bodyPr/>
                    <a:lstStyle/>
                    <a:p>
                      <a:r>
                        <a:rPr lang="nb-NO" sz="2000" dirty="0"/>
                        <a:t>Kjøleskap</a:t>
                      </a:r>
                    </a:p>
                  </a:txBody>
                  <a:tcPr/>
                </a:tc>
                <a:extLst>
                  <a:ext uri="{0D108BD9-81ED-4DB2-BD59-A6C34878D82A}">
                    <a16:rowId xmlns:a16="http://schemas.microsoft.com/office/drawing/2014/main" val="3117228649"/>
                  </a:ext>
                </a:extLst>
              </a:tr>
              <a:tr h="472223">
                <a:tc>
                  <a:txBody>
                    <a:bodyPr/>
                    <a:lstStyle/>
                    <a:p>
                      <a:r>
                        <a:rPr lang="nb-NO" sz="2000" dirty="0"/>
                        <a:t>Mais</a:t>
                      </a:r>
                    </a:p>
                  </a:txBody>
                  <a:tcPr/>
                </a:tc>
                <a:tc>
                  <a:txBody>
                    <a:bodyPr/>
                    <a:lstStyle/>
                    <a:p>
                      <a:r>
                        <a:rPr lang="nb-NO" sz="2000" dirty="0"/>
                        <a:t>1 år</a:t>
                      </a:r>
                    </a:p>
                  </a:txBody>
                  <a:tcPr/>
                </a:tc>
                <a:tc>
                  <a:txBody>
                    <a:bodyPr/>
                    <a:lstStyle/>
                    <a:p>
                      <a:r>
                        <a:rPr lang="nb-NO" sz="2000" dirty="0"/>
                        <a:t>2-3 dager</a:t>
                      </a:r>
                    </a:p>
                  </a:txBody>
                  <a:tcPr/>
                </a:tc>
                <a:tc>
                  <a:txBody>
                    <a:bodyPr/>
                    <a:lstStyle/>
                    <a:p>
                      <a:r>
                        <a:rPr lang="nb-NO" sz="2000" dirty="0"/>
                        <a:t>Romtemperatur </a:t>
                      </a:r>
                    </a:p>
                  </a:txBody>
                  <a:tcPr/>
                </a:tc>
                <a:tc>
                  <a:txBody>
                    <a:bodyPr/>
                    <a:lstStyle/>
                    <a:p>
                      <a:r>
                        <a:rPr lang="nb-NO" sz="2000" dirty="0"/>
                        <a:t>Kjøleskap</a:t>
                      </a:r>
                    </a:p>
                  </a:txBody>
                  <a:tcPr/>
                </a:tc>
                <a:extLst>
                  <a:ext uri="{0D108BD9-81ED-4DB2-BD59-A6C34878D82A}">
                    <a16:rowId xmlns:a16="http://schemas.microsoft.com/office/drawing/2014/main" val="1227221892"/>
                  </a:ext>
                </a:extLst>
              </a:tr>
            </a:tbl>
          </a:graphicData>
        </a:graphic>
      </p:graphicFrame>
      <p:sp>
        <p:nvSpPr>
          <p:cNvPr id="3" name="TekstSylinder 2">
            <a:extLst>
              <a:ext uri="{FF2B5EF4-FFF2-40B4-BE49-F238E27FC236}">
                <a16:creationId xmlns:a16="http://schemas.microsoft.com/office/drawing/2014/main" id="{FDA3E8A3-8829-42C9-97D5-E87FC3690BB2}"/>
              </a:ext>
            </a:extLst>
          </p:cNvPr>
          <p:cNvSpPr txBox="1"/>
          <p:nvPr/>
        </p:nvSpPr>
        <p:spPr>
          <a:xfrm>
            <a:off x="844061" y="2177434"/>
            <a:ext cx="3511826" cy="400110"/>
          </a:xfrm>
          <a:prstGeom prst="rect">
            <a:avLst/>
          </a:prstGeom>
          <a:noFill/>
        </p:spPr>
        <p:txBody>
          <a:bodyPr wrap="square" rtlCol="0">
            <a:spAutoFit/>
          </a:bodyPr>
          <a:lstStyle/>
          <a:p>
            <a:r>
              <a:rPr lang="nb-NO" sz="2000" b="1" dirty="0"/>
              <a:t>Før og etter åpning</a:t>
            </a:r>
          </a:p>
        </p:txBody>
      </p:sp>
      <p:pic>
        <p:nvPicPr>
          <p:cNvPr id="5" name="Bilde 4">
            <a:extLst>
              <a:ext uri="{FF2B5EF4-FFF2-40B4-BE49-F238E27FC236}">
                <a16:creationId xmlns:a16="http://schemas.microsoft.com/office/drawing/2014/main" id="{F1EB6543-5221-4EAE-9F87-2D71A68A02A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4061" y="6347791"/>
            <a:ext cx="3044228" cy="390938"/>
          </a:xfrm>
          <a:prstGeom prst="rect">
            <a:avLst/>
          </a:prstGeom>
        </p:spPr>
      </p:pic>
    </p:spTree>
    <p:extLst>
      <p:ext uri="{BB962C8B-B14F-4D97-AF65-F5344CB8AC3E}">
        <p14:creationId xmlns:p14="http://schemas.microsoft.com/office/powerpoint/2010/main" val="201442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719422-CACE-455A-BA44-0BA6653E1E19}"/>
              </a:ext>
            </a:extLst>
          </p:cNvPr>
          <p:cNvSpPr>
            <a:spLocks noGrp="1"/>
          </p:cNvSpPr>
          <p:nvPr>
            <p:ph type="title"/>
          </p:nvPr>
        </p:nvSpPr>
        <p:spPr/>
        <p:txBody>
          <a:bodyPr>
            <a:normAutofit/>
          </a:bodyPr>
          <a:lstStyle/>
          <a:p>
            <a:r>
              <a:rPr lang="nb-NO" sz="5400" dirty="0">
                <a:latin typeface="Britannic Bold" panose="020B0903060703020204" pitchFamily="34" charset="0"/>
              </a:rPr>
              <a:t>Bli en matredder!</a:t>
            </a:r>
          </a:p>
        </p:txBody>
      </p:sp>
      <p:sp>
        <p:nvSpPr>
          <p:cNvPr id="3" name="Plassholder for innhold 2">
            <a:extLst>
              <a:ext uri="{FF2B5EF4-FFF2-40B4-BE49-F238E27FC236}">
                <a16:creationId xmlns:a16="http://schemas.microsoft.com/office/drawing/2014/main" id="{55594D4B-4B06-458D-9D2B-41831EC0252A}"/>
              </a:ext>
            </a:extLst>
          </p:cNvPr>
          <p:cNvSpPr>
            <a:spLocks noGrp="1"/>
          </p:cNvSpPr>
          <p:nvPr>
            <p:ph idx="1"/>
          </p:nvPr>
        </p:nvSpPr>
        <p:spPr>
          <a:xfrm>
            <a:off x="581192" y="2834947"/>
            <a:ext cx="7230965" cy="3015889"/>
          </a:xfrm>
        </p:spPr>
        <p:txBody>
          <a:bodyPr>
            <a:normAutofit/>
          </a:bodyPr>
          <a:lstStyle/>
          <a:p>
            <a:r>
              <a:rPr lang="nb-NO" sz="2400" dirty="0"/>
              <a:t>Meieriprodukter holder ofte flere uker etter datomerkingen</a:t>
            </a:r>
          </a:p>
          <a:p>
            <a:pPr lvl="1"/>
            <a:r>
              <a:rPr lang="nb-NO" sz="2000" dirty="0"/>
              <a:t>Kan brukes til pannekaker, vafler eller bakst</a:t>
            </a:r>
          </a:p>
          <a:p>
            <a:r>
              <a:rPr lang="nb-NO" sz="2400" dirty="0"/>
              <a:t>Egg har en holdbarhet på to til tre måneder</a:t>
            </a:r>
          </a:p>
          <a:p>
            <a:pPr lvl="1"/>
            <a:r>
              <a:rPr lang="nb-NO" sz="2000" dirty="0"/>
              <a:t>Hvis de lagres i kjøleskap med den spisseste delen ned</a:t>
            </a:r>
          </a:p>
          <a:p>
            <a:pPr lvl="1"/>
            <a:r>
              <a:rPr lang="nb-NO" sz="2000" dirty="0"/>
              <a:t>Legg egget i et glass med vann</a:t>
            </a:r>
          </a:p>
        </p:txBody>
      </p:sp>
      <p:pic>
        <p:nvPicPr>
          <p:cNvPr id="5" name="Bilde 4">
            <a:extLst>
              <a:ext uri="{FF2B5EF4-FFF2-40B4-BE49-F238E27FC236}">
                <a16:creationId xmlns:a16="http://schemas.microsoft.com/office/drawing/2014/main" id="{DBA42ED6-42FD-47D4-8561-2D4E2651D28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45122" y="2987856"/>
            <a:ext cx="4065686" cy="2710070"/>
          </a:xfrm>
          <a:prstGeom prst="rect">
            <a:avLst/>
          </a:prstGeom>
          <a:ln>
            <a:noFill/>
          </a:ln>
          <a:effectLst>
            <a:softEdge rad="112500"/>
          </a:effectLst>
        </p:spPr>
      </p:pic>
      <p:pic>
        <p:nvPicPr>
          <p:cNvPr id="6" name="Bilde 5">
            <a:extLst>
              <a:ext uri="{FF2B5EF4-FFF2-40B4-BE49-F238E27FC236}">
                <a16:creationId xmlns:a16="http://schemas.microsoft.com/office/drawing/2014/main" id="{6CC0A44C-6E8E-45F4-844F-FB56933E28A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66580" y="6414054"/>
            <a:ext cx="3044228" cy="390938"/>
          </a:xfrm>
          <a:prstGeom prst="rect">
            <a:avLst/>
          </a:prstGeom>
        </p:spPr>
      </p:pic>
    </p:spTree>
    <p:extLst>
      <p:ext uri="{BB962C8B-B14F-4D97-AF65-F5344CB8AC3E}">
        <p14:creationId xmlns:p14="http://schemas.microsoft.com/office/powerpoint/2010/main" val="21869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E98467-4266-4E54-9C26-BAC26FD46A17}"/>
              </a:ext>
            </a:extLst>
          </p:cNvPr>
          <p:cNvSpPr>
            <a:spLocks noGrp="1"/>
          </p:cNvSpPr>
          <p:nvPr>
            <p:ph type="title"/>
          </p:nvPr>
        </p:nvSpPr>
        <p:spPr/>
        <p:txBody>
          <a:bodyPr>
            <a:normAutofit/>
          </a:bodyPr>
          <a:lstStyle/>
          <a:p>
            <a:r>
              <a:rPr lang="nb-NO" sz="5400" dirty="0">
                <a:latin typeface="Britannic Bold" panose="020B0903060703020204" pitchFamily="34" charset="0"/>
              </a:rPr>
              <a:t>Aktivitet – matbingo</a:t>
            </a:r>
          </a:p>
        </p:txBody>
      </p:sp>
      <p:sp>
        <p:nvSpPr>
          <p:cNvPr id="3" name="Plassholder for innhold 2">
            <a:extLst>
              <a:ext uri="{FF2B5EF4-FFF2-40B4-BE49-F238E27FC236}">
                <a16:creationId xmlns:a16="http://schemas.microsoft.com/office/drawing/2014/main" id="{0695CDEA-AF9F-42FF-8D02-715E2421CFC0}"/>
              </a:ext>
            </a:extLst>
          </p:cNvPr>
          <p:cNvSpPr>
            <a:spLocks noGrp="1"/>
          </p:cNvSpPr>
          <p:nvPr>
            <p:ph idx="1"/>
          </p:nvPr>
        </p:nvSpPr>
        <p:spPr>
          <a:xfrm>
            <a:off x="350230" y="2205375"/>
            <a:ext cx="11491539" cy="4427338"/>
          </a:xfrm>
        </p:spPr>
        <p:txBody>
          <a:bodyPr numCol="2">
            <a:normAutofit/>
          </a:bodyPr>
          <a:lstStyle/>
          <a:p>
            <a:pPr marL="342900" indent="-342900">
              <a:lnSpc>
                <a:spcPct val="120000"/>
              </a:lnSpc>
              <a:buFont typeface="+mj-lt"/>
              <a:buAutoNum type="arabicPeriod"/>
            </a:pPr>
            <a:r>
              <a:rPr lang="nb-NO" sz="2200" dirty="0"/>
              <a:t>Jeg har flyttet hjemmefra </a:t>
            </a:r>
          </a:p>
          <a:p>
            <a:pPr marL="342900" indent="-342900">
              <a:lnSpc>
                <a:spcPct val="120000"/>
              </a:lnSpc>
              <a:buFont typeface="+mj-lt"/>
              <a:buAutoNum type="arabicPeriod"/>
            </a:pPr>
            <a:r>
              <a:rPr lang="nb-NO" sz="2200" dirty="0"/>
              <a:t>Jeg bor med foreldrene mine </a:t>
            </a:r>
          </a:p>
          <a:p>
            <a:pPr marL="342900" indent="-342900">
              <a:lnSpc>
                <a:spcPct val="120000"/>
              </a:lnSpc>
              <a:buFont typeface="+mj-lt"/>
              <a:buAutoNum type="arabicPeriod"/>
            </a:pPr>
            <a:r>
              <a:rPr lang="nb-NO" sz="2200" dirty="0"/>
              <a:t>Jeg har tatt med meg matpakke i dag </a:t>
            </a:r>
          </a:p>
          <a:p>
            <a:pPr marL="342900" indent="-342900">
              <a:lnSpc>
                <a:spcPct val="120000"/>
              </a:lnSpc>
              <a:buFont typeface="+mj-lt"/>
              <a:buAutoNum type="arabicPeriod"/>
            </a:pPr>
            <a:r>
              <a:rPr lang="nb-NO" sz="2200" dirty="0"/>
              <a:t>Jeg liker sjokolade </a:t>
            </a:r>
          </a:p>
          <a:p>
            <a:pPr marL="342900" indent="-342900">
              <a:lnSpc>
                <a:spcPct val="120000"/>
              </a:lnSpc>
              <a:buFont typeface="+mj-lt"/>
              <a:buAutoNum type="arabicPeriod"/>
            </a:pPr>
            <a:r>
              <a:rPr lang="nb-NO" sz="2200" dirty="0"/>
              <a:t>Jeg liker å lage mat </a:t>
            </a:r>
          </a:p>
          <a:p>
            <a:pPr marL="342900" indent="-342900">
              <a:lnSpc>
                <a:spcPct val="120000"/>
              </a:lnSpc>
              <a:buFont typeface="+mj-lt"/>
              <a:buAutoNum type="arabicPeriod"/>
            </a:pPr>
            <a:r>
              <a:rPr lang="nb-NO" sz="2200" dirty="0"/>
              <a:t>Jeg er sulten akkurat nå</a:t>
            </a:r>
          </a:p>
          <a:p>
            <a:pPr marL="342900" indent="-342900">
              <a:lnSpc>
                <a:spcPct val="120000"/>
              </a:lnSpc>
              <a:buFont typeface="+mj-lt"/>
              <a:buAutoNum type="arabicPeriod"/>
            </a:pPr>
            <a:r>
              <a:rPr lang="nb-NO" sz="2200" dirty="0"/>
              <a:t>Jeg spiste taco forrige uke</a:t>
            </a:r>
          </a:p>
          <a:p>
            <a:pPr marL="342900" indent="-342900">
              <a:lnSpc>
                <a:spcPct val="120000"/>
              </a:lnSpc>
              <a:buFont typeface="+mj-lt"/>
              <a:buAutoNum type="arabicPeriod"/>
            </a:pPr>
            <a:r>
              <a:rPr lang="nb-NO" sz="2200" dirty="0"/>
              <a:t>Jeg spiste fisk forrige uke </a:t>
            </a:r>
          </a:p>
          <a:p>
            <a:pPr marL="342900" indent="-342900">
              <a:lnSpc>
                <a:spcPct val="120000"/>
              </a:lnSpc>
              <a:buFont typeface="+mj-lt"/>
              <a:buAutoNum type="arabicPeriod"/>
            </a:pPr>
            <a:r>
              <a:rPr lang="nb-NO" sz="2200" dirty="0"/>
              <a:t>Jeg ser på brødskalaen når jeg kjøper brød </a:t>
            </a:r>
          </a:p>
          <a:p>
            <a:pPr marL="342900" indent="-342900">
              <a:lnSpc>
                <a:spcPct val="120000"/>
              </a:lnSpc>
              <a:buFont typeface="+mj-lt"/>
              <a:buAutoNum type="arabicPeriod"/>
            </a:pPr>
            <a:r>
              <a:rPr lang="nb-NO" sz="2200" dirty="0"/>
              <a:t>Jeg syns det er vanskelig å dekke 5 om dagen </a:t>
            </a:r>
          </a:p>
          <a:p>
            <a:pPr marL="342900" indent="-342900">
              <a:lnSpc>
                <a:spcPct val="120000"/>
              </a:lnSpc>
              <a:buFont typeface="+mj-lt"/>
              <a:buAutoNum type="arabicPeriod"/>
            </a:pPr>
            <a:r>
              <a:rPr lang="nb-NO" sz="2200" dirty="0"/>
              <a:t>Jeg spiser middag foran tv- eller pc skjermen </a:t>
            </a:r>
          </a:p>
          <a:p>
            <a:pPr marL="342900" indent="-342900">
              <a:lnSpc>
                <a:spcPct val="120000"/>
              </a:lnSpc>
              <a:buFont typeface="+mj-lt"/>
              <a:buAutoNum type="arabicPeriod"/>
            </a:pPr>
            <a:r>
              <a:rPr lang="nb-NO" sz="2200" dirty="0"/>
              <a:t>Jeg har en matintoleranse eller allergi </a:t>
            </a:r>
          </a:p>
          <a:p>
            <a:pPr marL="342900" indent="-342900">
              <a:lnSpc>
                <a:spcPct val="120000"/>
              </a:lnSpc>
              <a:buFont typeface="+mj-lt"/>
              <a:buAutoNum type="arabicPeriod"/>
            </a:pPr>
            <a:r>
              <a:rPr lang="nb-NO" sz="2200" dirty="0"/>
              <a:t>Jeg prøver å spise mindre kjøtt </a:t>
            </a:r>
          </a:p>
          <a:p>
            <a:pPr marL="342900" indent="-342900">
              <a:lnSpc>
                <a:spcPct val="120000"/>
              </a:lnSpc>
              <a:buFont typeface="+mj-lt"/>
              <a:buAutoNum type="arabicPeriod"/>
            </a:pPr>
            <a:r>
              <a:rPr lang="nb-NO" sz="2200" dirty="0"/>
              <a:t>Jeg syns det er vanskelig å spise sunt</a:t>
            </a:r>
          </a:p>
          <a:p>
            <a:pPr marL="342900" indent="-342900">
              <a:lnSpc>
                <a:spcPct val="120000"/>
              </a:lnSpc>
              <a:buFont typeface="+mj-lt"/>
              <a:buAutoNum type="arabicPeriod"/>
            </a:pPr>
            <a:r>
              <a:rPr lang="nb-NO" sz="2200" dirty="0"/>
              <a:t>Jeg har spist frokost i dag</a:t>
            </a:r>
          </a:p>
        </p:txBody>
      </p:sp>
      <p:pic>
        <p:nvPicPr>
          <p:cNvPr id="6" name="Bilde 5">
            <a:extLst>
              <a:ext uri="{FF2B5EF4-FFF2-40B4-BE49-F238E27FC236}">
                <a16:creationId xmlns:a16="http://schemas.microsoft.com/office/drawing/2014/main" id="{DF3AD90F-699D-45F4-8CD9-3286BDFC76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66202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15358C6-26B2-4407-8DE1-573FE7138DC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967" t="13343" r="9488" b="13010"/>
          <a:stretch/>
        </p:blipFill>
        <p:spPr>
          <a:xfrm>
            <a:off x="8826770" y="2062551"/>
            <a:ext cx="3068049" cy="2161942"/>
          </a:xfrm>
          <a:prstGeom prst="rect">
            <a:avLst/>
          </a:prstGeom>
        </p:spPr>
      </p:pic>
      <p:sp>
        <p:nvSpPr>
          <p:cNvPr id="2" name="Tittel 1">
            <a:extLst>
              <a:ext uri="{FF2B5EF4-FFF2-40B4-BE49-F238E27FC236}">
                <a16:creationId xmlns:a16="http://schemas.microsoft.com/office/drawing/2014/main" id="{6BC30575-EDE5-44C3-B3E8-AE508A9533D4}"/>
              </a:ext>
            </a:extLst>
          </p:cNvPr>
          <p:cNvSpPr>
            <a:spLocks noGrp="1"/>
          </p:cNvSpPr>
          <p:nvPr>
            <p:ph type="title"/>
          </p:nvPr>
        </p:nvSpPr>
        <p:spPr/>
        <p:txBody>
          <a:bodyPr>
            <a:normAutofit/>
          </a:bodyPr>
          <a:lstStyle/>
          <a:p>
            <a:r>
              <a:rPr lang="nb-NO" sz="5400" dirty="0">
                <a:latin typeface="Britannic Bold" panose="020B0903060703020204" pitchFamily="34" charset="0"/>
              </a:rPr>
              <a:t>Bli en matredder!</a:t>
            </a:r>
          </a:p>
        </p:txBody>
      </p:sp>
      <p:sp>
        <p:nvSpPr>
          <p:cNvPr id="3" name="Plassholder for innhold 2">
            <a:extLst>
              <a:ext uri="{FF2B5EF4-FFF2-40B4-BE49-F238E27FC236}">
                <a16:creationId xmlns:a16="http://schemas.microsoft.com/office/drawing/2014/main" id="{C4E1ACBB-AADF-44E5-93AE-8D5785C5C91D}"/>
              </a:ext>
            </a:extLst>
          </p:cNvPr>
          <p:cNvSpPr>
            <a:spLocks noGrp="1"/>
          </p:cNvSpPr>
          <p:nvPr>
            <p:ph idx="1"/>
          </p:nvPr>
        </p:nvSpPr>
        <p:spPr>
          <a:xfrm>
            <a:off x="581192" y="2062551"/>
            <a:ext cx="10734508" cy="4795449"/>
          </a:xfrm>
        </p:spPr>
        <p:txBody>
          <a:bodyPr>
            <a:normAutofit/>
          </a:bodyPr>
          <a:lstStyle/>
          <a:p>
            <a:r>
              <a:rPr lang="nb-NO" sz="2400" dirty="0"/>
              <a:t>Bruk hele brokkolien, inkludert stilken</a:t>
            </a:r>
          </a:p>
          <a:p>
            <a:r>
              <a:rPr lang="nb-NO" sz="2400" dirty="0"/>
              <a:t>Slappe grønnsaker og salat blir sprø etter et kaldt vannbad</a:t>
            </a:r>
          </a:p>
          <a:p>
            <a:r>
              <a:rPr lang="nb-NO" sz="2400" dirty="0"/>
              <a:t>Mat med mugg bør kastes (brød, kjøtt, fisk, pålegg, frukt, bær)</a:t>
            </a:r>
          </a:p>
          <a:p>
            <a:r>
              <a:rPr lang="nb-NO" sz="2400" dirty="0"/>
              <a:t>Mugg på hard ost og grønnsaker kan skjæres bort (minst én cm rundt muggen)</a:t>
            </a:r>
          </a:p>
          <a:p>
            <a:r>
              <a:rPr lang="nb-NO" sz="2400" dirty="0"/>
              <a:t>Brød som ikke skal spises de nærmeste dagene bør fryses</a:t>
            </a:r>
          </a:p>
          <a:p>
            <a:pPr lvl="1"/>
            <a:r>
              <a:rPr lang="nb-NO" sz="2000" dirty="0"/>
              <a:t>Tørt brød kan brukes til toast, ristet brød eller krutonger</a:t>
            </a:r>
          </a:p>
          <a:p>
            <a:endParaRPr lang="nb-NO" dirty="0"/>
          </a:p>
        </p:txBody>
      </p:sp>
      <p:pic>
        <p:nvPicPr>
          <p:cNvPr id="6" name="Bilde 5">
            <a:extLst>
              <a:ext uri="{FF2B5EF4-FFF2-40B4-BE49-F238E27FC236}">
                <a16:creationId xmlns:a16="http://schemas.microsoft.com/office/drawing/2014/main" id="{1A72330D-9AD5-4D88-9352-10A90030A8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50591" y="6467062"/>
            <a:ext cx="3044228" cy="390938"/>
          </a:xfrm>
          <a:prstGeom prst="rect">
            <a:avLst/>
          </a:prstGeom>
        </p:spPr>
      </p:pic>
    </p:spTree>
    <p:extLst>
      <p:ext uri="{BB962C8B-B14F-4D97-AF65-F5344CB8AC3E}">
        <p14:creationId xmlns:p14="http://schemas.microsoft.com/office/powerpoint/2010/main" val="8627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27E5CA-1B69-4CE4-A1F4-479CF739AF00}"/>
              </a:ext>
            </a:extLst>
          </p:cNvPr>
          <p:cNvSpPr>
            <a:spLocks noGrp="1"/>
          </p:cNvSpPr>
          <p:nvPr>
            <p:ph type="title"/>
          </p:nvPr>
        </p:nvSpPr>
        <p:spPr/>
        <p:txBody>
          <a:bodyPr>
            <a:normAutofit/>
          </a:bodyPr>
          <a:lstStyle/>
          <a:p>
            <a:r>
              <a:rPr lang="nb-NO" sz="5400" dirty="0">
                <a:latin typeface="Britannic Bold" panose="020B0903060703020204" pitchFamily="34" charset="0"/>
              </a:rPr>
              <a:t>Holdbarhet</a:t>
            </a:r>
          </a:p>
        </p:txBody>
      </p:sp>
      <p:sp>
        <p:nvSpPr>
          <p:cNvPr id="3" name="Plassholder for innhold 2">
            <a:extLst>
              <a:ext uri="{FF2B5EF4-FFF2-40B4-BE49-F238E27FC236}">
                <a16:creationId xmlns:a16="http://schemas.microsoft.com/office/drawing/2014/main" id="{6ED268E2-7460-4152-8031-02EBFEF67553}"/>
              </a:ext>
            </a:extLst>
          </p:cNvPr>
          <p:cNvSpPr>
            <a:spLocks noGrp="1"/>
          </p:cNvSpPr>
          <p:nvPr>
            <p:ph idx="1"/>
          </p:nvPr>
        </p:nvSpPr>
        <p:spPr>
          <a:xfrm>
            <a:off x="581192" y="2180496"/>
            <a:ext cx="11029615" cy="4425020"/>
          </a:xfrm>
        </p:spPr>
        <p:txBody>
          <a:bodyPr>
            <a:normAutofit/>
          </a:bodyPr>
          <a:lstStyle/>
          <a:p>
            <a:pPr marL="0" indent="0">
              <a:buNone/>
            </a:pPr>
            <a:r>
              <a:rPr lang="nb-NO" sz="2400" b="1" dirty="0"/>
              <a:t>Hvordan forlenge holdbarheten?</a:t>
            </a:r>
          </a:p>
          <a:p>
            <a:pPr marL="457200" indent="-457200">
              <a:buFont typeface="+mj-lt"/>
              <a:buAutoNum type="arabicPeriod"/>
            </a:pPr>
            <a:r>
              <a:rPr lang="nb-NO" sz="2400" dirty="0"/>
              <a:t>Riktig oppbevaring</a:t>
            </a:r>
          </a:p>
          <a:p>
            <a:pPr marL="781200" lvl="1" indent="-457200">
              <a:buFont typeface="+mj-lt"/>
              <a:buAutoNum type="alphaLcParenR"/>
            </a:pPr>
            <a:r>
              <a:rPr lang="nb-NO" sz="2000" dirty="0"/>
              <a:t>Lav temperatur i kjøleskap (2- 4 ˚C) og fryser (-18 ˚C)</a:t>
            </a:r>
          </a:p>
          <a:p>
            <a:pPr marL="457200" indent="-457200">
              <a:buFont typeface="+mj-lt"/>
              <a:buAutoNum type="arabicPeriod"/>
            </a:pPr>
            <a:r>
              <a:rPr lang="nb-NO" sz="2400" dirty="0"/>
              <a:t>Holde forseglingen intakt så lenge som mulig</a:t>
            </a:r>
          </a:p>
          <a:p>
            <a:pPr marL="781200" lvl="1" indent="-457200">
              <a:buFont typeface="+mj-lt"/>
              <a:buAutoNum type="alphaLcParenR"/>
            </a:pPr>
            <a:r>
              <a:rPr lang="nb-NO" sz="2000" dirty="0"/>
              <a:t>Bruk bokser eller plastposer til å oppbevare åpnede pakninger</a:t>
            </a:r>
          </a:p>
          <a:p>
            <a:pPr marL="457200" indent="-457200">
              <a:buFont typeface="+mj-lt"/>
              <a:buAutoNum type="arabicPeriod"/>
            </a:pPr>
            <a:r>
              <a:rPr lang="nb-NO" sz="2400" dirty="0"/>
              <a:t>Varmebehandling – koking, steking, ovnsbaking</a:t>
            </a:r>
          </a:p>
          <a:p>
            <a:pPr marL="781200" lvl="1" indent="-457200">
              <a:buFont typeface="+mj-lt"/>
              <a:buAutoNum type="alphaLcParenR"/>
            </a:pPr>
            <a:r>
              <a:rPr lang="nb-NO" sz="2000" dirty="0"/>
              <a:t>Hvis du steker kjøtt som går ut på dato samme dag, vil kjøttet være holdbart i noen ekstra dager dersom det oppbevares kjølig</a:t>
            </a:r>
          </a:p>
        </p:txBody>
      </p:sp>
      <p:pic>
        <p:nvPicPr>
          <p:cNvPr id="4" name="Bilde 3">
            <a:extLst>
              <a:ext uri="{FF2B5EF4-FFF2-40B4-BE49-F238E27FC236}">
                <a16:creationId xmlns:a16="http://schemas.microsoft.com/office/drawing/2014/main" id="{270D1DA0-3934-498F-9205-4C9C7B27B0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15892" y="6467062"/>
            <a:ext cx="3044228" cy="390938"/>
          </a:xfrm>
          <a:prstGeom prst="rect">
            <a:avLst/>
          </a:prstGeom>
        </p:spPr>
      </p:pic>
    </p:spTree>
    <p:extLst>
      <p:ext uri="{BB962C8B-B14F-4D97-AF65-F5344CB8AC3E}">
        <p14:creationId xmlns:p14="http://schemas.microsoft.com/office/powerpoint/2010/main" val="36549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03183B-F279-49DF-AA4D-0D4D33DBE3B4}"/>
              </a:ext>
            </a:extLst>
          </p:cNvPr>
          <p:cNvSpPr>
            <a:spLocks noGrp="1"/>
          </p:cNvSpPr>
          <p:nvPr>
            <p:ph type="title"/>
          </p:nvPr>
        </p:nvSpPr>
        <p:spPr/>
        <p:txBody>
          <a:bodyPr>
            <a:normAutofit/>
          </a:bodyPr>
          <a:lstStyle/>
          <a:p>
            <a:r>
              <a:rPr lang="nb-NO" sz="5400" dirty="0">
                <a:latin typeface="Britannic Bold" panose="020B0903060703020204" pitchFamily="34" charset="0"/>
              </a:rPr>
              <a:t>Holdbarhet</a:t>
            </a:r>
          </a:p>
        </p:txBody>
      </p:sp>
      <p:sp>
        <p:nvSpPr>
          <p:cNvPr id="3" name="Plassholder for innhold 2">
            <a:extLst>
              <a:ext uri="{FF2B5EF4-FFF2-40B4-BE49-F238E27FC236}">
                <a16:creationId xmlns:a16="http://schemas.microsoft.com/office/drawing/2014/main" id="{F9855173-9564-4F32-BFB4-BB7AD35762C4}"/>
              </a:ext>
            </a:extLst>
          </p:cNvPr>
          <p:cNvSpPr>
            <a:spLocks noGrp="1"/>
          </p:cNvSpPr>
          <p:nvPr>
            <p:ph idx="1"/>
          </p:nvPr>
        </p:nvSpPr>
        <p:spPr>
          <a:xfrm>
            <a:off x="581192" y="2535338"/>
            <a:ext cx="11029615" cy="3678303"/>
          </a:xfrm>
        </p:spPr>
        <p:txBody>
          <a:bodyPr/>
          <a:lstStyle/>
          <a:p>
            <a:pPr marL="0" indent="0">
              <a:buNone/>
            </a:pPr>
            <a:r>
              <a:rPr lang="nb-NO" sz="2400" b="1" dirty="0"/>
              <a:t>Oppsummering</a:t>
            </a:r>
          </a:p>
          <a:p>
            <a:r>
              <a:rPr lang="nb-NO" sz="2400" dirty="0"/>
              <a:t>Må all mat kastes etter at holdbarhetsdatoen er gått ut?</a:t>
            </a:r>
          </a:p>
          <a:p>
            <a:r>
              <a:rPr lang="nb-NO" sz="2400" dirty="0"/>
              <a:t>Mat som er merket med </a:t>
            </a:r>
            <a:r>
              <a:rPr lang="nb-NO" sz="2400" b="1" dirty="0"/>
              <a:t>«best før» </a:t>
            </a:r>
            <a:r>
              <a:rPr lang="nb-NO" sz="2400" dirty="0"/>
              <a:t>kan både selges og spises etter fastsatt dato uten risiko for helseskader</a:t>
            </a:r>
          </a:p>
          <a:p>
            <a:r>
              <a:rPr lang="nb-NO" sz="2400" dirty="0"/>
              <a:t>Mat som er merket med </a:t>
            </a:r>
            <a:r>
              <a:rPr lang="nb-NO" sz="2400" b="1" dirty="0"/>
              <a:t>«siste forbruksdag» </a:t>
            </a:r>
            <a:r>
              <a:rPr lang="nb-NO" sz="2400" dirty="0"/>
              <a:t>bør ikke spises etter fastsatt dato</a:t>
            </a:r>
          </a:p>
          <a:p>
            <a:r>
              <a:rPr lang="nb-NO" sz="2400" dirty="0"/>
              <a:t>Oppbevar maten riktig!</a:t>
            </a:r>
          </a:p>
          <a:p>
            <a:r>
              <a:rPr lang="nb-NO" sz="2400" dirty="0"/>
              <a:t>Bruk sansene!</a:t>
            </a:r>
          </a:p>
          <a:p>
            <a:endParaRPr lang="nb-NO" dirty="0"/>
          </a:p>
        </p:txBody>
      </p:sp>
      <p:pic>
        <p:nvPicPr>
          <p:cNvPr id="4" name="Bilde 3">
            <a:extLst>
              <a:ext uri="{FF2B5EF4-FFF2-40B4-BE49-F238E27FC236}">
                <a16:creationId xmlns:a16="http://schemas.microsoft.com/office/drawing/2014/main" id="{3FBB423A-E18C-4EB0-815F-42EEBBBAD8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29144" y="6467062"/>
            <a:ext cx="3044228" cy="390938"/>
          </a:xfrm>
          <a:prstGeom prst="rect">
            <a:avLst/>
          </a:prstGeom>
        </p:spPr>
      </p:pic>
    </p:spTree>
    <p:extLst>
      <p:ext uri="{BB962C8B-B14F-4D97-AF65-F5344CB8AC3E}">
        <p14:creationId xmlns:p14="http://schemas.microsoft.com/office/powerpoint/2010/main" val="391387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810697-6158-440F-9689-FFD956A22658}"/>
              </a:ext>
            </a:extLst>
          </p:cNvPr>
          <p:cNvSpPr>
            <a:spLocks noGrp="1"/>
          </p:cNvSpPr>
          <p:nvPr>
            <p:ph type="title"/>
          </p:nvPr>
        </p:nvSpPr>
        <p:spPr/>
        <p:txBody>
          <a:bodyPr>
            <a:noAutofit/>
          </a:bodyPr>
          <a:lstStyle/>
          <a:p>
            <a:r>
              <a:rPr lang="nb-NO" sz="4400" dirty="0">
                <a:latin typeface="Britannic Bold" panose="020B0903060703020204" pitchFamily="34" charset="0"/>
              </a:rPr>
              <a:t>Aktivitet – «</a:t>
            </a:r>
            <a:r>
              <a:rPr lang="nb-NO" sz="4400" dirty="0" err="1">
                <a:latin typeface="Britannic Bold" panose="020B0903060703020204" pitchFamily="34" charset="0"/>
              </a:rPr>
              <a:t>sunnifisere</a:t>
            </a:r>
            <a:r>
              <a:rPr lang="nb-NO" sz="4400" dirty="0">
                <a:latin typeface="Britannic Bold" panose="020B0903060703020204" pitchFamily="34" charset="0"/>
              </a:rPr>
              <a:t>» matretter</a:t>
            </a:r>
          </a:p>
        </p:txBody>
      </p:sp>
      <p:sp>
        <p:nvSpPr>
          <p:cNvPr id="3" name="Plassholder for innhold 2">
            <a:extLst>
              <a:ext uri="{FF2B5EF4-FFF2-40B4-BE49-F238E27FC236}">
                <a16:creationId xmlns:a16="http://schemas.microsoft.com/office/drawing/2014/main" id="{41A97E1A-A690-424E-A626-A2B9B0945E5C}"/>
              </a:ext>
            </a:extLst>
          </p:cNvPr>
          <p:cNvSpPr>
            <a:spLocks noGrp="1"/>
          </p:cNvSpPr>
          <p:nvPr>
            <p:ph idx="1"/>
          </p:nvPr>
        </p:nvSpPr>
        <p:spPr>
          <a:xfrm>
            <a:off x="581192" y="2405783"/>
            <a:ext cx="11029615" cy="3678303"/>
          </a:xfrm>
        </p:spPr>
        <p:txBody>
          <a:bodyPr numCol="3">
            <a:normAutofit/>
          </a:bodyPr>
          <a:lstStyle/>
          <a:p>
            <a:pPr marL="0" indent="0">
              <a:buNone/>
            </a:pPr>
            <a:r>
              <a:rPr lang="nb-NO" sz="2400" b="1" dirty="0"/>
              <a:t>Pizza</a:t>
            </a:r>
          </a:p>
          <a:p>
            <a:r>
              <a:rPr lang="nb-NO" sz="2400" dirty="0"/>
              <a:t>Ferdig lys pizzabunn </a:t>
            </a:r>
          </a:p>
          <a:p>
            <a:r>
              <a:rPr lang="nb-NO" sz="2400" dirty="0"/>
              <a:t>Creme fraiche</a:t>
            </a:r>
          </a:p>
          <a:p>
            <a:r>
              <a:rPr lang="nb-NO" sz="2400" dirty="0"/>
              <a:t>Ost</a:t>
            </a:r>
          </a:p>
          <a:p>
            <a:r>
              <a:rPr lang="nb-NO" sz="2400" dirty="0"/>
              <a:t>Pepperoni</a:t>
            </a:r>
          </a:p>
          <a:p>
            <a:r>
              <a:rPr lang="nb-NO" sz="2400" dirty="0"/>
              <a:t>Bacon</a:t>
            </a:r>
          </a:p>
          <a:p>
            <a:endParaRPr lang="nb-NO" sz="2400" dirty="0"/>
          </a:p>
          <a:p>
            <a:pPr marL="0" indent="0">
              <a:buNone/>
            </a:pPr>
            <a:r>
              <a:rPr lang="nb-NO" sz="2400" b="1" dirty="0"/>
              <a:t>Hamburger</a:t>
            </a:r>
          </a:p>
          <a:p>
            <a:r>
              <a:rPr lang="nb-NO" sz="2400" dirty="0"/>
              <a:t>Lyse hamburgerbrød</a:t>
            </a:r>
          </a:p>
          <a:p>
            <a:r>
              <a:rPr lang="nb-NO" sz="2400" dirty="0"/>
              <a:t>Kjøttdeig</a:t>
            </a:r>
          </a:p>
          <a:p>
            <a:r>
              <a:rPr lang="nb-NO" sz="2400" dirty="0" err="1"/>
              <a:t>Aioli</a:t>
            </a:r>
            <a:endParaRPr lang="nb-NO" sz="2400" dirty="0"/>
          </a:p>
          <a:p>
            <a:r>
              <a:rPr lang="nb-NO" sz="2400" dirty="0"/>
              <a:t>Cheddar</a:t>
            </a:r>
          </a:p>
          <a:p>
            <a:pPr marL="0" indent="0">
              <a:buNone/>
            </a:pPr>
            <a:endParaRPr lang="nb-NO" sz="2400" dirty="0"/>
          </a:p>
          <a:p>
            <a:pPr marL="0" indent="0">
              <a:buNone/>
            </a:pPr>
            <a:endParaRPr lang="nb-NO" sz="2400" dirty="0"/>
          </a:p>
          <a:p>
            <a:pPr marL="0" indent="0">
              <a:buNone/>
            </a:pPr>
            <a:r>
              <a:rPr lang="nb-NO" sz="2400" b="1" dirty="0"/>
              <a:t>Spagetti med kjøttsaus</a:t>
            </a:r>
          </a:p>
          <a:p>
            <a:r>
              <a:rPr lang="nb-NO" sz="2400" dirty="0"/>
              <a:t>Spagetti</a:t>
            </a:r>
          </a:p>
          <a:p>
            <a:r>
              <a:rPr lang="nb-NO" sz="2400" dirty="0"/>
              <a:t>Kjøttdeig</a:t>
            </a:r>
          </a:p>
          <a:p>
            <a:r>
              <a:rPr lang="nb-NO" sz="2400" dirty="0"/>
              <a:t>Tomatsaus på glass</a:t>
            </a:r>
          </a:p>
          <a:p>
            <a:endParaRPr lang="nb-NO" sz="2400" dirty="0"/>
          </a:p>
        </p:txBody>
      </p:sp>
      <p:pic>
        <p:nvPicPr>
          <p:cNvPr id="4" name="Bilde 3">
            <a:extLst>
              <a:ext uri="{FF2B5EF4-FFF2-40B4-BE49-F238E27FC236}">
                <a16:creationId xmlns:a16="http://schemas.microsoft.com/office/drawing/2014/main" id="{B3DBE16F-2171-49C3-833D-42A9BB5A8F0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1974838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4138DE-A965-495E-86CC-F705178A1907}"/>
              </a:ext>
            </a:extLst>
          </p:cNvPr>
          <p:cNvSpPr>
            <a:spLocks noGrp="1"/>
          </p:cNvSpPr>
          <p:nvPr>
            <p:ph type="title"/>
          </p:nvPr>
        </p:nvSpPr>
        <p:spPr/>
        <p:txBody>
          <a:bodyPr>
            <a:normAutofit/>
          </a:bodyPr>
          <a:lstStyle/>
          <a:p>
            <a:r>
              <a:rPr lang="nb-NO" sz="5400" dirty="0">
                <a:latin typeface="Britannic Bold" panose="020B0903060703020204" pitchFamily="34" charset="0"/>
              </a:rPr>
              <a:t>Kursets innhold</a:t>
            </a:r>
          </a:p>
        </p:txBody>
      </p:sp>
      <p:graphicFrame>
        <p:nvGraphicFramePr>
          <p:cNvPr id="4" name="Plassholder for innhold 3">
            <a:extLst>
              <a:ext uri="{FF2B5EF4-FFF2-40B4-BE49-F238E27FC236}">
                <a16:creationId xmlns:a16="http://schemas.microsoft.com/office/drawing/2014/main" id="{3478EC44-3630-4E95-8BC1-811B30B38CC0}"/>
              </a:ext>
            </a:extLst>
          </p:cNvPr>
          <p:cNvGraphicFramePr>
            <a:graphicFrameLocks noGrp="1"/>
          </p:cNvGraphicFramePr>
          <p:nvPr>
            <p:ph idx="1"/>
            <p:extLst>
              <p:ext uri="{D42A27DB-BD31-4B8C-83A1-F6EECF244321}">
                <p14:modId xmlns:p14="http://schemas.microsoft.com/office/powerpoint/2010/main" val="680754626"/>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307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9A26B8-6C4E-452B-ADD3-ED324A7AB7E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4167E1-E2B0-4192-8DA2-6967DDFF87A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5F09389-6A8E-46D6-B5F4-A3C55FAE62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9" y="619125"/>
            <a:ext cx="5600006"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a:extLst>
              <a:ext uri="{FF2B5EF4-FFF2-40B4-BE49-F238E27FC236}">
                <a16:creationId xmlns:a16="http://schemas.microsoft.com/office/drawing/2014/main" id="{EC2A79AF-2808-488F-8613-9B077C16C8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68084" y="1780662"/>
            <a:ext cx="4952475" cy="3305777"/>
          </a:xfrm>
          <a:prstGeom prst="rect">
            <a:avLst/>
          </a:prstGeom>
        </p:spPr>
      </p:pic>
      <p:sp>
        <p:nvSpPr>
          <p:cNvPr id="16" name="Rectangle 15">
            <a:extLst>
              <a:ext uri="{FF2B5EF4-FFF2-40B4-BE49-F238E27FC236}">
                <a16:creationId xmlns:a16="http://schemas.microsoft.com/office/drawing/2014/main" id="{D03E4FEE-2E6A-44AB-B6BA-C1AD0CD6D93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817EB59-13B3-43DA-9B91-A7CC174A606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tel 1">
            <a:extLst>
              <a:ext uri="{FF2B5EF4-FFF2-40B4-BE49-F238E27FC236}">
                <a16:creationId xmlns:a16="http://schemas.microsoft.com/office/drawing/2014/main" id="{BFD9ADD1-28AF-4F5E-BCD6-9FC048BF2F00}"/>
              </a:ext>
            </a:extLst>
          </p:cNvPr>
          <p:cNvSpPr>
            <a:spLocks noGrp="1"/>
          </p:cNvSpPr>
          <p:nvPr>
            <p:ph type="title"/>
          </p:nvPr>
        </p:nvSpPr>
        <p:spPr>
          <a:xfrm>
            <a:off x="762121" y="960723"/>
            <a:ext cx="4968489" cy="1013800"/>
          </a:xfrm>
        </p:spPr>
        <p:txBody>
          <a:bodyPr>
            <a:normAutofit fontScale="90000"/>
          </a:bodyPr>
          <a:lstStyle/>
          <a:p>
            <a:r>
              <a:rPr lang="nb-NO" sz="5400" dirty="0">
                <a:solidFill>
                  <a:srgbClr val="FFFFFF"/>
                </a:solidFill>
                <a:latin typeface="Britannic Bold" panose="020B0903060703020204" pitchFamily="34" charset="0"/>
              </a:rPr>
              <a:t>helseeffekter</a:t>
            </a:r>
          </a:p>
        </p:txBody>
      </p:sp>
      <p:sp>
        <p:nvSpPr>
          <p:cNvPr id="3" name="Plassholder for innhold 2">
            <a:extLst>
              <a:ext uri="{FF2B5EF4-FFF2-40B4-BE49-F238E27FC236}">
                <a16:creationId xmlns:a16="http://schemas.microsoft.com/office/drawing/2014/main" id="{EA15F366-B763-4F96-9A6D-A5E3B44C9FC0}"/>
              </a:ext>
            </a:extLst>
          </p:cNvPr>
          <p:cNvSpPr>
            <a:spLocks noGrp="1"/>
          </p:cNvSpPr>
          <p:nvPr>
            <p:ph idx="1"/>
          </p:nvPr>
        </p:nvSpPr>
        <p:spPr>
          <a:xfrm>
            <a:off x="783389" y="1974523"/>
            <a:ext cx="4947221" cy="3650344"/>
          </a:xfrm>
        </p:spPr>
        <p:txBody>
          <a:bodyPr>
            <a:normAutofit/>
          </a:bodyPr>
          <a:lstStyle/>
          <a:p>
            <a:r>
              <a:rPr lang="nb-NO" sz="2800" dirty="0">
                <a:solidFill>
                  <a:srgbClr val="FFFFFF"/>
                </a:solidFill>
              </a:rPr>
              <a:t>Grunnleggende ernæring</a:t>
            </a:r>
          </a:p>
          <a:p>
            <a:r>
              <a:rPr lang="nb-NO" sz="2800" dirty="0">
                <a:solidFill>
                  <a:srgbClr val="FFFFFF"/>
                </a:solidFill>
              </a:rPr>
              <a:t>Ernæringsutfordringer</a:t>
            </a:r>
          </a:p>
          <a:p>
            <a:r>
              <a:rPr lang="nb-NO" sz="2800" dirty="0">
                <a:solidFill>
                  <a:srgbClr val="FFFFFF"/>
                </a:solidFill>
              </a:rPr>
              <a:t>Matens effekt på helsen</a:t>
            </a:r>
          </a:p>
        </p:txBody>
      </p:sp>
      <p:pic>
        <p:nvPicPr>
          <p:cNvPr id="11" name="Bilde 10">
            <a:extLst>
              <a:ext uri="{FF2B5EF4-FFF2-40B4-BE49-F238E27FC236}">
                <a16:creationId xmlns:a16="http://schemas.microsoft.com/office/drawing/2014/main" id="{18E9D40F-9FA3-4DD6-9A56-558D567F6BB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377" y="6346620"/>
            <a:ext cx="3044228" cy="390938"/>
          </a:xfrm>
          <a:prstGeom prst="rect">
            <a:avLst/>
          </a:prstGeom>
        </p:spPr>
      </p:pic>
    </p:spTree>
    <p:extLst>
      <p:ext uri="{BB962C8B-B14F-4D97-AF65-F5344CB8AC3E}">
        <p14:creationId xmlns:p14="http://schemas.microsoft.com/office/powerpoint/2010/main" val="3081071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884B61-3B96-459F-8440-50507A4864B5}"/>
              </a:ext>
            </a:extLst>
          </p:cNvPr>
          <p:cNvSpPr>
            <a:spLocks noGrp="1"/>
          </p:cNvSpPr>
          <p:nvPr>
            <p:ph type="title"/>
          </p:nvPr>
        </p:nvSpPr>
        <p:spPr/>
        <p:txBody>
          <a:bodyPr>
            <a:normAutofit/>
          </a:bodyPr>
          <a:lstStyle/>
          <a:p>
            <a:r>
              <a:rPr lang="nb-NO" sz="5400" dirty="0">
                <a:latin typeface="Britannic Bold" panose="020B0903060703020204" pitchFamily="34" charset="0"/>
              </a:rPr>
              <a:t>Grunnleggende ernæring</a:t>
            </a:r>
          </a:p>
        </p:txBody>
      </p:sp>
      <p:sp>
        <p:nvSpPr>
          <p:cNvPr id="3" name="Plassholder for innhold 2">
            <a:extLst>
              <a:ext uri="{FF2B5EF4-FFF2-40B4-BE49-F238E27FC236}">
                <a16:creationId xmlns:a16="http://schemas.microsoft.com/office/drawing/2014/main" id="{87850CEE-704C-4C1A-A59D-6EEC3DEC9F56}"/>
              </a:ext>
            </a:extLst>
          </p:cNvPr>
          <p:cNvSpPr>
            <a:spLocks noGrp="1"/>
          </p:cNvSpPr>
          <p:nvPr>
            <p:ph idx="1"/>
          </p:nvPr>
        </p:nvSpPr>
        <p:spPr>
          <a:xfrm>
            <a:off x="687208" y="2657574"/>
            <a:ext cx="10153069" cy="3133626"/>
          </a:xfrm>
        </p:spPr>
        <p:txBody>
          <a:bodyPr numCol="2">
            <a:normAutofit/>
          </a:bodyPr>
          <a:lstStyle/>
          <a:p>
            <a:pPr marL="0" indent="0">
              <a:buNone/>
            </a:pPr>
            <a:r>
              <a:rPr lang="nb-NO" sz="2400" b="1" dirty="0"/>
              <a:t>Energigivende næringsstoffer</a:t>
            </a:r>
          </a:p>
          <a:p>
            <a:r>
              <a:rPr lang="nb-NO" sz="2400" dirty="0"/>
              <a:t>Fett</a:t>
            </a:r>
          </a:p>
          <a:p>
            <a:r>
              <a:rPr lang="nb-NO" sz="2400" dirty="0"/>
              <a:t>Protein</a:t>
            </a:r>
          </a:p>
          <a:p>
            <a:r>
              <a:rPr lang="nb-NO" sz="2400" dirty="0"/>
              <a:t>Karbohydrat</a:t>
            </a:r>
          </a:p>
          <a:p>
            <a:pPr lvl="1"/>
            <a:r>
              <a:rPr lang="nb-NO" sz="2200" dirty="0"/>
              <a:t>Kostfiber</a:t>
            </a:r>
          </a:p>
          <a:p>
            <a:pPr marL="0" indent="0">
              <a:buNone/>
            </a:pPr>
            <a:endParaRPr lang="nb-NO" sz="2400" b="1" dirty="0"/>
          </a:p>
          <a:p>
            <a:pPr marL="0" indent="0">
              <a:buNone/>
            </a:pPr>
            <a:r>
              <a:rPr lang="nb-NO" sz="2400" b="1" dirty="0"/>
              <a:t>Ikke-energigivende næringsstoffer</a:t>
            </a:r>
          </a:p>
          <a:p>
            <a:r>
              <a:rPr lang="nb-NO" sz="2400" dirty="0"/>
              <a:t>Vitaminer</a:t>
            </a:r>
          </a:p>
          <a:p>
            <a:r>
              <a:rPr lang="nb-NO" sz="2400" dirty="0"/>
              <a:t>Mineraler</a:t>
            </a:r>
          </a:p>
          <a:p>
            <a:r>
              <a:rPr lang="nb-NO" sz="2400" dirty="0"/>
              <a:t>Sporstoffer</a:t>
            </a:r>
          </a:p>
        </p:txBody>
      </p:sp>
      <p:pic>
        <p:nvPicPr>
          <p:cNvPr id="4" name="Bilde 3">
            <a:extLst>
              <a:ext uri="{FF2B5EF4-FFF2-40B4-BE49-F238E27FC236}">
                <a16:creationId xmlns:a16="http://schemas.microsoft.com/office/drawing/2014/main" id="{8EB9B007-D7EF-432E-8191-9AA771B06C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929015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68495F-8C30-456A-97EF-B880FB4ABEEA}"/>
              </a:ext>
            </a:extLst>
          </p:cNvPr>
          <p:cNvSpPr>
            <a:spLocks noGrp="1"/>
          </p:cNvSpPr>
          <p:nvPr>
            <p:ph type="title"/>
          </p:nvPr>
        </p:nvSpPr>
        <p:spPr/>
        <p:txBody>
          <a:bodyPr>
            <a:normAutofit/>
          </a:bodyPr>
          <a:lstStyle/>
          <a:p>
            <a:r>
              <a:rPr lang="nb-NO" sz="5400" dirty="0">
                <a:latin typeface="Britannic Bold" panose="020B0903060703020204" pitchFamily="34" charset="0"/>
              </a:rPr>
              <a:t>Fett</a:t>
            </a:r>
          </a:p>
        </p:txBody>
      </p:sp>
      <p:sp>
        <p:nvSpPr>
          <p:cNvPr id="3" name="Plassholder for innhold 2">
            <a:extLst>
              <a:ext uri="{FF2B5EF4-FFF2-40B4-BE49-F238E27FC236}">
                <a16:creationId xmlns:a16="http://schemas.microsoft.com/office/drawing/2014/main" id="{D0CC7DCF-C6E2-4753-9D88-A842A84FD103}"/>
              </a:ext>
            </a:extLst>
          </p:cNvPr>
          <p:cNvSpPr>
            <a:spLocks noGrp="1"/>
          </p:cNvSpPr>
          <p:nvPr>
            <p:ph idx="1"/>
          </p:nvPr>
        </p:nvSpPr>
        <p:spPr>
          <a:xfrm>
            <a:off x="581192" y="2054600"/>
            <a:ext cx="7952117" cy="4220304"/>
          </a:xfrm>
        </p:spPr>
        <p:txBody>
          <a:bodyPr>
            <a:normAutofit/>
          </a:bodyPr>
          <a:lstStyle/>
          <a:p>
            <a:pPr marL="0" indent="0">
              <a:buNone/>
            </a:pPr>
            <a:r>
              <a:rPr lang="nb-NO" sz="2800" b="1" dirty="0"/>
              <a:t>Deles inn i:</a:t>
            </a:r>
          </a:p>
          <a:p>
            <a:r>
              <a:rPr lang="nb-NO" sz="2800" dirty="0"/>
              <a:t>Mettet fett</a:t>
            </a:r>
          </a:p>
          <a:p>
            <a:pPr lvl="1"/>
            <a:r>
              <a:rPr lang="nb-NO" sz="2400" dirty="0"/>
              <a:t>Kjøtt, meieriprodukter, kokosfett, palmeolje</a:t>
            </a:r>
          </a:p>
          <a:p>
            <a:r>
              <a:rPr lang="nb-NO" sz="2800" dirty="0"/>
              <a:t>Enumettet fett</a:t>
            </a:r>
          </a:p>
          <a:p>
            <a:pPr lvl="1"/>
            <a:r>
              <a:rPr lang="nb-NO" sz="2400" dirty="0"/>
              <a:t>Rapsolje, olivenolje, svinekjøtt</a:t>
            </a:r>
          </a:p>
          <a:p>
            <a:r>
              <a:rPr lang="nb-NO" sz="2800" dirty="0"/>
              <a:t>Flerumettet fett</a:t>
            </a:r>
          </a:p>
          <a:p>
            <a:pPr lvl="1"/>
            <a:r>
              <a:rPr lang="nb-NO" sz="2400" dirty="0"/>
              <a:t>Fisk og sjømat, tran, planteoljer, kornprodukter</a:t>
            </a:r>
          </a:p>
        </p:txBody>
      </p:sp>
      <p:pic>
        <p:nvPicPr>
          <p:cNvPr id="5" name="Bilde 4">
            <a:extLst>
              <a:ext uri="{FF2B5EF4-FFF2-40B4-BE49-F238E27FC236}">
                <a16:creationId xmlns:a16="http://schemas.microsoft.com/office/drawing/2014/main" id="{8E764419-02F5-46C0-83B2-344E0D8F7FE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533310" y="2001078"/>
            <a:ext cx="3234619" cy="4856922"/>
          </a:xfrm>
          <a:prstGeom prst="rect">
            <a:avLst/>
          </a:prstGeom>
        </p:spPr>
      </p:pic>
      <p:pic>
        <p:nvPicPr>
          <p:cNvPr id="6" name="Bilde 5">
            <a:extLst>
              <a:ext uri="{FF2B5EF4-FFF2-40B4-BE49-F238E27FC236}">
                <a16:creationId xmlns:a16="http://schemas.microsoft.com/office/drawing/2014/main" id="{BB6CA479-AE71-424F-A6A6-C56DDBAD11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192" y="6400800"/>
            <a:ext cx="3044228" cy="390938"/>
          </a:xfrm>
          <a:prstGeom prst="rect">
            <a:avLst/>
          </a:prstGeom>
        </p:spPr>
      </p:pic>
    </p:spTree>
    <p:extLst>
      <p:ext uri="{BB962C8B-B14F-4D97-AF65-F5344CB8AC3E}">
        <p14:creationId xmlns:p14="http://schemas.microsoft.com/office/powerpoint/2010/main" val="671105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511DC4-D5DA-4400-A91E-1708250C3BA1}"/>
              </a:ext>
            </a:extLst>
          </p:cNvPr>
          <p:cNvSpPr>
            <a:spLocks noGrp="1"/>
          </p:cNvSpPr>
          <p:nvPr>
            <p:ph type="title"/>
          </p:nvPr>
        </p:nvSpPr>
        <p:spPr/>
        <p:txBody>
          <a:bodyPr>
            <a:normAutofit/>
          </a:bodyPr>
          <a:lstStyle/>
          <a:p>
            <a:r>
              <a:rPr lang="nb-NO" sz="5400" dirty="0">
                <a:latin typeface="Britannic Bold" panose="020B0903060703020204" pitchFamily="34" charset="0"/>
              </a:rPr>
              <a:t>Proteiner</a:t>
            </a:r>
          </a:p>
        </p:txBody>
      </p:sp>
      <p:sp>
        <p:nvSpPr>
          <p:cNvPr id="3" name="Plassholder for innhold 2">
            <a:extLst>
              <a:ext uri="{FF2B5EF4-FFF2-40B4-BE49-F238E27FC236}">
                <a16:creationId xmlns:a16="http://schemas.microsoft.com/office/drawing/2014/main" id="{06F92100-5ACA-4995-B5DA-6B6717716F9B}"/>
              </a:ext>
            </a:extLst>
          </p:cNvPr>
          <p:cNvSpPr>
            <a:spLocks noGrp="1"/>
          </p:cNvSpPr>
          <p:nvPr>
            <p:ph idx="1"/>
          </p:nvPr>
        </p:nvSpPr>
        <p:spPr>
          <a:xfrm>
            <a:off x="581191" y="2008219"/>
            <a:ext cx="6621767" cy="4379330"/>
          </a:xfrm>
        </p:spPr>
        <p:txBody>
          <a:bodyPr>
            <a:noAutofit/>
          </a:bodyPr>
          <a:lstStyle/>
          <a:p>
            <a:r>
              <a:rPr lang="nb-NO" sz="2000" dirty="0"/>
              <a:t>Proteiner består av 20 aminosyrer, hvorav 9 er essensielle</a:t>
            </a:r>
          </a:p>
          <a:p>
            <a:r>
              <a:rPr lang="nb-NO" sz="2000" dirty="0"/>
              <a:t>Kombinere ulike typer protein for å få god proteinkvalitet</a:t>
            </a:r>
          </a:p>
          <a:p>
            <a:pPr lvl="1"/>
            <a:r>
              <a:rPr lang="nb-NO" sz="2000" dirty="0"/>
              <a:t>Melk og korn </a:t>
            </a:r>
          </a:p>
          <a:p>
            <a:pPr lvl="1"/>
            <a:r>
              <a:rPr lang="nb-NO" sz="2000" dirty="0"/>
              <a:t>Korn og belgvekster</a:t>
            </a:r>
          </a:p>
          <a:p>
            <a:r>
              <a:rPr lang="nb-NO" sz="2000" dirty="0"/>
              <a:t>Funksjon: oppbygging og vedlikehold av muskler, celler og vev</a:t>
            </a:r>
          </a:p>
          <a:p>
            <a:r>
              <a:rPr lang="nb-NO" sz="2000" dirty="0"/>
              <a:t>Kilder: kjøtt, fisk, egg, melkeprodukter, korn og belgfrukter</a:t>
            </a:r>
          </a:p>
          <a:p>
            <a:r>
              <a:rPr lang="nb-NO" sz="2000" dirty="0"/>
              <a:t>Sjeldent med for lavt proteininntak i Norge</a:t>
            </a:r>
          </a:p>
        </p:txBody>
      </p:sp>
      <p:pic>
        <p:nvPicPr>
          <p:cNvPr id="5" name="Bilde 4">
            <a:extLst>
              <a:ext uri="{FF2B5EF4-FFF2-40B4-BE49-F238E27FC236}">
                <a16:creationId xmlns:a16="http://schemas.microsoft.com/office/drawing/2014/main" id="{5D34C516-2751-4688-8D60-BAE7590612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02959" y="2845535"/>
            <a:ext cx="4407849" cy="2954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Bilde 5">
            <a:extLst>
              <a:ext uri="{FF2B5EF4-FFF2-40B4-BE49-F238E27FC236}">
                <a16:creationId xmlns:a16="http://schemas.microsoft.com/office/drawing/2014/main" id="{33283B91-DA46-41A3-920B-3D088C800A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192" y="6387549"/>
            <a:ext cx="3044228" cy="390938"/>
          </a:xfrm>
          <a:prstGeom prst="rect">
            <a:avLst/>
          </a:prstGeom>
        </p:spPr>
      </p:pic>
    </p:spTree>
    <p:extLst>
      <p:ext uri="{BB962C8B-B14F-4D97-AF65-F5344CB8AC3E}">
        <p14:creationId xmlns:p14="http://schemas.microsoft.com/office/powerpoint/2010/main" val="191021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D4B403-2ED3-414E-8C9B-E5E191718A74}"/>
              </a:ext>
            </a:extLst>
          </p:cNvPr>
          <p:cNvSpPr>
            <a:spLocks noGrp="1"/>
          </p:cNvSpPr>
          <p:nvPr>
            <p:ph type="title"/>
          </p:nvPr>
        </p:nvSpPr>
        <p:spPr/>
        <p:txBody>
          <a:bodyPr>
            <a:normAutofit/>
          </a:bodyPr>
          <a:lstStyle/>
          <a:p>
            <a:r>
              <a:rPr lang="nb-NO" sz="5400" dirty="0">
                <a:latin typeface="Britannic Bold" panose="020B0903060703020204" pitchFamily="34" charset="0"/>
              </a:rPr>
              <a:t>Karbohydrater</a:t>
            </a:r>
          </a:p>
        </p:txBody>
      </p:sp>
      <p:sp>
        <p:nvSpPr>
          <p:cNvPr id="3" name="Plassholder for innhold 2">
            <a:extLst>
              <a:ext uri="{FF2B5EF4-FFF2-40B4-BE49-F238E27FC236}">
                <a16:creationId xmlns:a16="http://schemas.microsoft.com/office/drawing/2014/main" id="{759A86FC-E903-499C-AF35-297A0DA1275E}"/>
              </a:ext>
            </a:extLst>
          </p:cNvPr>
          <p:cNvSpPr>
            <a:spLocks noGrp="1"/>
          </p:cNvSpPr>
          <p:nvPr>
            <p:ph idx="1"/>
          </p:nvPr>
        </p:nvSpPr>
        <p:spPr>
          <a:xfrm>
            <a:off x="581192" y="2323290"/>
            <a:ext cx="6760512" cy="3678303"/>
          </a:xfrm>
        </p:spPr>
        <p:txBody>
          <a:bodyPr/>
          <a:lstStyle/>
          <a:p>
            <a:r>
              <a:rPr lang="nb-NO" b="1" dirty="0"/>
              <a:t>Karbohydrat</a:t>
            </a:r>
          </a:p>
          <a:p>
            <a:pPr lvl="1"/>
            <a:r>
              <a:rPr lang="nb-NO" dirty="0"/>
              <a:t>Kilde: finnes hovedsakelig i planter</a:t>
            </a:r>
          </a:p>
          <a:p>
            <a:r>
              <a:rPr lang="nb-NO" b="1" dirty="0"/>
              <a:t>Kostfiber</a:t>
            </a:r>
          </a:p>
          <a:p>
            <a:pPr lvl="1"/>
            <a:r>
              <a:rPr lang="nb-NO" dirty="0"/>
              <a:t>Kilde: grove kornprodukter er den viktigste kilden til kostfiber</a:t>
            </a:r>
          </a:p>
          <a:p>
            <a:r>
              <a:rPr lang="nb-NO" b="1" dirty="0"/>
              <a:t>Tilsatt sukker</a:t>
            </a:r>
          </a:p>
          <a:p>
            <a:pPr lvl="1"/>
            <a:r>
              <a:rPr lang="nb-NO" dirty="0"/>
              <a:t>Kilde: brus, godteri og snacks</a:t>
            </a:r>
          </a:p>
          <a:p>
            <a:pPr lvl="1"/>
            <a:r>
              <a:rPr lang="nb-NO" dirty="0"/>
              <a:t>Viktig å skille mellom naturlig sukkerinnhold og tilsatt raffinert sukker</a:t>
            </a:r>
          </a:p>
          <a:p>
            <a:pPr lvl="1"/>
            <a:r>
              <a:rPr lang="nb-NO" dirty="0"/>
              <a:t>Tilsatt raffinert sukker inneholder ingen andre næringsstoffer</a:t>
            </a:r>
          </a:p>
          <a:p>
            <a:pPr lvl="1"/>
            <a:r>
              <a:rPr lang="nb-NO" dirty="0"/>
              <a:t>Naturlig sukker i matvarer kommer sammen med andre næringsstoffer</a:t>
            </a:r>
          </a:p>
        </p:txBody>
      </p:sp>
      <p:pic>
        <p:nvPicPr>
          <p:cNvPr id="5" name="Bilde 4">
            <a:extLst>
              <a:ext uri="{FF2B5EF4-FFF2-40B4-BE49-F238E27FC236}">
                <a16:creationId xmlns:a16="http://schemas.microsoft.com/office/drawing/2014/main" id="{B280848C-92D9-4D35-B201-3A8240413BD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946" r="15080"/>
          <a:stretch/>
        </p:blipFill>
        <p:spPr>
          <a:xfrm>
            <a:off x="7938051" y="2323290"/>
            <a:ext cx="3445565" cy="3400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Bilde 5">
            <a:extLst>
              <a:ext uri="{FF2B5EF4-FFF2-40B4-BE49-F238E27FC236}">
                <a16:creationId xmlns:a16="http://schemas.microsoft.com/office/drawing/2014/main" id="{CE79E722-00C4-461E-A273-EF6D1057F2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192" y="6334539"/>
            <a:ext cx="3044228" cy="390938"/>
          </a:xfrm>
          <a:prstGeom prst="rect">
            <a:avLst/>
          </a:prstGeom>
        </p:spPr>
      </p:pic>
    </p:spTree>
    <p:extLst>
      <p:ext uri="{BB962C8B-B14F-4D97-AF65-F5344CB8AC3E}">
        <p14:creationId xmlns:p14="http://schemas.microsoft.com/office/powerpoint/2010/main" val="174490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6D6E0F-274F-4200-8588-C8E75E95E1AE}"/>
              </a:ext>
            </a:extLst>
          </p:cNvPr>
          <p:cNvSpPr>
            <a:spLocks noGrp="1"/>
          </p:cNvSpPr>
          <p:nvPr>
            <p:ph type="title"/>
          </p:nvPr>
        </p:nvSpPr>
        <p:spPr/>
        <p:txBody>
          <a:bodyPr/>
          <a:lstStyle/>
          <a:p>
            <a:r>
              <a:rPr lang="nb-NO" sz="5400" dirty="0">
                <a:latin typeface="Britannic Bold" panose="020B0903060703020204" pitchFamily="34" charset="0"/>
              </a:rPr>
              <a:t>Film 1 – frokost</a:t>
            </a:r>
            <a:endParaRPr lang="nb-NO" dirty="0">
              <a:latin typeface="Britannic Bold" panose="020B0903060703020204" pitchFamily="34" charset="0"/>
            </a:endParaRPr>
          </a:p>
        </p:txBody>
      </p:sp>
      <p:sp>
        <p:nvSpPr>
          <p:cNvPr id="3" name="Plassholder for innhold 2">
            <a:extLst>
              <a:ext uri="{FF2B5EF4-FFF2-40B4-BE49-F238E27FC236}">
                <a16:creationId xmlns:a16="http://schemas.microsoft.com/office/drawing/2014/main" id="{41742426-75C9-46E0-85B8-8B4A62C73F9F}"/>
              </a:ext>
            </a:extLst>
          </p:cNvPr>
          <p:cNvSpPr>
            <a:spLocks noGrp="1"/>
          </p:cNvSpPr>
          <p:nvPr>
            <p:ph idx="1"/>
          </p:nvPr>
        </p:nvSpPr>
        <p:spPr/>
        <p:txBody>
          <a:bodyPr>
            <a:normAutofit/>
          </a:bodyPr>
          <a:lstStyle/>
          <a:p>
            <a:r>
              <a:rPr lang="nb-NO" sz="2800" dirty="0"/>
              <a:t>Inspirasjon til gode og sunne frokoster</a:t>
            </a:r>
          </a:p>
          <a:p>
            <a:r>
              <a:rPr lang="nb-NO" sz="2800" dirty="0"/>
              <a:t>9 ulike </a:t>
            </a:r>
            <a:r>
              <a:rPr lang="nb-NO" sz="2800" dirty="0" smtClean="0"/>
              <a:t>pålegg</a:t>
            </a:r>
          </a:p>
          <a:p>
            <a:endParaRPr lang="nb-NO" sz="2800" dirty="0"/>
          </a:p>
          <a:p>
            <a:endParaRPr lang="nb-NO" sz="2800" dirty="0"/>
          </a:p>
          <a:p>
            <a:r>
              <a:rPr lang="en-GB" sz="2800" u="sng" dirty="0">
                <a:hlinkClick r:id="rId3"/>
              </a:rPr>
              <a:t>https://video.uia.no/media/t/0_61sh703z</a:t>
            </a:r>
            <a:r>
              <a:rPr lang="en-GB" sz="2800" u="sng" dirty="0"/>
              <a:t> </a:t>
            </a:r>
            <a:endParaRPr lang="nb-NO" sz="2800" dirty="0"/>
          </a:p>
          <a:p>
            <a:pPr marL="0" indent="0">
              <a:buNone/>
            </a:pPr>
            <a:endParaRPr lang="nb-NO" sz="2400" dirty="0"/>
          </a:p>
        </p:txBody>
      </p:sp>
      <p:pic>
        <p:nvPicPr>
          <p:cNvPr id="5" name="Bilde 4">
            <a:extLst>
              <a:ext uri="{FF2B5EF4-FFF2-40B4-BE49-F238E27FC236}">
                <a16:creationId xmlns:a16="http://schemas.microsoft.com/office/drawing/2014/main" id="{C9BB9EA1-5C05-4FEC-BA22-C6B3FB12EE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608449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40915B-C9E9-40F3-8620-F7D6D717AE6B}"/>
              </a:ext>
            </a:extLst>
          </p:cNvPr>
          <p:cNvSpPr>
            <a:spLocks noGrp="1"/>
          </p:cNvSpPr>
          <p:nvPr>
            <p:ph type="title"/>
          </p:nvPr>
        </p:nvSpPr>
        <p:spPr>
          <a:xfrm>
            <a:off x="581192" y="702156"/>
            <a:ext cx="11029616" cy="1013800"/>
          </a:xfrm>
        </p:spPr>
        <p:txBody>
          <a:bodyPr>
            <a:normAutofit/>
          </a:bodyPr>
          <a:lstStyle/>
          <a:p>
            <a:r>
              <a:rPr lang="nb-NO" sz="5400">
                <a:latin typeface="Britannic Bold" panose="020B0903060703020204" pitchFamily="34" charset="0"/>
              </a:rPr>
              <a:t>vitaminer</a:t>
            </a:r>
            <a:endParaRPr lang="nb-NO" sz="5400" dirty="0">
              <a:latin typeface="Britannic Bold" panose="020B0903060703020204" pitchFamily="34" charset="0"/>
            </a:endParaRPr>
          </a:p>
        </p:txBody>
      </p:sp>
      <p:sp>
        <p:nvSpPr>
          <p:cNvPr id="3" name="Plassholder for innhold 2">
            <a:extLst>
              <a:ext uri="{FF2B5EF4-FFF2-40B4-BE49-F238E27FC236}">
                <a16:creationId xmlns:a16="http://schemas.microsoft.com/office/drawing/2014/main" id="{9B5B60F1-7132-49E7-970E-F39C85636340}"/>
              </a:ext>
            </a:extLst>
          </p:cNvPr>
          <p:cNvSpPr>
            <a:spLocks noGrp="1"/>
          </p:cNvSpPr>
          <p:nvPr>
            <p:ph idx="1"/>
          </p:nvPr>
        </p:nvSpPr>
        <p:spPr>
          <a:xfrm>
            <a:off x="581193" y="3209001"/>
            <a:ext cx="11029615" cy="3453529"/>
          </a:xfrm>
        </p:spPr>
        <p:txBody>
          <a:bodyPr>
            <a:normAutofit/>
          </a:bodyPr>
          <a:lstStyle/>
          <a:p>
            <a:pPr marL="0" indent="0">
              <a:buNone/>
            </a:pPr>
            <a:r>
              <a:rPr lang="nb-NO" sz="3000" b="1" dirty="0"/>
              <a:t>Deles inn i:</a:t>
            </a:r>
          </a:p>
          <a:p>
            <a:r>
              <a:rPr lang="nb-NO" sz="3000" dirty="0"/>
              <a:t>Fettløselige vitaminer (A, D, E, K)</a:t>
            </a:r>
          </a:p>
          <a:p>
            <a:pPr lvl="1"/>
            <a:r>
              <a:rPr lang="nb-NO" sz="2600" dirty="0"/>
              <a:t>Overskudd lagres i fettvev, kan gi forgiftning ved for store mengder (A, D)</a:t>
            </a:r>
          </a:p>
          <a:p>
            <a:r>
              <a:rPr lang="nb-NO" sz="3000" dirty="0"/>
              <a:t>Vannløselige vitaminer (B, C)</a:t>
            </a:r>
          </a:p>
          <a:p>
            <a:pPr lvl="1"/>
            <a:r>
              <a:rPr lang="nb-NO" sz="2600" dirty="0"/>
              <a:t>Lite lager eller overskudd skilles ut, forgiftning er usannsynlig</a:t>
            </a:r>
          </a:p>
          <a:p>
            <a:endParaRPr lang="nb-NO" dirty="0"/>
          </a:p>
          <a:p>
            <a:endParaRPr lang="nb-NO" dirty="0"/>
          </a:p>
          <a:p>
            <a:endParaRPr lang="nb-NO" dirty="0"/>
          </a:p>
          <a:p>
            <a:endParaRPr lang="nb-NO" dirty="0"/>
          </a:p>
        </p:txBody>
      </p:sp>
      <p:pic>
        <p:nvPicPr>
          <p:cNvPr id="4" name="Bilde 3">
            <a:extLst>
              <a:ext uri="{FF2B5EF4-FFF2-40B4-BE49-F238E27FC236}">
                <a16:creationId xmlns:a16="http://schemas.microsoft.com/office/drawing/2014/main" id="{09FD643C-2B08-4F7F-8A65-3F161E2DE1D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3658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6B2F14-E6B1-460F-A057-A1D193DACC7E}"/>
              </a:ext>
            </a:extLst>
          </p:cNvPr>
          <p:cNvSpPr>
            <a:spLocks noGrp="1"/>
          </p:cNvSpPr>
          <p:nvPr>
            <p:ph type="title"/>
          </p:nvPr>
        </p:nvSpPr>
        <p:spPr/>
        <p:txBody>
          <a:bodyPr>
            <a:normAutofit/>
          </a:bodyPr>
          <a:lstStyle/>
          <a:p>
            <a:r>
              <a:rPr lang="nb-NO" sz="5400" dirty="0">
                <a:latin typeface="Britannic Bold" panose="020B0903060703020204" pitchFamily="34" charset="0"/>
              </a:rPr>
              <a:t>vitaminer</a:t>
            </a:r>
          </a:p>
        </p:txBody>
      </p:sp>
      <p:graphicFrame>
        <p:nvGraphicFramePr>
          <p:cNvPr id="4" name="Tabell 3">
            <a:extLst>
              <a:ext uri="{FF2B5EF4-FFF2-40B4-BE49-F238E27FC236}">
                <a16:creationId xmlns:a16="http://schemas.microsoft.com/office/drawing/2014/main" id="{02E33B79-F4A3-4A51-8A4D-70AA8C132275}"/>
              </a:ext>
            </a:extLst>
          </p:cNvPr>
          <p:cNvGraphicFramePr>
            <a:graphicFrameLocks noGrp="1"/>
          </p:cNvGraphicFramePr>
          <p:nvPr>
            <p:extLst>
              <p:ext uri="{D42A27DB-BD31-4B8C-83A1-F6EECF244321}">
                <p14:modId xmlns:p14="http://schemas.microsoft.com/office/powerpoint/2010/main" val="3129871990"/>
              </p:ext>
            </p:extLst>
          </p:nvPr>
        </p:nvGraphicFramePr>
        <p:xfrm>
          <a:off x="581192" y="2516054"/>
          <a:ext cx="11029615" cy="3757901"/>
        </p:xfrm>
        <a:graphic>
          <a:graphicData uri="http://schemas.openxmlformats.org/drawingml/2006/table">
            <a:tbl>
              <a:tblPr firstRow="1" bandRow="1">
                <a:tableStyleId>{5C22544A-7EE6-4342-B048-85BDC9FD1C3A}</a:tableStyleId>
              </a:tblPr>
              <a:tblGrid>
                <a:gridCol w="1560744">
                  <a:extLst>
                    <a:ext uri="{9D8B030D-6E8A-4147-A177-3AD203B41FA5}">
                      <a16:colId xmlns:a16="http://schemas.microsoft.com/office/drawing/2014/main" val="2121716875"/>
                    </a:ext>
                  </a:extLst>
                </a:gridCol>
                <a:gridCol w="5792332">
                  <a:extLst>
                    <a:ext uri="{9D8B030D-6E8A-4147-A177-3AD203B41FA5}">
                      <a16:colId xmlns:a16="http://schemas.microsoft.com/office/drawing/2014/main" val="1087349694"/>
                    </a:ext>
                  </a:extLst>
                </a:gridCol>
                <a:gridCol w="3676539">
                  <a:extLst>
                    <a:ext uri="{9D8B030D-6E8A-4147-A177-3AD203B41FA5}">
                      <a16:colId xmlns:a16="http://schemas.microsoft.com/office/drawing/2014/main" val="3699586725"/>
                    </a:ext>
                  </a:extLst>
                </a:gridCol>
              </a:tblGrid>
              <a:tr h="378342">
                <a:tc>
                  <a:txBody>
                    <a:bodyPr/>
                    <a:lstStyle/>
                    <a:p>
                      <a:r>
                        <a:rPr lang="nb-NO" dirty="0"/>
                        <a:t>Vitamin</a:t>
                      </a:r>
                    </a:p>
                  </a:txBody>
                  <a:tcPr/>
                </a:tc>
                <a:tc>
                  <a:txBody>
                    <a:bodyPr/>
                    <a:lstStyle/>
                    <a:p>
                      <a:r>
                        <a:rPr lang="nb-NO" dirty="0"/>
                        <a:t>Kilder</a:t>
                      </a:r>
                    </a:p>
                  </a:txBody>
                  <a:tcPr/>
                </a:tc>
                <a:tc>
                  <a:txBody>
                    <a:bodyPr/>
                    <a:lstStyle/>
                    <a:p>
                      <a:r>
                        <a:rPr lang="nb-NO" dirty="0"/>
                        <a:t>Funksjoner</a:t>
                      </a:r>
                    </a:p>
                  </a:txBody>
                  <a:tcPr/>
                </a:tc>
                <a:extLst>
                  <a:ext uri="{0D108BD9-81ED-4DB2-BD59-A6C34878D82A}">
                    <a16:rowId xmlns:a16="http://schemas.microsoft.com/office/drawing/2014/main" val="1389147466"/>
                  </a:ext>
                </a:extLst>
              </a:tr>
              <a:tr h="378342">
                <a:tc>
                  <a:txBody>
                    <a:bodyPr/>
                    <a:lstStyle/>
                    <a:p>
                      <a:r>
                        <a:rPr lang="nb-NO" dirty="0"/>
                        <a:t>Vitamin A</a:t>
                      </a:r>
                    </a:p>
                  </a:txBody>
                  <a:tcPr/>
                </a:tc>
                <a:tc>
                  <a:txBody>
                    <a:bodyPr/>
                    <a:lstStyle/>
                    <a:p>
                      <a:r>
                        <a:rPr lang="nb-NO" dirty="0"/>
                        <a:t>Leverpostei, smør, beriket margarin og grønnsaker</a:t>
                      </a:r>
                    </a:p>
                  </a:txBody>
                  <a:tcPr/>
                </a:tc>
                <a:tc>
                  <a:txBody>
                    <a:bodyPr/>
                    <a:lstStyle/>
                    <a:p>
                      <a:r>
                        <a:rPr lang="nb-NO" dirty="0"/>
                        <a:t>Vekst, bendannelse, bedre mørkesyn</a:t>
                      </a:r>
                    </a:p>
                  </a:txBody>
                  <a:tcPr/>
                </a:tc>
                <a:extLst>
                  <a:ext uri="{0D108BD9-81ED-4DB2-BD59-A6C34878D82A}">
                    <a16:rowId xmlns:a16="http://schemas.microsoft.com/office/drawing/2014/main" val="3783436409"/>
                  </a:ext>
                </a:extLst>
              </a:tr>
              <a:tr h="702635">
                <a:tc>
                  <a:txBody>
                    <a:bodyPr/>
                    <a:lstStyle/>
                    <a:p>
                      <a:r>
                        <a:rPr lang="nb-NO" dirty="0"/>
                        <a:t>Vitamin B</a:t>
                      </a:r>
                    </a:p>
                  </a:txBody>
                  <a:tcPr/>
                </a:tc>
                <a:tc>
                  <a:txBody>
                    <a:bodyPr/>
                    <a:lstStyle/>
                    <a:p>
                      <a:r>
                        <a:rPr lang="nb-NO" dirty="0"/>
                        <a:t>Korn og animalske produkter (kjøtt, fisk, egg, melk)</a:t>
                      </a:r>
                    </a:p>
                  </a:txBody>
                  <a:tcPr/>
                </a:tc>
                <a:tc>
                  <a:txBody>
                    <a:bodyPr/>
                    <a:lstStyle/>
                    <a:p>
                      <a:r>
                        <a:rPr lang="nb-NO" dirty="0"/>
                        <a:t>Nedbrytning av makronæringsstoffer, optimal hudfunksjon</a:t>
                      </a:r>
                    </a:p>
                  </a:txBody>
                  <a:tcPr/>
                </a:tc>
                <a:extLst>
                  <a:ext uri="{0D108BD9-81ED-4DB2-BD59-A6C34878D82A}">
                    <a16:rowId xmlns:a16="http://schemas.microsoft.com/office/drawing/2014/main" val="2277639655"/>
                  </a:ext>
                </a:extLst>
              </a:tr>
              <a:tr h="540488">
                <a:tc>
                  <a:txBody>
                    <a:bodyPr/>
                    <a:lstStyle/>
                    <a:p>
                      <a:r>
                        <a:rPr lang="nb-NO" dirty="0"/>
                        <a:t>Vitamin C</a:t>
                      </a:r>
                    </a:p>
                  </a:txBody>
                  <a:tcPr/>
                </a:tc>
                <a:tc>
                  <a:txBody>
                    <a:bodyPr/>
                    <a:lstStyle/>
                    <a:p>
                      <a:r>
                        <a:rPr lang="nb-NO" dirty="0"/>
                        <a:t>Frukt, grønnsaker og poteter</a:t>
                      </a:r>
                    </a:p>
                  </a:txBody>
                  <a:tcPr/>
                </a:tc>
                <a:tc>
                  <a:txBody>
                    <a:bodyPr/>
                    <a:lstStyle/>
                    <a:p>
                      <a:r>
                        <a:rPr lang="nb-NO" dirty="0"/>
                        <a:t>Antioksidant, immunforsvar, jernopptak</a:t>
                      </a:r>
                    </a:p>
                  </a:txBody>
                  <a:tcPr/>
                </a:tc>
                <a:extLst>
                  <a:ext uri="{0D108BD9-81ED-4DB2-BD59-A6C34878D82A}">
                    <a16:rowId xmlns:a16="http://schemas.microsoft.com/office/drawing/2014/main" val="952175806"/>
                  </a:ext>
                </a:extLst>
              </a:tr>
              <a:tr h="567768">
                <a:tc>
                  <a:txBody>
                    <a:bodyPr/>
                    <a:lstStyle/>
                    <a:p>
                      <a:r>
                        <a:rPr lang="nb-NO" dirty="0"/>
                        <a:t>Vitamin D</a:t>
                      </a:r>
                    </a:p>
                  </a:txBody>
                  <a:tcPr/>
                </a:tc>
                <a:tc>
                  <a:txBody>
                    <a:bodyPr/>
                    <a:lstStyle/>
                    <a:p>
                      <a:r>
                        <a:rPr lang="nb-NO" dirty="0"/>
                        <a:t>Sollys, fisk, sjømat, egg, beriket smør, margarin og ekstra lettmelk</a:t>
                      </a:r>
                    </a:p>
                  </a:txBody>
                  <a:tcPr/>
                </a:tc>
                <a:tc>
                  <a:txBody>
                    <a:bodyPr/>
                    <a:lstStyle/>
                    <a:p>
                      <a:r>
                        <a:rPr lang="nb-NO" dirty="0"/>
                        <a:t>Bendannelse</a:t>
                      </a:r>
                    </a:p>
                  </a:txBody>
                  <a:tcPr/>
                </a:tc>
                <a:extLst>
                  <a:ext uri="{0D108BD9-81ED-4DB2-BD59-A6C34878D82A}">
                    <a16:rowId xmlns:a16="http://schemas.microsoft.com/office/drawing/2014/main" val="478049048"/>
                  </a:ext>
                </a:extLst>
              </a:tr>
              <a:tr h="378342">
                <a:tc>
                  <a:txBody>
                    <a:bodyPr/>
                    <a:lstStyle/>
                    <a:p>
                      <a:r>
                        <a:rPr lang="nb-NO" dirty="0"/>
                        <a:t>Vitamin E</a:t>
                      </a:r>
                    </a:p>
                  </a:txBody>
                  <a:tcPr/>
                </a:tc>
                <a:tc>
                  <a:txBody>
                    <a:bodyPr/>
                    <a:lstStyle/>
                    <a:p>
                      <a:r>
                        <a:rPr lang="nb-NO" dirty="0"/>
                        <a:t>Olje, egg og grønnsaker</a:t>
                      </a:r>
                    </a:p>
                  </a:txBody>
                  <a:tcPr/>
                </a:tc>
                <a:tc>
                  <a:txBody>
                    <a:bodyPr/>
                    <a:lstStyle/>
                    <a:p>
                      <a:r>
                        <a:rPr lang="nb-NO" dirty="0"/>
                        <a:t>Antioksidant, immunforsvar</a:t>
                      </a:r>
                    </a:p>
                  </a:txBody>
                  <a:tcPr/>
                </a:tc>
                <a:extLst>
                  <a:ext uri="{0D108BD9-81ED-4DB2-BD59-A6C34878D82A}">
                    <a16:rowId xmlns:a16="http://schemas.microsoft.com/office/drawing/2014/main" val="395430682"/>
                  </a:ext>
                </a:extLst>
              </a:tr>
              <a:tr h="567768">
                <a:tc>
                  <a:txBody>
                    <a:bodyPr/>
                    <a:lstStyle/>
                    <a:p>
                      <a:r>
                        <a:rPr lang="nb-NO" dirty="0"/>
                        <a:t>Vitamin K</a:t>
                      </a:r>
                    </a:p>
                  </a:txBody>
                  <a:tcPr/>
                </a:tc>
                <a:tc>
                  <a:txBody>
                    <a:bodyPr/>
                    <a:lstStyle/>
                    <a:p>
                      <a:r>
                        <a:rPr lang="nb-NO" dirty="0"/>
                        <a:t>Grønne bladgrønnsaker, leverpostei og innmat</a:t>
                      </a:r>
                    </a:p>
                  </a:txBody>
                  <a:tcPr/>
                </a:tc>
                <a:tc>
                  <a:txBody>
                    <a:bodyPr/>
                    <a:lstStyle/>
                    <a:p>
                      <a:r>
                        <a:rPr lang="nb-NO" dirty="0"/>
                        <a:t>Blodkoagulering, øker kalsiumopptak, dannelse av benvev</a:t>
                      </a:r>
                    </a:p>
                  </a:txBody>
                  <a:tcPr/>
                </a:tc>
                <a:extLst>
                  <a:ext uri="{0D108BD9-81ED-4DB2-BD59-A6C34878D82A}">
                    <a16:rowId xmlns:a16="http://schemas.microsoft.com/office/drawing/2014/main" val="1822496570"/>
                  </a:ext>
                </a:extLst>
              </a:tr>
            </a:tbl>
          </a:graphicData>
        </a:graphic>
      </p:graphicFrame>
      <p:pic>
        <p:nvPicPr>
          <p:cNvPr id="5" name="Bilde 4">
            <a:extLst>
              <a:ext uri="{FF2B5EF4-FFF2-40B4-BE49-F238E27FC236}">
                <a16:creationId xmlns:a16="http://schemas.microsoft.com/office/drawing/2014/main" id="{EDB865E0-16F5-48C7-84FA-DC8394AAE9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66579" y="6467062"/>
            <a:ext cx="3044228" cy="390938"/>
          </a:xfrm>
          <a:prstGeom prst="rect">
            <a:avLst/>
          </a:prstGeom>
        </p:spPr>
      </p:pic>
    </p:spTree>
    <p:extLst>
      <p:ext uri="{BB962C8B-B14F-4D97-AF65-F5344CB8AC3E}">
        <p14:creationId xmlns:p14="http://schemas.microsoft.com/office/powerpoint/2010/main" val="40949948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B12370-1DDF-4850-81B9-04055C284908}"/>
              </a:ext>
            </a:extLst>
          </p:cNvPr>
          <p:cNvSpPr>
            <a:spLocks noGrp="1"/>
          </p:cNvSpPr>
          <p:nvPr>
            <p:ph type="title"/>
          </p:nvPr>
        </p:nvSpPr>
        <p:spPr/>
        <p:txBody>
          <a:bodyPr>
            <a:normAutofit/>
          </a:bodyPr>
          <a:lstStyle/>
          <a:p>
            <a:r>
              <a:rPr lang="nb-NO" sz="5400" dirty="0">
                <a:latin typeface="Britannic Bold" panose="020B0903060703020204" pitchFamily="34" charset="0"/>
              </a:rPr>
              <a:t>Mineraler og sporstoffer</a:t>
            </a:r>
          </a:p>
        </p:txBody>
      </p:sp>
      <p:graphicFrame>
        <p:nvGraphicFramePr>
          <p:cNvPr id="4" name="Plassholder for innhold 3">
            <a:extLst>
              <a:ext uri="{FF2B5EF4-FFF2-40B4-BE49-F238E27FC236}">
                <a16:creationId xmlns:a16="http://schemas.microsoft.com/office/drawing/2014/main" id="{B8CC87B5-2E28-4160-B43E-8813DF428C27}"/>
              </a:ext>
            </a:extLst>
          </p:cNvPr>
          <p:cNvGraphicFramePr>
            <a:graphicFrameLocks noGrp="1"/>
          </p:cNvGraphicFramePr>
          <p:nvPr>
            <p:ph idx="1"/>
            <p:extLst>
              <p:ext uri="{D42A27DB-BD31-4B8C-83A1-F6EECF244321}">
                <p14:modId xmlns:p14="http://schemas.microsoft.com/office/powerpoint/2010/main" val="1529323963"/>
              </p:ext>
            </p:extLst>
          </p:nvPr>
        </p:nvGraphicFramePr>
        <p:xfrm>
          <a:off x="914402" y="3167270"/>
          <a:ext cx="10098156" cy="2354498"/>
        </p:xfrm>
        <a:graphic>
          <a:graphicData uri="http://schemas.openxmlformats.org/drawingml/2006/table">
            <a:tbl>
              <a:tblPr firstRow="1" bandRow="1">
                <a:tableStyleId>{5C22544A-7EE6-4342-B048-85BDC9FD1C3A}</a:tableStyleId>
              </a:tblPr>
              <a:tblGrid>
                <a:gridCol w="2146850">
                  <a:extLst>
                    <a:ext uri="{9D8B030D-6E8A-4147-A177-3AD203B41FA5}">
                      <a16:colId xmlns:a16="http://schemas.microsoft.com/office/drawing/2014/main" val="178663133"/>
                    </a:ext>
                  </a:extLst>
                </a:gridCol>
                <a:gridCol w="3551583">
                  <a:extLst>
                    <a:ext uri="{9D8B030D-6E8A-4147-A177-3AD203B41FA5}">
                      <a16:colId xmlns:a16="http://schemas.microsoft.com/office/drawing/2014/main" val="1566992602"/>
                    </a:ext>
                  </a:extLst>
                </a:gridCol>
                <a:gridCol w="4399723">
                  <a:extLst>
                    <a:ext uri="{9D8B030D-6E8A-4147-A177-3AD203B41FA5}">
                      <a16:colId xmlns:a16="http://schemas.microsoft.com/office/drawing/2014/main" val="2764162412"/>
                    </a:ext>
                  </a:extLst>
                </a:gridCol>
              </a:tblGrid>
              <a:tr h="537169">
                <a:tc>
                  <a:txBody>
                    <a:bodyPr/>
                    <a:lstStyle/>
                    <a:p>
                      <a:r>
                        <a:rPr lang="nb-NO" dirty="0"/>
                        <a:t>Mineral/sporstoff</a:t>
                      </a:r>
                    </a:p>
                  </a:txBody>
                  <a:tcPr/>
                </a:tc>
                <a:tc>
                  <a:txBody>
                    <a:bodyPr/>
                    <a:lstStyle/>
                    <a:p>
                      <a:r>
                        <a:rPr lang="nb-NO" dirty="0"/>
                        <a:t>Kilder</a:t>
                      </a:r>
                    </a:p>
                  </a:txBody>
                  <a:tcPr/>
                </a:tc>
                <a:tc>
                  <a:txBody>
                    <a:bodyPr/>
                    <a:lstStyle/>
                    <a:p>
                      <a:r>
                        <a:rPr lang="nb-NO" dirty="0"/>
                        <a:t>Funksjoner</a:t>
                      </a:r>
                    </a:p>
                  </a:txBody>
                  <a:tcPr/>
                </a:tc>
                <a:extLst>
                  <a:ext uri="{0D108BD9-81ED-4DB2-BD59-A6C34878D82A}">
                    <a16:rowId xmlns:a16="http://schemas.microsoft.com/office/drawing/2014/main" val="4239047121"/>
                  </a:ext>
                </a:extLst>
              </a:tr>
              <a:tr h="537169">
                <a:tc>
                  <a:txBody>
                    <a:bodyPr/>
                    <a:lstStyle/>
                    <a:p>
                      <a:r>
                        <a:rPr lang="nb-NO" dirty="0"/>
                        <a:t>Kalsium</a:t>
                      </a:r>
                    </a:p>
                  </a:txBody>
                  <a:tcPr/>
                </a:tc>
                <a:tc>
                  <a:txBody>
                    <a:bodyPr/>
                    <a:lstStyle/>
                    <a:p>
                      <a:r>
                        <a:rPr lang="nb-NO" dirty="0"/>
                        <a:t>Melk og meieriprodukter, egg, korn, grønnsaker</a:t>
                      </a:r>
                    </a:p>
                  </a:txBody>
                  <a:tcPr/>
                </a:tc>
                <a:tc>
                  <a:txBody>
                    <a:bodyPr/>
                    <a:lstStyle/>
                    <a:p>
                      <a:r>
                        <a:rPr lang="nb-NO" dirty="0"/>
                        <a:t>Styrker skjelettet, muskelsammentrekning, blodkoagulering</a:t>
                      </a:r>
                    </a:p>
                  </a:txBody>
                  <a:tcPr/>
                </a:tc>
                <a:extLst>
                  <a:ext uri="{0D108BD9-81ED-4DB2-BD59-A6C34878D82A}">
                    <a16:rowId xmlns:a16="http://schemas.microsoft.com/office/drawing/2014/main" val="1174880204"/>
                  </a:ext>
                </a:extLst>
              </a:tr>
              <a:tr h="537169">
                <a:tc>
                  <a:txBody>
                    <a:bodyPr/>
                    <a:lstStyle/>
                    <a:p>
                      <a:r>
                        <a:rPr lang="nb-NO" dirty="0"/>
                        <a:t>Jern</a:t>
                      </a:r>
                    </a:p>
                  </a:txBody>
                  <a:tcPr/>
                </a:tc>
                <a:tc>
                  <a:txBody>
                    <a:bodyPr/>
                    <a:lstStyle/>
                    <a:p>
                      <a:r>
                        <a:rPr lang="nb-NO" dirty="0"/>
                        <a:t>Korn, rødt kjøtt, leverpostei, fisk, egg</a:t>
                      </a:r>
                    </a:p>
                  </a:txBody>
                  <a:tcPr/>
                </a:tc>
                <a:tc>
                  <a:txBody>
                    <a:bodyPr/>
                    <a:lstStyle/>
                    <a:p>
                      <a:r>
                        <a:rPr lang="nb-NO" dirty="0"/>
                        <a:t>Transporterer oksygen i blodet, vekst</a:t>
                      </a:r>
                    </a:p>
                  </a:txBody>
                  <a:tcPr/>
                </a:tc>
                <a:extLst>
                  <a:ext uri="{0D108BD9-81ED-4DB2-BD59-A6C34878D82A}">
                    <a16:rowId xmlns:a16="http://schemas.microsoft.com/office/drawing/2014/main" val="1968652803"/>
                  </a:ext>
                </a:extLst>
              </a:tr>
              <a:tr h="537169">
                <a:tc>
                  <a:txBody>
                    <a:bodyPr/>
                    <a:lstStyle/>
                    <a:p>
                      <a:r>
                        <a:rPr lang="nb-NO" dirty="0"/>
                        <a:t>Jod</a:t>
                      </a:r>
                    </a:p>
                  </a:txBody>
                  <a:tcPr/>
                </a:tc>
                <a:tc>
                  <a:txBody>
                    <a:bodyPr/>
                    <a:lstStyle/>
                    <a:p>
                      <a:r>
                        <a:rPr lang="nb-NO" sz="1800" b="0" i="0" kern="1200" dirty="0">
                          <a:solidFill>
                            <a:schemeClr val="dk1"/>
                          </a:solidFill>
                          <a:effectLst/>
                          <a:latin typeface="+mn-lt"/>
                          <a:ea typeface="+mn-ea"/>
                          <a:cs typeface="+mn-cs"/>
                        </a:rPr>
                        <a:t>Fisk, særlig mager fisk (torsk, sei, makrell) og meieriprodukter</a:t>
                      </a:r>
                      <a:endParaRPr lang="nb-NO" dirty="0"/>
                    </a:p>
                  </a:txBody>
                  <a:tcPr/>
                </a:tc>
                <a:tc>
                  <a:txBody>
                    <a:bodyPr/>
                    <a:lstStyle/>
                    <a:p>
                      <a:r>
                        <a:rPr lang="nb-NO" dirty="0"/>
                        <a:t>Hormonproduksjon, normal vekst og utvikling i sentralnervesystemet</a:t>
                      </a:r>
                    </a:p>
                  </a:txBody>
                  <a:tcPr/>
                </a:tc>
                <a:extLst>
                  <a:ext uri="{0D108BD9-81ED-4DB2-BD59-A6C34878D82A}">
                    <a16:rowId xmlns:a16="http://schemas.microsoft.com/office/drawing/2014/main" val="1313087511"/>
                  </a:ext>
                </a:extLst>
              </a:tr>
            </a:tbl>
          </a:graphicData>
        </a:graphic>
      </p:graphicFrame>
      <p:pic>
        <p:nvPicPr>
          <p:cNvPr id="5" name="Bilde 4">
            <a:extLst>
              <a:ext uri="{FF2B5EF4-FFF2-40B4-BE49-F238E27FC236}">
                <a16:creationId xmlns:a16="http://schemas.microsoft.com/office/drawing/2014/main" id="{7F38A20D-A0EC-4D67-B2AE-FA315C90D8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1756" y="6467062"/>
            <a:ext cx="3044228" cy="390938"/>
          </a:xfrm>
          <a:prstGeom prst="rect">
            <a:avLst/>
          </a:prstGeom>
        </p:spPr>
      </p:pic>
    </p:spTree>
    <p:extLst>
      <p:ext uri="{BB962C8B-B14F-4D97-AF65-F5344CB8AC3E}">
        <p14:creationId xmlns:p14="http://schemas.microsoft.com/office/powerpoint/2010/main" val="278267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692E7B8-8C17-42C4-BBAB-BB08700B278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25586" y="2095560"/>
            <a:ext cx="3821282" cy="2547257"/>
          </a:xfrm>
          <a:prstGeom prst="rect">
            <a:avLst/>
          </a:prstGeom>
        </p:spPr>
      </p:pic>
      <p:sp>
        <p:nvSpPr>
          <p:cNvPr id="2" name="Tittel 1">
            <a:extLst>
              <a:ext uri="{FF2B5EF4-FFF2-40B4-BE49-F238E27FC236}">
                <a16:creationId xmlns:a16="http://schemas.microsoft.com/office/drawing/2014/main" id="{918313A2-DC25-4B3F-B733-BFA349949059}"/>
              </a:ext>
            </a:extLst>
          </p:cNvPr>
          <p:cNvSpPr>
            <a:spLocks noGrp="1"/>
          </p:cNvSpPr>
          <p:nvPr>
            <p:ph type="title"/>
          </p:nvPr>
        </p:nvSpPr>
        <p:spPr>
          <a:xfrm>
            <a:off x="581192" y="702156"/>
            <a:ext cx="11029616" cy="1013800"/>
          </a:xfrm>
        </p:spPr>
        <p:txBody>
          <a:bodyPr>
            <a:normAutofit/>
          </a:bodyPr>
          <a:lstStyle/>
          <a:p>
            <a:r>
              <a:rPr lang="nb-NO" sz="5400" dirty="0">
                <a:latin typeface="Britannic Bold" panose="020B0903060703020204" pitchFamily="34" charset="0"/>
              </a:rPr>
              <a:t>Kosttilskudd</a:t>
            </a:r>
          </a:p>
        </p:txBody>
      </p:sp>
      <p:sp>
        <p:nvSpPr>
          <p:cNvPr id="3" name="Plassholder for innhold 2">
            <a:extLst>
              <a:ext uri="{FF2B5EF4-FFF2-40B4-BE49-F238E27FC236}">
                <a16:creationId xmlns:a16="http://schemas.microsoft.com/office/drawing/2014/main" id="{9B9B4A4A-96E7-4972-809E-768DC411E1E2}"/>
              </a:ext>
            </a:extLst>
          </p:cNvPr>
          <p:cNvSpPr>
            <a:spLocks noGrp="1"/>
          </p:cNvSpPr>
          <p:nvPr>
            <p:ph idx="1"/>
          </p:nvPr>
        </p:nvSpPr>
        <p:spPr>
          <a:xfrm>
            <a:off x="581192" y="2180496"/>
            <a:ext cx="11029615" cy="4380324"/>
          </a:xfrm>
        </p:spPr>
        <p:txBody>
          <a:bodyPr>
            <a:normAutofit/>
          </a:bodyPr>
          <a:lstStyle/>
          <a:p>
            <a:pPr marL="0" indent="0">
              <a:buNone/>
            </a:pPr>
            <a:r>
              <a:rPr lang="nb-NO" sz="2200" b="1" dirty="0"/>
              <a:t>Vitaminer og mineraler – jo mer, jo bedre?</a:t>
            </a:r>
          </a:p>
          <a:p>
            <a:r>
              <a:rPr lang="nb-NO" sz="2200" dirty="0"/>
              <a:t>Kosttilskudd? Ikke nødvendig!</a:t>
            </a:r>
          </a:p>
          <a:p>
            <a:r>
              <a:rPr lang="nb-NO" sz="2200" dirty="0"/>
              <a:t>Hvis du er i tvil, ta en blodprøve hos legen</a:t>
            </a:r>
          </a:p>
          <a:p>
            <a:r>
              <a:rPr lang="nb-NO" sz="2200" dirty="0"/>
              <a:t>For mye vannløselige vitaminer </a:t>
            </a:r>
            <a:r>
              <a:rPr lang="nb-NO" sz="2200" dirty="0">
                <a:sym typeface="Wingdings" panose="05000000000000000000" pitchFamily="2" charset="2"/>
              </a:rPr>
              <a:t> skilles ut i urinen (dyr urin)</a:t>
            </a:r>
          </a:p>
          <a:p>
            <a:r>
              <a:rPr lang="nb-NO" sz="2200" dirty="0">
                <a:sym typeface="Wingdings" panose="05000000000000000000" pitchFamily="2" charset="2"/>
              </a:rPr>
              <a:t>For mye fettløselige vitaminer  lagres i kroppen og kan gi forgiftninger</a:t>
            </a:r>
          </a:p>
          <a:p>
            <a:r>
              <a:rPr lang="nb-NO" sz="2200" dirty="0">
                <a:sym typeface="Wingdings" panose="05000000000000000000" pitchFamily="2" charset="2"/>
              </a:rPr>
              <a:t>Eneste anbefalte kosttilskuddet er TRAN </a:t>
            </a:r>
          </a:p>
          <a:p>
            <a:pPr lvl="1"/>
            <a:r>
              <a:rPr lang="nb-NO" sz="2000" dirty="0">
                <a:sym typeface="Wingdings" panose="05000000000000000000" pitchFamily="2" charset="2"/>
              </a:rPr>
              <a:t>Huskeregel: alle måneder med bokstaven R i seg</a:t>
            </a:r>
          </a:p>
          <a:p>
            <a:pPr lvl="1"/>
            <a:r>
              <a:rPr lang="nb-NO" sz="2000" dirty="0">
                <a:sym typeface="Wingdings" panose="05000000000000000000" pitchFamily="2" charset="2"/>
              </a:rPr>
              <a:t>Januar, februar, mars, april, </a:t>
            </a:r>
            <a:r>
              <a:rPr lang="nb-NO" sz="2000" dirty="0">
                <a:solidFill>
                  <a:srgbClr val="FF0000"/>
                </a:solidFill>
                <a:sym typeface="Wingdings" panose="05000000000000000000" pitchFamily="2" charset="2"/>
              </a:rPr>
              <a:t>mai, juni, juli, august, </a:t>
            </a:r>
            <a:r>
              <a:rPr lang="nb-NO" sz="2000" dirty="0">
                <a:sym typeface="Wingdings" panose="05000000000000000000" pitchFamily="2" charset="2"/>
              </a:rPr>
              <a:t>september, oktober, november, desember</a:t>
            </a:r>
            <a:endParaRPr lang="nb-NO" sz="2000" dirty="0"/>
          </a:p>
        </p:txBody>
      </p:sp>
      <p:pic>
        <p:nvPicPr>
          <p:cNvPr id="4" name="Bilde 3">
            <a:extLst>
              <a:ext uri="{FF2B5EF4-FFF2-40B4-BE49-F238E27FC236}">
                <a16:creationId xmlns:a16="http://schemas.microsoft.com/office/drawing/2014/main" id="{8F18C584-A3BC-47F7-8C80-8B58852AAB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18012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8478AD-390A-4FB9-B8A8-AE14493F1FD6}"/>
              </a:ext>
            </a:extLst>
          </p:cNvPr>
          <p:cNvSpPr>
            <a:spLocks noGrp="1"/>
          </p:cNvSpPr>
          <p:nvPr>
            <p:ph type="title"/>
          </p:nvPr>
        </p:nvSpPr>
        <p:spPr/>
        <p:txBody>
          <a:bodyPr>
            <a:normAutofit/>
          </a:bodyPr>
          <a:lstStyle/>
          <a:p>
            <a:r>
              <a:rPr lang="nb-NO" sz="5400" dirty="0">
                <a:latin typeface="Britannic Bold" panose="020B0903060703020204" pitchFamily="34" charset="0"/>
              </a:rPr>
              <a:t>ernæringsutfordringer</a:t>
            </a:r>
          </a:p>
        </p:txBody>
      </p:sp>
      <p:sp>
        <p:nvSpPr>
          <p:cNvPr id="3" name="Plassholder for innhold 2">
            <a:extLst>
              <a:ext uri="{FF2B5EF4-FFF2-40B4-BE49-F238E27FC236}">
                <a16:creationId xmlns:a16="http://schemas.microsoft.com/office/drawing/2014/main" id="{1A752ED5-758B-4C41-B02E-D836FE3A1B09}"/>
              </a:ext>
            </a:extLst>
          </p:cNvPr>
          <p:cNvSpPr>
            <a:spLocks noGrp="1"/>
          </p:cNvSpPr>
          <p:nvPr>
            <p:ph idx="1"/>
          </p:nvPr>
        </p:nvSpPr>
        <p:spPr>
          <a:xfrm>
            <a:off x="581192" y="2180496"/>
            <a:ext cx="10334458" cy="4001940"/>
          </a:xfrm>
        </p:spPr>
        <p:txBody>
          <a:bodyPr numCol="2">
            <a:normAutofit/>
          </a:bodyPr>
          <a:lstStyle/>
          <a:p>
            <a:pPr marL="0" indent="0">
              <a:buNone/>
            </a:pPr>
            <a:r>
              <a:rPr lang="nb-NO" sz="2400" b="1" dirty="0"/>
              <a:t>Øke inntaket av:</a:t>
            </a:r>
          </a:p>
          <a:p>
            <a:r>
              <a:rPr lang="nb-NO" sz="2400" dirty="0"/>
              <a:t>Fisk</a:t>
            </a:r>
          </a:p>
          <a:p>
            <a:r>
              <a:rPr lang="nb-NO" sz="2400" dirty="0"/>
              <a:t>Frukt, bær og grønnsaker</a:t>
            </a:r>
          </a:p>
          <a:p>
            <a:r>
              <a:rPr lang="nb-NO" sz="2400" dirty="0"/>
              <a:t>Grove kornprodukter/fullkorn</a:t>
            </a:r>
          </a:p>
          <a:p>
            <a:r>
              <a:rPr lang="nb-NO" sz="2400" dirty="0"/>
              <a:t>Vitamin D</a:t>
            </a:r>
          </a:p>
          <a:p>
            <a:r>
              <a:rPr lang="nb-NO" sz="2400" dirty="0"/>
              <a:t>Folat</a:t>
            </a:r>
          </a:p>
          <a:p>
            <a:r>
              <a:rPr lang="nb-NO" sz="2400" dirty="0"/>
              <a:t>Jod</a:t>
            </a:r>
          </a:p>
          <a:p>
            <a:pPr marL="0" indent="0">
              <a:buNone/>
            </a:pPr>
            <a:r>
              <a:rPr lang="nb-NO" sz="2400" b="1" dirty="0"/>
              <a:t>Redusere inntaket av:</a:t>
            </a:r>
          </a:p>
          <a:p>
            <a:r>
              <a:rPr lang="nb-NO" sz="2400" dirty="0"/>
              <a:t>Rødt kjøtt og fete kjøttprodukter</a:t>
            </a:r>
          </a:p>
          <a:p>
            <a:r>
              <a:rPr lang="nb-NO" sz="2400" dirty="0"/>
              <a:t>Tilsatt sukker</a:t>
            </a:r>
          </a:p>
          <a:p>
            <a:r>
              <a:rPr lang="nb-NO" sz="2400" dirty="0"/>
              <a:t>Mettet fett</a:t>
            </a:r>
          </a:p>
          <a:p>
            <a:r>
              <a:rPr lang="nb-NO" sz="2400" dirty="0"/>
              <a:t>Salt</a:t>
            </a:r>
          </a:p>
        </p:txBody>
      </p:sp>
      <p:sp>
        <p:nvSpPr>
          <p:cNvPr id="4" name="TekstSylinder 3">
            <a:extLst>
              <a:ext uri="{FF2B5EF4-FFF2-40B4-BE49-F238E27FC236}">
                <a16:creationId xmlns:a16="http://schemas.microsoft.com/office/drawing/2014/main" id="{0B629D82-8DAB-4B49-8ADD-44C23F1956D3}"/>
              </a:ext>
            </a:extLst>
          </p:cNvPr>
          <p:cNvSpPr txBox="1"/>
          <p:nvPr/>
        </p:nvSpPr>
        <p:spPr>
          <a:xfrm>
            <a:off x="581192" y="6550223"/>
            <a:ext cx="2716696" cy="307777"/>
          </a:xfrm>
          <a:prstGeom prst="rect">
            <a:avLst/>
          </a:prstGeom>
          <a:noFill/>
        </p:spPr>
        <p:txBody>
          <a:bodyPr wrap="square" rtlCol="0">
            <a:spAutoFit/>
          </a:bodyPr>
          <a:lstStyle/>
          <a:p>
            <a:r>
              <a:rPr lang="nb-NO" sz="1400" dirty="0"/>
              <a:t>Utviklingen i norsk kosthold 2017</a:t>
            </a:r>
          </a:p>
        </p:txBody>
      </p:sp>
      <p:pic>
        <p:nvPicPr>
          <p:cNvPr id="5" name="Bilde 4">
            <a:extLst>
              <a:ext uri="{FF2B5EF4-FFF2-40B4-BE49-F238E27FC236}">
                <a16:creationId xmlns:a16="http://schemas.microsoft.com/office/drawing/2014/main" id="{03248473-3036-4931-BF40-32E9C4AD9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568781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97FFF5-C7F5-4459-841A-ACDAE9375159}"/>
              </a:ext>
            </a:extLst>
          </p:cNvPr>
          <p:cNvSpPr>
            <a:spLocks noGrp="1"/>
          </p:cNvSpPr>
          <p:nvPr>
            <p:ph type="title"/>
          </p:nvPr>
        </p:nvSpPr>
        <p:spPr/>
        <p:txBody>
          <a:bodyPr>
            <a:normAutofit/>
          </a:bodyPr>
          <a:lstStyle/>
          <a:p>
            <a:r>
              <a:rPr lang="nb-NO" sz="5400" dirty="0">
                <a:latin typeface="Britannic Bold" panose="020B0903060703020204" pitchFamily="34" charset="0"/>
              </a:rPr>
              <a:t>Matens effekt på helsen</a:t>
            </a:r>
          </a:p>
        </p:txBody>
      </p:sp>
      <p:sp>
        <p:nvSpPr>
          <p:cNvPr id="3" name="Plassholder for innhold 2">
            <a:extLst>
              <a:ext uri="{FF2B5EF4-FFF2-40B4-BE49-F238E27FC236}">
                <a16:creationId xmlns:a16="http://schemas.microsoft.com/office/drawing/2014/main" id="{6C789C3B-C709-4858-9BB2-EA4B189A5D64}"/>
              </a:ext>
            </a:extLst>
          </p:cNvPr>
          <p:cNvSpPr>
            <a:spLocks noGrp="1"/>
          </p:cNvSpPr>
          <p:nvPr>
            <p:ph idx="1"/>
          </p:nvPr>
        </p:nvSpPr>
        <p:spPr>
          <a:xfrm>
            <a:off x="581192" y="2180496"/>
            <a:ext cx="11029615" cy="4061278"/>
          </a:xfrm>
        </p:spPr>
        <p:txBody>
          <a:bodyPr>
            <a:noAutofit/>
          </a:bodyPr>
          <a:lstStyle/>
          <a:p>
            <a:pPr marL="0" indent="0">
              <a:buNone/>
            </a:pPr>
            <a:r>
              <a:rPr lang="nb-NO" sz="2400" b="1" dirty="0"/>
              <a:t>Et kosthold i tråd med helsedirektoratets kostråd kan forebygge:</a:t>
            </a:r>
          </a:p>
          <a:p>
            <a:r>
              <a:rPr lang="nb-NO" sz="2400" dirty="0"/>
              <a:t>Høyt blodtrykk</a:t>
            </a:r>
          </a:p>
          <a:p>
            <a:r>
              <a:rPr lang="nb-NO" sz="2400" dirty="0"/>
              <a:t>Hjerte- og karsykdommer (blodpropp, hjerneslag, hjerteinfarkt)</a:t>
            </a:r>
          </a:p>
          <a:p>
            <a:r>
              <a:rPr lang="nb-NO" sz="2400" dirty="0"/>
              <a:t>Overvekt og fedme</a:t>
            </a:r>
          </a:p>
          <a:p>
            <a:r>
              <a:rPr lang="nb-NO" sz="2400" dirty="0"/>
              <a:t>Diabetes type 2</a:t>
            </a:r>
          </a:p>
          <a:p>
            <a:r>
              <a:rPr lang="nb-NO" sz="2400" dirty="0"/>
              <a:t>Noen former for kreft</a:t>
            </a:r>
          </a:p>
          <a:p>
            <a:r>
              <a:rPr lang="nb-NO" sz="2400" dirty="0"/>
              <a:t>Benskjørhet</a:t>
            </a:r>
          </a:p>
          <a:p>
            <a:r>
              <a:rPr lang="nb-NO" sz="2400" dirty="0"/>
              <a:t>Tannråte</a:t>
            </a:r>
          </a:p>
        </p:txBody>
      </p:sp>
      <p:pic>
        <p:nvPicPr>
          <p:cNvPr id="4" name="Bilde 3">
            <a:extLst>
              <a:ext uri="{FF2B5EF4-FFF2-40B4-BE49-F238E27FC236}">
                <a16:creationId xmlns:a16="http://schemas.microsoft.com/office/drawing/2014/main" id="{D64F9200-54AA-4710-BF20-72B40253F7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219821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1CF1F6-9201-469F-88F8-561AA487B2BB}"/>
              </a:ext>
            </a:extLst>
          </p:cNvPr>
          <p:cNvSpPr>
            <a:spLocks noGrp="1"/>
          </p:cNvSpPr>
          <p:nvPr>
            <p:ph type="title"/>
          </p:nvPr>
        </p:nvSpPr>
        <p:spPr/>
        <p:txBody>
          <a:bodyPr>
            <a:normAutofit/>
          </a:bodyPr>
          <a:lstStyle/>
          <a:p>
            <a:r>
              <a:rPr lang="nb-NO" sz="5400" dirty="0">
                <a:latin typeface="Britannic Bold" panose="020B0903060703020204" pitchFamily="34" charset="0"/>
              </a:rPr>
              <a:t>Matens effekt på helsen</a:t>
            </a:r>
          </a:p>
        </p:txBody>
      </p:sp>
      <p:sp>
        <p:nvSpPr>
          <p:cNvPr id="3" name="Plassholder for innhold 2">
            <a:extLst>
              <a:ext uri="{FF2B5EF4-FFF2-40B4-BE49-F238E27FC236}">
                <a16:creationId xmlns:a16="http://schemas.microsoft.com/office/drawing/2014/main" id="{75F5713C-16CD-4ED7-857C-5DB2304FD008}"/>
              </a:ext>
            </a:extLst>
          </p:cNvPr>
          <p:cNvSpPr>
            <a:spLocks noGrp="1"/>
          </p:cNvSpPr>
          <p:nvPr>
            <p:ph idx="1"/>
          </p:nvPr>
        </p:nvSpPr>
        <p:spPr>
          <a:xfrm>
            <a:off x="581193" y="2180496"/>
            <a:ext cx="5743408" cy="3968513"/>
          </a:xfrm>
        </p:spPr>
        <p:txBody>
          <a:bodyPr/>
          <a:lstStyle/>
          <a:p>
            <a:r>
              <a:rPr lang="nb-NO" sz="2000" dirty="0"/>
              <a:t>Jo høyere klassetrinn, desto færre spiser frokost</a:t>
            </a:r>
          </a:p>
          <a:p>
            <a:r>
              <a:rPr lang="nb-NO" sz="2000" dirty="0"/>
              <a:t>Metthetsfølelse</a:t>
            </a:r>
          </a:p>
          <a:p>
            <a:r>
              <a:rPr lang="nb-NO" sz="2000" dirty="0"/>
              <a:t>Stabilt blodsukker</a:t>
            </a:r>
          </a:p>
          <a:p>
            <a:r>
              <a:rPr lang="nb-NO" sz="2000" dirty="0"/>
              <a:t>Holde konsentrasjonen oppe </a:t>
            </a:r>
            <a:r>
              <a:rPr lang="nb-NO" sz="2000" dirty="0">
                <a:sym typeface="Wingdings" panose="05000000000000000000" pitchFamily="2" charset="2"/>
              </a:rPr>
              <a:t> bedre</a:t>
            </a:r>
            <a:r>
              <a:rPr lang="nb-NO" sz="2000" dirty="0"/>
              <a:t> læring</a:t>
            </a:r>
          </a:p>
          <a:p>
            <a:r>
              <a:rPr lang="nb-NO" sz="2000" dirty="0"/>
              <a:t>Legge et godt grunnlag </a:t>
            </a:r>
          </a:p>
          <a:p>
            <a:r>
              <a:rPr lang="nb-NO" sz="2000" dirty="0"/>
              <a:t>Fremtidige barn?</a:t>
            </a:r>
          </a:p>
        </p:txBody>
      </p:sp>
      <p:pic>
        <p:nvPicPr>
          <p:cNvPr id="4" name="Bilde 3">
            <a:extLst>
              <a:ext uri="{FF2B5EF4-FFF2-40B4-BE49-F238E27FC236}">
                <a16:creationId xmlns:a16="http://schemas.microsoft.com/office/drawing/2014/main" id="{22A6F904-D0FF-4545-A9C4-C22777029A24}"/>
              </a:ext>
            </a:extLst>
          </p:cNvPr>
          <p:cNvPicPr>
            <a:picLocks noChangeAspect="1"/>
          </p:cNvPicPr>
          <p:nvPr/>
        </p:nvPicPr>
        <p:blipFill rotWithShape="1">
          <a:blip r:embed="rId3"/>
          <a:srcRect l="49688" t="20541" r="9844" b="8869"/>
          <a:stretch/>
        </p:blipFill>
        <p:spPr>
          <a:xfrm>
            <a:off x="6324600" y="1885950"/>
            <a:ext cx="4933950" cy="4838700"/>
          </a:xfrm>
          <a:prstGeom prst="rect">
            <a:avLst/>
          </a:prstGeom>
        </p:spPr>
      </p:pic>
      <p:pic>
        <p:nvPicPr>
          <p:cNvPr id="5" name="Bilde 4">
            <a:extLst>
              <a:ext uri="{FF2B5EF4-FFF2-40B4-BE49-F238E27FC236}">
                <a16:creationId xmlns:a16="http://schemas.microsoft.com/office/drawing/2014/main" id="{A0F86B72-B1C9-4C8F-8215-D9B05F80C6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192" y="6443555"/>
            <a:ext cx="3044228" cy="390938"/>
          </a:xfrm>
          <a:prstGeom prst="rect">
            <a:avLst/>
          </a:prstGeom>
        </p:spPr>
      </p:pic>
    </p:spTree>
    <p:extLst>
      <p:ext uri="{BB962C8B-B14F-4D97-AF65-F5344CB8AC3E}">
        <p14:creationId xmlns:p14="http://schemas.microsoft.com/office/powerpoint/2010/main" val="178639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71AA95-19A9-4124-B51D-F390563333A5}"/>
              </a:ext>
            </a:extLst>
          </p:cNvPr>
          <p:cNvSpPr>
            <a:spLocks noGrp="1"/>
          </p:cNvSpPr>
          <p:nvPr>
            <p:ph type="title"/>
          </p:nvPr>
        </p:nvSpPr>
        <p:spPr/>
        <p:txBody>
          <a:bodyPr>
            <a:normAutofit/>
          </a:bodyPr>
          <a:lstStyle/>
          <a:p>
            <a:r>
              <a:rPr lang="nb-NO" sz="5400" dirty="0">
                <a:latin typeface="Britannic Bold" panose="020B0903060703020204" pitchFamily="34" charset="0"/>
              </a:rPr>
              <a:t>Matens effekt på helsen </a:t>
            </a:r>
          </a:p>
        </p:txBody>
      </p:sp>
      <p:sp>
        <p:nvSpPr>
          <p:cNvPr id="3" name="Plassholder for innhold 2">
            <a:extLst>
              <a:ext uri="{FF2B5EF4-FFF2-40B4-BE49-F238E27FC236}">
                <a16:creationId xmlns:a16="http://schemas.microsoft.com/office/drawing/2014/main" id="{13F68CAD-0998-45B8-875A-559E4D1EB1AF}"/>
              </a:ext>
            </a:extLst>
          </p:cNvPr>
          <p:cNvSpPr>
            <a:spLocks noGrp="1"/>
          </p:cNvSpPr>
          <p:nvPr>
            <p:ph idx="1"/>
          </p:nvPr>
        </p:nvSpPr>
        <p:spPr>
          <a:xfrm>
            <a:off x="581192" y="2392531"/>
            <a:ext cx="5276269" cy="3678303"/>
          </a:xfrm>
        </p:spPr>
        <p:txBody>
          <a:bodyPr>
            <a:normAutofit/>
          </a:bodyPr>
          <a:lstStyle/>
          <a:p>
            <a:r>
              <a:rPr lang="nb-NO" sz="2400" dirty="0"/>
              <a:t>Mat er mer enn bare næringsstoffer</a:t>
            </a:r>
          </a:p>
          <a:p>
            <a:r>
              <a:rPr lang="nb-NO" sz="2400" dirty="0"/>
              <a:t>Spising er mer enn bare å bli mett</a:t>
            </a:r>
          </a:p>
          <a:p>
            <a:r>
              <a:rPr lang="nb-NO" sz="2400" dirty="0"/>
              <a:t>Mat bør smake godt</a:t>
            </a:r>
          </a:p>
          <a:p>
            <a:r>
              <a:rPr lang="nb-NO" sz="2400" dirty="0"/>
              <a:t>Mat bør bidra til velvære og glede</a:t>
            </a:r>
          </a:p>
          <a:p>
            <a:r>
              <a:rPr lang="nb-NO" sz="2400" dirty="0"/>
              <a:t>Mat hører til i sosiale lag</a:t>
            </a:r>
          </a:p>
          <a:p>
            <a:r>
              <a:rPr lang="nb-NO" sz="2400" dirty="0"/>
              <a:t>Mat skal være gøy!</a:t>
            </a:r>
          </a:p>
        </p:txBody>
      </p:sp>
      <p:pic>
        <p:nvPicPr>
          <p:cNvPr id="5" name="Bilde 4">
            <a:extLst>
              <a:ext uri="{FF2B5EF4-FFF2-40B4-BE49-F238E27FC236}">
                <a16:creationId xmlns:a16="http://schemas.microsoft.com/office/drawing/2014/main" id="{13207C93-E593-460C-8737-4D702913D02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01405" y="2599496"/>
            <a:ext cx="5309403" cy="347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Bilde 5">
            <a:extLst>
              <a:ext uri="{FF2B5EF4-FFF2-40B4-BE49-F238E27FC236}">
                <a16:creationId xmlns:a16="http://schemas.microsoft.com/office/drawing/2014/main" id="{0AF4A6CC-F142-44E4-B06B-5DC4ED96E6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192" y="6356471"/>
            <a:ext cx="3044228" cy="390938"/>
          </a:xfrm>
          <a:prstGeom prst="rect">
            <a:avLst/>
          </a:prstGeom>
        </p:spPr>
      </p:pic>
    </p:spTree>
    <p:extLst>
      <p:ext uri="{BB962C8B-B14F-4D97-AF65-F5344CB8AC3E}">
        <p14:creationId xmlns:p14="http://schemas.microsoft.com/office/powerpoint/2010/main" val="352635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ECD47A-D403-485D-9ACA-765D8435620C}"/>
              </a:ext>
            </a:extLst>
          </p:cNvPr>
          <p:cNvSpPr>
            <a:spLocks noGrp="1"/>
          </p:cNvSpPr>
          <p:nvPr>
            <p:ph type="title"/>
          </p:nvPr>
        </p:nvSpPr>
        <p:spPr/>
        <p:txBody>
          <a:bodyPr>
            <a:normAutofit/>
          </a:bodyPr>
          <a:lstStyle/>
          <a:p>
            <a:r>
              <a:rPr lang="nb-NO" sz="5400" dirty="0">
                <a:latin typeface="Britannic Bold" panose="020B0903060703020204" pitchFamily="34" charset="0"/>
              </a:rPr>
              <a:t>Kahoot</a:t>
            </a:r>
          </a:p>
        </p:txBody>
      </p:sp>
      <p:sp>
        <p:nvSpPr>
          <p:cNvPr id="3" name="Plassholder for innhold 2">
            <a:extLst>
              <a:ext uri="{FF2B5EF4-FFF2-40B4-BE49-F238E27FC236}">
                <a16:creationId xmlns:a16="http://schemas.microsoft.com/office/drawing/2014/main" id="{B19E898A-7179-41DD-9CEA-3E20FCD00D83}"/>
              </a:ext>
            </a:extLst>
          </p:cNvPr>
          <p:cNvSpPr>
            <a:spLocks noGrp="1"/>
          </p:cNvSpPr>
          <p:nvPr>
            <p:ph idx="1"/>
          </p:nvPr>
        </p:nvSpPr>
        <p:spPr>
          <a:xfrm>
            <a:off x="581192" y="1948226"/>
            <a:ext cx="4997973" cy="4246808"/>
          </a:xfrm>
        </p:spPr>
        <p:txBody>
          <a:bodyPr>
            <a:normAutofit/>
          </a:bodyPr>
          <a:lstStyle/>
          <a:p>
            <a:pPr marL="0" indent="0">
              <a:buNone/>
            </a:pPr>
            <a:endParaRPr lang="nb-NO" sz="2800" dirty="0"/>
          </a:p>
          <a:p>
            <a:r>
              <a:rPr lang="nb-NO" sz="2800" dirty="0"/>
              <a:t>Gå inn på </a:t>
            </a:r>
            <a:r>
              <a:rPr lang="nb-NO" sz="2800" dirty="0">
                <a:hlinkClick r:id="rId3"/>
              </a:rPr>
              <a:t>www.kahoot.it</a:t>
            </a:r>
            <a:r>
              <a:rPr lang="nb-NO" sz="2800" dirty="0"/>
              <a:t> </a:t>
            </a:r>
          </a:p>
          <a:p>
            <a:r>
              <a:rPr lang="nb-NO" sz="2800" dirty="0"/>
              <a:t>Oppsummering fra kurset</a:t>
            </a:r>
          </a:p>
          <a:p>
            <a:r>
              <a:rPr lang="nb-NO" sz="2800" dirty="0"/>
              <a:t>Gjør ditt beste!</a:t>
            </a:r>
          </a:p>
          <a:p>
            <a:r>
              <a:rPr lang="nb-NO" sz="2000" dirty="0">
                <a:hlinkClick r:id="rId4"/>
              </a:rPr>
              <a:t>https://play.kahoot.it/#/?quizId=1fdf15fc-a274-478f-b78c-9cb39e17bf8d</a:t>
            </a:r>
            <a:r>
              <a:rPr lang="nb-NO" sz="2000" dirty="0"/>
              <a:t> </a:t>
            </a:r>
          </a:p>
        </p:txBody>
      </p:sp>
      <p:pic>
        <p:nvPicPr>
          <p:cNvPr id="5" name="Bilde 4">
            <a:extLst>
              <a:ext uri="{FF2B5EF4-FFF2-40B4-BE49-F238E27FC236}">
                <a16:creationId xmlns:a16="http://schemas.microsoft.com/office/drawing/2014/main" id="{0904A997-CE80-4BB9-9FC0-16C8CA3DF8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9166" y="2662601"/>
            <a:ext cx="5635010" cy="3169693"/>
          </a:xfrm>
          <a:prstGeom prst="rect">
            <a:avLst/>
          </a:prstGeom>
        </p:spPr>
      </p:pic>
      <p:pic>
        <p:nvPicPr>
          <p:cNvPr id="6" name="Bilde 5">
            <a:extLst>
              <a:ext uri="{FF2B5EF4-FFF2-40B4-BE49-F238E27FC236}">
                <a16:creationId xmlns:a16="http://schemas.microsoft.com/office/drawing/2014/main" id="{A3CCAC9A-120C-4A0C-913F-A896BC0BA1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02640" y="6427304"/>
            <a:ext cx="3044228" cy="390938"/>
          </a:xfrm>
          <a:prstGeom prst="rect">
            <a:avLst/>
          </a:prstGeom>
        </p:spPr>
      </p:pic>
    </p:spTree>
    <p:extLst>
      <p:ext uri="{BB962C8B-B14F-4D97-AF65-F5344CB8AC3E}">
        <p14:creationId xmlns:p14="http://schemas.microsoft.com/office/powerpoint/2010/main" val="1303272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80F50B-D614-48E2-B0E7-59205B49D0F8}"/>
              </a:ext>
            </a:extLst>
          </p:cNvPr>
          <p:cNvSpPr>
            <a:spLocks noGrp="1"/>
          </p:cNvSpPr>
          <p:nvPr>
            <p:ph type="title"/>
          </p:nvPr>
        </p:nvSpPr>
        <p:spPr/>
        <p:txBody>
          <a:bodyPr>
            <a:normAutofit/>
          </a:bodyPr>
          <a:lstStyle/>
          <a:p>
            <a:r>
              <a:rPr lang="nb-NO" sz="5400" dirty="0">
                <a:latin typeface="Britannic Bold" panose="020B0903060703020204" pitchFamily="34" charset="0"/>
              </a:rPr>
              <a:t>Takk for i dag</a:t>
            </a:r>
          </a:p>
        </p:txBody>
      </p:sp>
      <p:sp>
        <p:nvSpPr>
          <p:cNvPr id="3" name="Plassholder for innhold 2">
            <a:extLst>
              <a:ext uri="{FF2B5EF4-FFF2-40B4-BE49-F238E27FC236}">
                <a16:creationId xmlns:a16="http://schemas.microsoft.com/office/drawing/2014/main" id="{74B0B765-D5DC-49B6-977F-4A7F64003666}"/>
              </a:ext>
            </a:extLst>
          </p:cNvPr>
          <p:cNvSpPr>
            <a:spLocks noGrp="1"/>
          </p:cNvSpPr>
          <p:nvPr>
            <p:ph idx="1"/>
          </p:nvPr>
        </p:nvSpPr>
        <p:spPr>
          <a:xfrm>
            <a:off x="758613" y="2557415"/>
            <a:ext cx="5992707" cy="3750136"/>
          </a:xfrm>
        </p:spPr>
        <p:txBody>
          <a:bodyPr>
            <a:normAutofit/>
          </a:bodyPr>
          <a:lstStyle/>
          <a:p>
            <a:pPr marL="0" indent="0">
              <a:buNone/>
            </a:pPr>
            <a:r>
              <a:rPr lang="nb-NO" sz="2800" dirty="0"/>
              <a:t>Følg </a:t>
            </a:r>
            <a:r>
              <a:rPr lang="nb-NO" sz="2800" dirty="0" err="1" smtClean="0"/>
              <a:t>Dig</a:t>
            </a:r>
            <a:r>
              <a:rPr lang="nb-NO" sz="2800" dirty="0" smtClean="0"/>
              <a:t> In </a:t>
            </a:r>
            <a:r>
              <a:rPr lang="nb-NO" sz="2800" dirty="0"/>
              <a:t>på </a:t>
            </a:r>
            <a:r>
              <a:rPr lang="nb-NO" sz="2800" dirty="0" err="1"/>
              <a:t>Instagram</a:t>
            </a:r>
            <a:r>
              <a:rPr lang="nb-NO" sz="2800" dirty="0"/>
              <a:t> </a:t>
            </a:r>
            <a:r>
              <a:rPr lang="nb-NO" sz="2800" b="1" dirty="0" smtClean="0"/>
              <a:t>@</a:t>
            </a:r>
            <a:r>
              <a:rPr lang="nb-NO" sz="2800" b="1" dirty="0" err="1" smtClean="0"/>
              <a:t>diginkurs</a:t>
            </a:r>
            <a:endParaRPr lang="nb-NO" sz="2800" b="1" dirty="0"/>
          </a:p>
          <a:p>
            <a:r>
              <a:rPr lang="nb-NO" sz="2800" dirty="0"/>
              <a:t>Oppskrifter</a:t>
            </a:r>
          </a:p>
          <a:p>
            <a:r>
              <a:rPr lang="nb-NO" sz="2800" dirty="0"/>
              <a:t>Matlagingsfilmer</a:t>
            </a:r>
          </a:p>
          <a:p>
            <a:r>
              <a:rPr lang="nb-NO" sz="2800" dirty="0"/>
              <a:t>Inspirasjon og tips</a:t>
            </a:r>
          </a:p>
          <a:p>
            <a:pPr marL="0" indent="0">
              <a:buNone/>
            </a:pPr>
            <a:endParaRPr lang="nb-NO" sz="2400" dirty="0"/>
          </a:p>
        </p:txBody>
      </p:sp>
      <p:pic>
        <p:nvPicPr>
          <p:cNvPr id="6" name="Bilde 5">
            <a:extLst>
              <a:ext uri="{FF2B5EF4-FFF2-40B4-BE49-F238E27FC236}">
                <a16:creationId xmlns:a16="http://schemas.microsoft.com/office/drawing/2014/main" id="{C7364F87-4FE1-458D-8990-F4F236851331}"/>
              </a:ext>
            </a:extLst>
          </p:cNvPr>
          <p:cNvPicPr>
            <a:picLocks noChangeAspect="1"/>
          </p:cNvPicPr>
          <p:nvPr/>
        </p:nvPicPr>
        <p:blipFill rotWithShape="1">
          <a:blip r:embed="rId2">
            <a:extLst>
              <a:ext uri="{28A0092B-C50C-407E-A947-70E740481C1C}">
                <a14:useLocalDpi xmlns:a14="http://schemas.microsoft.com/office/drawing/2010/main" val="0"/>
              </a:ext>
            </a:extLst>
          </a:blip>
          <a:srcRect l="19836" t="976" r="18814" b="5270"/>
          <a:stretch/>
        </p:blipFill>
        <p:spPr>
          <a:xfrm>
            <a:off x="6751320" y="2237375"/>
            <a:ext cx="4572000" cy="3930111"/>
          </a:xfrm>
          <a:prstGeom prst="rect">
            <a:avLst/>
          </a:prstGeom>
        </p:spPr>
      </p:pic>
    </p:spTree>
    <p:extLst>
      <p:ext uri="{BB962C8B-B14F-4D97-AF65-F5344CB8AC3E}">
        <p14:creationId xmlns:p14="http://schemas.microsoft.com/office/powerpoint/2010/main" val="30739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20720C-D619-415E-93D7-FF7897E9E4A3}"/>
              </a:ext>
            </a:extLst>
          </p:cNvPr>
          <p:cNvSpPr>
            <a:spLocks noGrp="1"/>
          </p:cNvSpPr>
          <p:nvPr>
            <p:ph type="title"/>
          </p:nvPr>
        </p:nvSpPr>
        <p:spPr/>
        <p:txBody>
          <a:bodyPr>
            <a:normAutofit/>
          </a:bodyPr>
          <a:lstStyle/>
          <a:p>
            <a:r>
              <a:rPr lang="nb-NO" sz="5400" dirty="0">
                <a:latin typeface="Britannic Bold" panose="020B0903060703020204" pitchFamily="34" charset="0"/>
              </a:rPr>
              <a:t>Hva sier media?</a:t>
            </a:r>
          </a:p>
        </p:txBody>
      </p:sp>
      <p:sp>
        <p:nvSpPr>
          <p:cNvPr id="3" name="Plassholder for innhold 2">
            <a:extLst>
              <a:ext uri="{FF2B5EF4-FFF2-40B4-BE49-F238E27FC236}">
                <a16:creationId xmlns:a16="http://schemas.microsoft.com/office/drawing/2014/main" id="{15D84776-5A6B-4798-B113-95E48ECB805B}"/>
              </a:ext>
            </a:extLst>
          </p:cNvPr>
          <p:cNvSpPr>
            <a:spLocks noGrp="1"/>
          </p:cNvSpPr>
          <p:nvPr>
            <p:ph idx="1"/>
          </p:nvPr>
        </p:nvSpPr>
        <p:spPr>
          <a:xfrm>
            <a:off x="2428369" y="1527553"/>
            <a:ext cx="1787572" cy="1172304"/>
          </a:xfrm>
        </p:spPr>
        <p:txBody>
          <a:bodyPr>
            <a:normAutofit/>
          </a:bodyPr>
          <a:lstStyle/>
          <a:p>
            <a:pPr marL="0" indent="0">
              <a:buNone/>
            </a:pPr>
            <a:r>
              <a:rPr lang="nb-NO" sz="2400" dirty="0"/>
              <a:t>9. mai 2017 </a:t>
            </a:r>
          </a:p>
        </p:txBody>
      </p:sp>
      <p:pic>
        <p:nvPicPr>
          <p:cNvPr id="4" name="Bilde 3">
            <a:extLst>
              <a:ext uri="{FF2B5EF4-FFF2-40B4-BE49-F238E27FC236}">
                <a16:creationId xmlns:a16="http://schemas.microsoft.com/office/drawing/2014/main" id="{4467519D-697D-4BFB-A087-29CC8E6A7F71}"/>
              </a:ext>
            </a:extLst>
          </p:cNvPr>
          <p:cNvPicPr>
            <a:picLocks noChangeAspect="1"/>
          </p:cNvPicPr>
          <p:nvPr/>
        </p:nvPicPr>
        <p:blipFill>
          <a:blip r:embed="rId3"/>
          <a:stretch>
            <a:fillRect/>
          </a:stretch>
        </p:blipFill>
        <p:spPr>
          <a:xfrm>
            <a:off x="996399" y="2496137"/>
            <a:ext cx="4651511" cy="4320404"/>
          </a:xfrm>
          <a:prstGeom prst="rect">
            <a:avLst/>
          </a:prstGeom>
        </p:spPr>
      </p:pic>
      <p:pic>
        <p:nvPicPr>
          <p:cNvPr id="5" name="Bilde 4">
            <a:extLst>
              <a:ext uri="{FF2B5EF4-FFF2-40B4-BE49-F238E27FC236}">
                <a16:creationId xmlns:a16="http://schemas.microsoft.com/office/drawing/2014/main" id="{CA738118-26E8-4404-B151-2CD1A0A8A1B4}"/>
              </a:ext>
            </a:extLst>
          </p:cNvPr>
          <p:cNvPicPr>
            <a:picLocks noChangeAspect="1"/>
          </p:cNvPicPr>
          <p:nvPr/>
        </p:nvPicPr>
        <p:blipFill>
          <a:blip r:embed="rId4"/>
          <a:stretch>
            <a:fillRect/>
          </a:stretch>
        </p:blipFill>
        <p:spPr>
          <a:xfrm>
            <a:off x="6478410" y="2475441"/>
            <a:ext cx="4626912" cy="4341100"/>
          </a:xfrm>
          <a:prstGeom prst="rect">
            <a:avLst/>
          </a:prstGeom>
        </p:spPr>
      </p:pic>
      <p:sp>
        <p:nvSpPr>
          <p:cNvPr id="6" name="TekstSylinder 5">
            <a:extLst>
              <a:ext uri="{FF2B5EF4-FFF2-40B4-BE49-F238E27FC236}">
                <a16:creationId xmlns:a16="http://schemas.microsoft.com/office/drawing/2014/main" id="{F99D99E4-E595-4E83-991B-58CB834622ED}"/>
              </a:ext>
            </a:extLst>
          </p:cNvPr>
          <p:cNvSpPr txBox="1"/>
          <p:nvPr/>
        </p:nvSpPr>
        <p:spPr>
          <a:xfrm>
            <a:off x="7690984" y="1898028"/>
            <a:ext cx="2201764" cy="461665"/>
          </a:xfrm>
          <a:prstGeom prst="rect">
            <a:avLst/>
          </a:prstGeom>
          <a:noFill/>
        </p:spPr>
        <p:txBody>
          <a:bodyPr wrap="square" rtlCol="0">
            <a:spAutoFit/>
          </a:bodyPr>
          <a:lstStyle/>
          <a:p>
            <a:r>
              <a:rPr lang="nb-NO" sz="2400" dirty="0">
                <a:solidFill>
                  <a:schemeClr val="tx2"/>
                </a:solidFill>
              </a:rPr>
              <a:t>12. mai 2017</a:t>
            </a:r>
          </a:p>
        </p:txBody>
      </p:sp>
    </p:spTree>
    <p:extLst>
      <p:ext uri="{BB962C8B-B14F-4D97-AF65-F5344CB8AC3E}">
        <p14:creationId xmlns:p14="http://schemas.microsoft.com/office/powerpoint/2010/main" val="146776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52C0124D-CBDB-48FE-AFB6-F918A6286278}"/>
              </a:ext>
            </a:extLst>
          </p:cNvPr>
          <p:cNvSpPr>
            <a:spLocks noGrp="1"/>
          </p:cNvSpPr>
          <p:nvPr>
            <p:ph idx="4294967295"/>
          </p:nvPr>
        </p:nvSpPr>
        <p:spPr>
          <a:xfrm>
            <a:off x="526732" y="2362200"/>
            <a:ext cx="11138535" cy="2133600"/>
          </a:xfrm>
        </p:spPr>
        <p:txBody>
          <a:bodyPr>
            <a:normAutofit/>
          </a:bodyPr>
          <a:lstStyle/>
          <a:p>
            <a:r>
              <a:rPr lang="nb-NO" sz="2800" dirty="0"/>
              <a:t>Kurset er utviklet av ernæringsstudenter ved Universitetet i Agder i 2018</a:t>
            </a:r>
          </a:p>
          <a:p>
            <a:r>
              <a:rPr lang="nb-NO" sz="2800" dirty="0"/>
              <a:t>Kurset er utviklet på vegne av Norske Kvinners Sanitetsforening</a:t>
            </a:r>
          </a:p>
          <a:p>
            <a:r>
              <a:rPr lang="nb-NO" sz="2800" dirty="0"/>
              <a:t>Kurset er finansiert av Gjensidigestiftelsen</a:t>
            </a:r>
          </a:p>
          <a:p>
            <a:endParaRPr lang="nb-NO" dirty="0"/>
          </a:p>
        </p:txBody>
      </p:sp>
      <p:pic>
        <p:nvPicPr>
          <p:cNvPr id="13" name="Bilde 12">
            <a:extLst>
              <a:ext uri="{FF2B5EF4-FFF2-40B4-BE49-F238E27FC236}">
                <a16:creationId xmlns:a16="http://schemas.microsoft.com/office/drawing/2014/main" id="{F8FC67E9-993C-4B88-B810-4319E2DC7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42343"/>
            <a:ext cx="4350171" cy="815657"/>
          </a:xfrm>
          <a:prstGeom prst="rect">
            <a:avLst/>
          </a:prstGeom>
        </p:spPr>
      </p:pic>
      <p:pic>
        <p:nvPicPr>
          <p:cNvPr id="15" name="Bilde 14">
            <a:extLst>
              <a:ext uri="{FF2B5EF4-FFF2-40B4-BE49-F238E27FC236}">
                <a16:creationId xmlns:a16="http://schemas.microsoft.com/office/drawing/2014/main" id="{F59B7A42-31C0-439F-85F1-DB484182D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206" y="6192615"/>
            <a:ext cx="4011168" cy="515112"/>
          </a:xfrm>
          <a:prstGeom prst="rect">
            <a:avLst/>
          </a:prstGeom>
        </p:spPr>
      </p:pic>
      <p:pic>
        <p:nvPicPr>
          <p:cNvPr id="17" name="Bilde 16">
            <a:extLst>
              <a:ext uri="{FF2B5EF4-FFF2-40B4-BE49-F238E27FC236}">
                <a16:creationId xmlns:a16="http://schemas.microsoft.com/office/drawing/2014/main" id="{A4CC7791-E704-400F-91E2-2B5B75405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759" y="5634583"/>
            <a:ext cx="2924175" cy="1073144"/>
          </a:xfrm>
          <a:prstGeom prst="rect">
            <a:avLst/>
          </a:prstGeom>
        </p:spPr>
      </p:pic>
    </p:spTree>
    <p:extLst>
      <p:ext uri="{BB962C8B-B14F-4D97-AF65-F5344CB8AC3E}">
        <p14:creationId xmlns:p14="http://schemas.microsoft.com/office/powerpoint/2010/main" val="3028894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C6F98D-175E-47E2-98FD-6C2A7D85210D}"/>
              </a:ext>
            </a:extLst>
          </p:cNvPr>
          <p:cNvSpPr>
            <a:spLocks noGrp="1"/>
          </p:cNvSpPr>
          <p:nvPr>
            <p:ph type="title"/>
          </p:nvPr>
        </p:nvSpPr>
        <p:spPr/>
        <p:txBody>
          <a:bodyPr>
            <a:normAutofit/>
          </a:bodyPr>
          <a:lstStyle/>
          <a:p>
            <a:r>
              <a:rPr lang="nb-NO" sz="5400" dirty="0">
                <a:latin typeface="Britannic Bold" panose="020B0903060703020204" pitchFamily="34" charset="0"/>
              </a:rPr>
              <a:t>Evalueringsskjema</a:t>
            </a:r>
          </a:p>
        </p:txBody>
      </p:sp>
      <p:sp>
        <p:nvSpPr>
          <p:cNvPr id="3" name="Plassholder for innhold 2">
            <a:extLst>
              <a:ext uri="{FF2B5EF4-FFF2-40B4-BE49-F238E27FC236}">
                <a16:creationId xmlns:a16="http://schemas.microsoft.com/office/drawing/2014/main" id="{FB1312FC-B1FA-439A-A739-4F48EC2904D3}"/>
              </a:ext>
            </a:extLst>
          </p:cNvPr>
          <p:cNvSpPr>
            <a:spLocks noGrp="1"/>
          </p:cNvSpPr>
          <p:nvPr>
            <p:ph idx="1"/>
          </p:nvPr>
        </p:nvSpPr>
        <p:spPr>
          <a:xfrm>
            <a:off x="581192" y="2180496"/>
            <a:ext cx="9384443" cy="3809487"/>
          </a:xfrm>
        </p:spPr>
        <p:txBody>
          <a:bodyPr>
            <a:normAutofit/>
          </a:bodyPr>
          <a:lstStyle/>
          <a:p>
            <a:r>
              <a:rPr lang="nb-NO" sz="2800" dirty="0"/>
              <a:t>Svar på et kort spørreskjema</a:t>
            </a:r>
          </a:p>
          <a:p>
            <a:r>
              <a:rPr lang="nb-NO" sz="2800" dirty="0"/>
              <a:t>Du kan bidra til å forbedre kurset</a:t>
            </a:r>
          </a:p>
          <a:p>
            <a:r>
              <a:rPr lang="nb-NO" sz="2800" dirty="0"/>
              <a:t>Svar ærlig og </a:t>
            </a:r>
            <a:r>
              <a:rPr lang="nb-NO" sz="2800" dirty="0" smtClean="0"/>
              <a:t>kom </a:t>
            </a:r>
            <a:r>
              <a:rPr lang="nb-NO" sz="2800" dirty="0"/>
              <a:t>gjerne med tips</a:t>
            </a:r>
            <a:r>
              <a:rPr lang="nb-NO" sz="2800" dirty="0" smtClean="0"/>
              <a:t>!</a:t>
            </a:r>
          </a:p>
          <a:p>
            <a:r>
              <a:rPr lang="nb-NO" sz="2800" dirty="0" smtClean="0"/>
              <a:t>Følg linken og trykk på «deltaker» eller «kursholder»</a:t>
            </a:r>
          </a:p>
          <a:p>
            <a:pPr lvl="1"/>
            <a:r>
              <a:rPr lang="nb-NO" sz="2000" u="sng" dirty="0" smtClean="0">
                <a:hlinkClick r:id="rId2"/>
              </a:rPr>
              <a:t>www.uia.no/digin</a:t>
            </a:r>
            <a:endParaRPr lang="nb-NO" sz="2000" dirty="0"/>
          </a:p>
        </p:txBody>
      </p:sp>
      <p:pic>
        <p:nvPicPr>
          <p:cNvPr id="4" name="Bilde 3">
            <a:extLst>
              <a:ext uri="{FF2B5EF4-FFF2-40B4-BE49-F238E27FC236}">
                <a16:creationId xmlns:a16="http://schemas.microsoft.com/office/drawing/2014/main" id="{0126A471-71A4-4BD4-9840-CAC597314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3460062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697323-04C8-4937-A135-D70AAB28B61A}"/>
              </a:ext>
            </a:extLst>
          </p:cNvPr>
          <p:cNvSpPr>
            <a:spLocks noGrp="1"/>
          </p:cNvSpPr>
          <p:nvPr>
            <p:ph type="title"/>
          </p:nvPr>
        </p:nvSpPr>
        <p:spPr/>
        <p:txBody>
          <a:bodyPr>
            <a:normAutofit/>
          </a:bodyPr>
          <a:lstStyle/>
          <a:p>
            <a:r>
              <a:rPr lang="nb-NO" sz="5400" dirty="0">
                <a:latin typeface="Britannic Bold" panose="020B0903060703020204" pitchFamily="34" charset="0"/>
              </a:rPr>
              <a:t>Aktivitet – Bruksområder</a:t>
            </a:r>
          </a:p>
        </p:txBody>
      </p:sp>
      <p:sp>
        <p:nvSpPr>
          <p:cNvPr id="3" name="Plassholder for innhold 2">
            <a:extLst>
              <a:ext uri="{FF2B5EF4-FFF2-40B4-BE49-F238E27FC236}">
                <a16:creationId xmlns:a16="http://schemas.microsoft.com/office/drawing/2014/main" id="{CCC572F7-B814-481C-A445-36AC6F366ED9}"/>
              </a:ext>
            </a:extLst>
          </p:cNvPr>
          <p:cNvSpPr>
            <a:spLocks noGrp="1"/>
          </p:cNvSpPr>
          <p:nvPr>
            <p:ph idx="1"/>
          </p:nvPr>
        </p:nvSpPr>
        <p:spPr>
          <a:xfrm>
            <a:off x="581193" y="2180496"/>
            <a:ext cx="7330356" cy="4185798"/>
          </a:xfrm>
        </p:spPr>
        <p:txBody>
          <a:bodyPr>
            <a:normAutofit fontScale="92500" lnSpcReduction="10000"/>
          </a:bodyPr>
          <a:lstStyle/>
          <a:p>
            <a:r>
              <a:rPr lang="nb-NO" dirty="0"/>
              <a:t>Ta for dere hver enkelt matvare og kom med forslag til </a:t>
            </a:r>
            <a:r>
              <a:rPr lang="nb-NO" b="1" dirty="0"/>
              <a:t>bruksområder</a:t>
            </a:r>
          </a:p>
          <a:p>
            <a:r>
              <a:rPr lang="nb-NO" dirty="0"/>
              <a:t>Ett poeng for hvert forslag</a:t>
            </a:r>
          </a:p>
          <a:p>
            <a:r>
              <a:rPr lang="nb-NO" dirty="0"/>
              <a:t>Kan være både frokost, lunsj og middag</a:t>
            </a:r>
          </a:p>
          <a:p>
            <a:endParaRPr lang="nb-NO" dirty="0"/>
          </a:p>
          <a:p>
            <a:pPr marL="0" indent="0">
              <a:buNone/>
            </a:pPr>
            <a:r>
              <a:rPr lang="nb-NO" sz="2600" b="1" dirty="0"/>
              <a:t>Basismatvarer</a:t>
            </a:r>
          </a:p>
          <a:p>
            <a:r>
              <a:rPr lang="nb-NO" sz="2600" dirty="0"/>
              <a:t>Havregryn</a:t>
            </a:r>
          </a:p>
          <a:p>
            <a:r>
              <a:rPr lang="nb-NO" sz="2600" dirty="0"/>
              <a:t>Mais</a:t>
            </a:r>
          </a:p>
          <a:p>
            <a:r>
              <a:rPr lang="nb-NO" sz="2600" dirty="0"/>
              <a:t>Tomat</a:t>
            </a:r>
          </a:p>
          <a:p>
            <a:endParaRPr lang="nb-NO" dirty="0"/>
          </a:p>
          <a:p>
            <a:pPr marL="0" indent="0">
              <a:buNone/>
            </a:pPr>
            <a:r>
              <a:rPr lang="nb-NO" dirty="0"/>
              <a:t>Eksempel </a:t>
            </a:r>
            <a:r>
              <a:rPr lang="nb-NO" dirty="0" err="1"/>
              <a:t>fullkornstortilla</a:t>
            </a:r>
            <a:r>
              <a:rPr lang="nb-NO" dirty="0"/>
              <a:t>: taco, </a:t>
            </a:r>
            <a:r>
              <a:rPr lang="nb-NO" dirty="0" err="1"/>
              <a:t>wrap</a:t>
            </a:r>
            <a:r>
              <a:rPr lang="nb-NO" dirty="0"/>
              <a:t>, tortillapizza, lasagne, tortillachips</a:t>
            </a:r>
          </a:p>
        </p:txBody>
      </p:sp>
      <p:pic>
        <p:nvPicPr>
          <p:cNvPr id="5" name="Bilde 4">
            <a:extLst>
              <a:ext uri="{FF2B5EF4-FFF2-40B4-BE49-F238E27FC236}">
                <a16:creationId xmlns:a16="http://schemas.microsoft.com/office/drawing/2014/main" id="{57796F91-7C49-4425-B8AD-4CB2AB55FC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28598" y="2982036"/>
            <a:ext cx="3912358" cy="2934268"/>
          </a:xfrm>
          <a:prstGeom prst="rect">
            <a:avLst/>
          </a:prstGeom>
        </p:spPr>
      </p:pic>
      <p:pic>
        <p:nvPicPr>
          <p:cNvPr id="6" name="Bilde 5">
            <a:extLst>
              <a:ext uri="{FF2B5EF4-FFF2-40B4-BE49-F238E27FC236}">
                <a16:creationId xmlns:a16="http://schemas.microsoft.com/office/drawing/2014/main" id="{35C500F1-1E9A-4F21-8B6E-97765E6BF97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9561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83F59E-ABAD-49B7-BD62-4656B01EB8C1}"/>
              </a:ext>
            </a:extLst>
          </p:cNvPr>
          <p:cNvSpPr>
            <a:spLocks noGrp="1"/>
          </p:cNvSpPr>
          <p:nvPr>
            <p:ph type="title"/>
          </p:nvPr>
        </p:nvSpPr>
        <p:spPr/>
        <p:txBody>
          <a:bodyPr>
            <a:normAutofit/>
          </a:bodyPr>
          <a:lstStyle/>
          <a:p>
            <a:r>
              <a:rPr lang="nb-NO" sz="5400" dirty="0">
                <a:latin typeface="Britannic Bold" panose="020B0903060703020204" pitchFamily="34" charset="0"/>
              </a:rPr>
              <a:t>Aktivitet – forslag</a:t>
            </a:r>
          </a:p>
        </p:txBody>
      </p:sp>
      <p:sp>
        <p:nvSpPr>
          <p:cNvPr id="3" name="Plassholder for innhold 2">
            <a:extLst>
              <a:ext uri="{FF2B5EF4-FFF2-40B4-BE49-F238E27FC236}">
                <a16:creationId xmlns:a16="http://schemas.microsoft.com/office/drawing/2014/main" id="{AFB47ABD-D5EF-4379-985D-093FA9D2F13B}"/>
              </a:ext>
            </a:extLst>
          </p:cNvPr>
          <p:cNvSpPr>
            <a:spLocks noGrp="1"/>
          </p:cNvSpPr>
          <p:nvPr>
            <p:ph idx="1"/>
          </p:nvPr>
        </p:nvSpPr>
        <p:spPr/>
        <p:txBody>
          <a:bodyPr>
            <a:normAutofit/>
          </a:bodyPr>
          <a:lstStyle/>
          <a:p>
            <a:r>
              <a:rPr lang="nb-NO" sz="2800" b="1" dirty="0"/>
              <a:t>Havregryn</a:t>
            </a:r>
            <a:r>
              <a:rPr lang="nb-NO" sz="2800" dirty="0"/>
              <a:t> 		havregrøt, havremel, havrelapper, vafler, bakst</a:t>
            </a:r>
          </a:p>
          <a:p>
            <a:r>
              <a:rPr lang="nb-NO" sz="2800" b="1" dirty="0"/>
              <a:t>Mais</a:t>
            </a:r>
            <a:r>
              <a:rPr lang="nb-NO" sz="2800" dirty="0"/>
              <a:t>				taco, salat, gryterett, suppe, </a:t>
            </a:r>
            <a:r>
              <a:rPr lang="nb-NO" sz="2800" dirty="0" err="1"/>
              <a:t>wrap</a:t>
            </a:r>
            <a:r>
              <a:rPr lang="nb-NO" sz="2800" dirty="0"/>
              <a:t>, omelett, pizza, </a:t>
            </a:r>
            <a:r>
              <a:rPr lang="nb-NO" sz="2800" dirty="0" err="1"/>
              <a:t>nachos</a:t>
            </a:r>
            <a:endParaRPr lang="nb-NO" sz="2800" dirty="0"/>
          </a:p>
          <a:p>
            <a:r>
              <a:rPr lang="nb-NO" sz="2800" b="1" dirty="0"/>
              <a:t>Tomat</a:t>
            </a:r>
            <a:r>
              <a:rPr lang="nb-NO" sz="2800" dirty="0"/>
              <a:t> 			taco, salat, gryterett, suppe, </a:t>
            </a:r>
            <a:r>
              <a:rPr lang="nb-NO" sz="2800" dirty="0" err="1"/>
              <a:t>wrap</a:t>
            </a:r>
            <a:r>
              <a:rPr lang="nb-NO" sz="2800" dirty="0"/>
              <a:t>, omelett, pizza, pålegg</a:t>
            </a:r>
          </a:p>
        </p:txBody>
      </p:sp>
      <p:pic>
        <p:nvPicPr>
          <p:cNvPr id="4" name="Bilde 3">
            <a:extLst>
              <a:ext uri="{FF2B5EF4-FFF2-40B4-BE49-F238E27FC236}">
                <a16:creationId xmlns:a16="http://schemas.microsoft.com/office/drawing/2014/main" id="{9B648E79-827D-4E08-833C-4ED058416B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02640" y="6467061"/>
            <a:ext cx="3044228" cy="390938"/>
          </a:xfrm>
          <a:prstGeom prst="rect">
            <a:avLst/>
          </a:prstGeom>
        </p:spPr>
      </p:pic>
    </p:spTree>
    <p:extLst>
      <p:ext uri="{BB962C8B-B14F-4D97-AF65-F5344CB8AC3E}">
        <p14:creationId xmlns:p14="http://schemas.microsoft.com/office/powerpoint/2010/main" val="42527625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A81CCD-B46B-42A3-8C6F-0533933522EE}"/>
              </a:ext>
            </a:extLst>
          </p:cNvPr>
          <p:cNvSpPr>
            <a:spLocks noGrp="1"/>
          </p:cNvSpPr>
          <p:nvPr>
            <p:ph type="title"/>
          </p:nvPr>
        </p:nvSpPr>
        <p:spPr/>
        <p:txBody>
          <a:bodyPr>
            <a:normAutofit/>
          </a:bodyPr>
          <a:lstStyle/>
          <a:p>
            <a:r>
              <a:rPr lang="nb-NO" sz="5400" dirty="0">
                <a:latin typeface="Britannic Bold" panose="020B0903060703020204" pitchFamily="34" charset="0"/>
              </a:rPr>
              <a:t>Kilder</a:t>
            </a:r>
          </a:p>
        </p:txBody>
      </p:sp>
      <p:sp>
        <p:nvSpPr>
          <p:cNvPr id="3" name="Plassholder for innhold 2">
            <a:extLst>
              <a:ext uri="{FF2B5EF4-FFF2-40B4-BE49-F238E27FC236}">
                <a16:creationId xmlns:a16="http://schemas.microsoft.com/office/drawing/2014/main" id="{9B3F414F-1D09-48CF-BBA0-B2A94863BF56}"/>
              </a:ext>
            </a:extLst>
          </p:cNvPr>
          <p:cNvSpPr>
            <a:spLocks noGrp="1"/>
          </p:cNvSpPr>
          <p:nvPr>
            <p:ph idx="1"/>
          </p:nvPr>
        </p:nvSpPr>
        <p:spPr>
          <a:xfrm>
            <a:off x="581192" y="2074479"/>
            <a:ext cx="11029615" cy="4677504"/>
          </a:xfrm>
        </p:spPr>
        <p:txBody>
          <a:bodyPr>
            <a:normAutofit lnSpcReduction="10000"/>
          </a:bodyPr>
          <a:lstStyle/>
          <a:p>
            <a:r>
              <a:rPr lang="nb-NO" sz="1600" dirty="0"/>
              <a:t>Illustrasjoner fra: </a:t>
            </a:r>
            <a:r>
              <a:rPr lang="nb-NO" sz="1600" dirty="0">
                <a:hlinkClick r:id="rId3"/>
              </a:rPr>
              <a:t>www.colourbox.com</a:t>
            </a:r>
            <a:endParaRPr lang="nb-NO" sz="1600" dirty="0"/>
          </a:p>
          <a:p>
            <a:r>
              <a:rPr lang="nb-NO" sz="1600" dirty="0"/>
              <a:t>«Siste forbruksdag» bilde: </a:t>
            </a:r>
            <a:r>
              <a:rPr lang="nb-NO" sz="1600" dirty="0">
                <a:hlinkClick r:id="rId4"/>
              </a:rPr>
              <a:t>https://www.norengros.no/etikett-universal-26x12-hvit-mikrena-labels</a:t>
            </a:r>
            <a:r>
              <a:rPr lang="nb-NO" sz="1600" dirty="0"/>
              <a:t> </a:t>
            </a:r>
          </a:p>
          <a:p>
            <a:r>
              <a:rPr lang="nb-NO" sz="1600" dirty="0"/>
              <a:t>«Tine melk» bilde: </a:t>
            </a:r>
            <a:r>
              <a:rPr lang="nb-NO" sz="1600" dirty="0">
                <a:hlinkClick r:id="rId5"/>
              </a:rPr>
              <a:t>http://www.convenience.no/endrer-merking-best-darlig/</a:t>
            </a:r>
            <a:endParaRPr lang="nb-NO" sz="1600" dirty="0"/>
          </a:p>
          <a:p>
            <a:r>
              <a:rPr lang="nb-NO" sz="1600" dirty="0"/>
              <a:t>«Kjøttpølse merking» bilde: </a:t>
            </a:r>
            <a:r>
              <a:rPr lang="nb-NO" sz="1600" dirty="0">
                <a:hlinkClick r:id="rId6"/>
              </a:rPr>
              <a:t>https://www.mattilsynet.no/mat_og_vann/merking_av_mat/generelle_krav_til_merking_av_mat/nye_regler_for_merking.11940</a:t>
            </a:r>
            <a:r>
              <a:rPr lang="nb-NO" sz="1600" dirty="0"/>
              <a:t> </a:t>
            </a:r>
          </a:p>
          <a:p>
            <a:r>
              <a:rPr lang="nb-NO" sz="1600" dirty="0"/>
              <a:t>«Nøkkelhullet» bilde: </a:t>
            </a:r>
            <a:r>
              <a:rPr lang="nb-NO" sz="1600" dirty="0">
                <a:hlinkClick r:id="rId7"/>
              </a:rPr>
              <a:t>https://helsenorge.no/kosthold-og-ernaring/nokkelhullet/hva-er-nokkelhullet</a:t>
            </a:r>
            <a:endParaRPr lang="nb-NO" sz="1600" dirty="0"/>
          </a:p>
          <a:p>
            <a:r>
              <a:rPr lang="nb-NO" sz="1600" dirty="0"/>
              <a:t>«Fairtrade» bilde: </a:t>
            </a:r>
            <a:r>
              <a:rPr lang="nb-NO" sz="1600" dirty="0">
                <a:hlinkClick r:id="rId8"/>
              </a:rPr>
              <a:t>http://www.fairtrade.no/</a:t>
            </a:r>
            <a:endParaRPr lang="nb-NO" sz="1600" dirty="0"/>
          </a:p>
          <a:p>
            <a:r>
              <a:rPr lang="nb-NO" sz="1600" dirty="0"/>
              <a:t>«Brødskalaen» bilde: </a:t>
            </a:r>
            <a:r>
              <a:rPr lang="nb-NO" sz="1600" dirty="0">
                <a:hlinkClick r:id="rId9"/>
              </a:rPr>
              <a:t>https://naturbakst.no/produkter/</a:t>
            </a:r>
            <a:r>
              <a:rPr lang="nb-NO" sz="1600" dirty="0"/>
              <a:t> </a:t>
            </a:r>
          </a:p>
          <a:p>
            <a:r>
              <a:rPr lang="nb-NO" sz="1600" dirty="0"/>
              <a:t>«Nyt Norge» bilde: </a:t>
            </a:r>
            <a:r>
              <a:rPr lang="nb-NO" sz="1600" dirty="0">
                <a:hlinkClick r:id="rId10"/>
              </a:rPr>
              <a:t>https://no.wikipedia.org/wiki/Nyt_Norge</a:t>
            </a:r>
            <a:r>
              <a:rPr lang="nb-NO" sz="1600" dirty="0"/>
              <a:t> </a:t>
            </a:r>
          </a:p>
          <a:p>
            <a:r>
              <a:rPr lang="nb-NO" sz="1600" dirty="0"/>
              <a:t>«Kolonial kylling» bilde: </a:t>
            </a:r>
            <a:r>
              <a:rPr lang="nb-NO" sz="1600" dirty="0">
                <a:hlinkClick r:id="rId11"/>
              </a:rPr>
              <a:t>https://kolonial.no/produkter/27011-kyllingfilet-fersk-naturell/</a:t>
            </a:r>
            <a:endParaRPr lang="nb-NO" sz="1600" dirty="0"/>
          </a:p>
          <a:p>
            <a:r>
              <a:rPr lang="nb-NO" sz="1600" dirty="0"/>
              <a:t>«Bruk sansene» bilde: </a:t>
            </a:r>
            <a:r>
              <a:rPr lang="nb-NO" sz="1600" dirty="0">
                <a:hlinkClick r:id="rId12"/>
              </a:rPr>
              <a:t>https://www.q-meieriene.no/Matsvinn</a:t>
            </a:r>
            <a:r>
              <a:rPr lang="nb-NO" sz="1600" dirty="0"/>
              <a:t> </a:t>
            </a:r>
          </a:p>
          <a:p>
            <a:r>
              <a:rPr lang="nb-NO" sz="1600" dirty="0"/>
              <a:t>«Makrell i tomat» bilde: </a:t>
            </a:r>
            <a:r>
              <a:rPr lang="nb-NO" sz="1600" dirty="0">
                <a:hlinkClick r:id="rId13"/>
              </a:rPr>
              <a:t>https://www.google.no/search?q=makrell+i+tomat&amp;source=lnms&amp;tbm=isch&amp;sa=X&amp;ved=0ahUKEwi8joih47TaAhURL1AKHVRwDrMQ_AUICigB&amp;biw=1366&amp;bih=662#imgrc=asY9SiHx-wmMdM</a:t>
            </a:r>
            <a:r>
              <a:rPr lang="nb-NO" sz="1600" dirty="0"/>
              <a:t>: </a:t>
            </a:r>
          </a:p>
        </p:txBody>
      </p:sp>
    </p:spTree>
    <p:extLst>
      <p:ext uri="{BB962C8B-B14F-4D97-AF65-F5344CB8AC3E}">
        <p14:creationId xmlns:p14="http://schemas.microsoft.com/office/powerpoint/2010/main" val="2662522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763A890-1D5F-4780-9893-F8ED036E11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89695" y="3763050"/>
            <a:ext cx="3598998" cy="2024436"/>
          </a:xfrm>
          <a:prstGeom prst="rect">
            <a:avLst/>
          </a:prstGeom>
        </p:spPr>
      </p:pic>
      <p:sp>
        <p:nvSpPr>
          <p:cNvPr id="2" name="Tittel 1">
            <a:extLst>
              <a:ext uri="{FF2B5EF4-FFF2-40B4-BE49-F238E27FC236}">
                <a16:creationId xmlns:a16="http://schemas.microsoft.com/office/drawing/2014/main" id="{22350B6D-5548-4B18-AA17-631A53085607}"/>
              </a:ext>
            </a:extLst>
          </p:cNvPr>
          <p:cNvSpPr>
            <a:spLocks noGrp="1"/>
          </p:cNvSpPr>
          <p:nvPr>
            <p:ph type="title"/>
          </p:nvPr>
        </p:nvSpPr>
        <p:spPr/>
        <p:txBody>
          <a:bodyPr>
            <a:noAutofit/>
          </a:bodyPr>
          <a:lstStyle/>
          <a:p>
            <a:r>
              <a:rPr lang="nb-NO" sz="5400" dirty="0">
                <a:latin typeface="Britannic Bold" panose="020B0903060703020204" pitchFamily="34" charset="0"/>
              </a:rPr>
              <a:t>Ernæring i media</a:t>
            </a:r>
          </a:p>
        </p:txBody>
      </p:sp>
      <p:sp>
        <p:nvSpPr>
          <p:cNvPr id="3" name="Plassholder for innhold 2">
            <a:extLst>
              <a:ext uri="{FF2B5EF4-FFF2-40B4-BE49-F238E27FC236}">
                <a16:creationId xmlns:a16="http://schemas.microsoft.com/office/drawing/2014/main" id="{84EDFE3D-ED2B-4415-B925-82A812BA14FD}"/>
              </a:ext>
            </a:extLst>
          </p:cNvPr>
          <p:cNvSpPr>
            <a:spLocks noGrp="1"/>
          </p:cNvSpPr>
          <p:nvPr>
            <p:ph idx="1"/>
          </p:nvPr>
        </p:nvSpPr>
        <p:spPr>
          <a:xfrm>
            <a:off x="581193" y="2313058"/>
            <a:ext cx="6581608" cy="3678303"/>
          </a:xfrm>
        </p:spPr>
        <p:txBody>
          <a:bodyPr>
            <a:normAutofit/>
          </a:bodyPr>
          <a:lstStyle/>
          <a:p>
            <a:r>
              <a:rPr lang="nb-NO" sz="2200" dirty="0"/>
              <a:t>Det florerer med informasjon</a:t>
            </a:r>
          </a:p>
          <a:p>
            <a:r>
              <a:rPr lang="nb-NO" sz="2200" dirty="0"/>
              <a:t>Bloggere, Instagram, Facebook, nettaviser</a:t>
            </a:r>
          </a:p>
          <a:p>
            <a:r>
              <a:rPr lang="nb-NO" sz="2200" dirty="0"/>
              <a:t>Husk at mange tjener penger på det som blir lagt ut</a:t>
            </a:r>
          </a:p>
          <a:p>
            <a:r>
              <a:rPr lang="nb-NO" sz="2200" dirty="0"/>
              <a:t>Hvordan kan man vite hva man kan stole på?</a:t>
            </a:r>
          </a:p>
          <a:p>
            <a:r>
              <a:rPr lang="nb-NO" sz="2200" dirty="0"/>
              <a:t>Vær kritisk!</a:t>
            </a:r>
          </a:p>
        </p:txBody>
      </p:sp>
      <p:pic>
        <p:nvPicPr>
          <p:cNvPr id="4" name="Bilde 3">
            <a:extLst>
              <a:ext uri="{FF2B5EF4-FFF2-40B4-BE49-F238E27FC236}">
                <a16:creationId xmlns:a16="http://schemas.microsoft.com/office/drawing/2014/main" id="{B250EFB6-E966-4829-8042-29D394205600}"/>
              </a:ext>
            </a:extLst>
          </p:cNvPr>
          <p:cNvPicPr>
            <a:picLocks noChangeAspect="1"/>
          </p:cNvPicPr>
          <p:nvPr/>
        </p:nvPicPr>
        <p:blipFill rotWithShape="1">
          <a:blip r:embed="rId4"/>
          <a:srcRect l="33582" t="12917" r="35109" b="71412"/>
          <a:stretch/>
        </p:blipFill>
        <p:spPr>
          <a:xfrm>
            <a:off x="7807868" y="2506297"/>
            <a:ext cx="3319627" cy="934189"/>
          </a:xfrm>
          <a:prstGeom prst="rect">
            <a:avLst/>
          </a:prstGeom>
        </p:spPr>
      </p:pic>
      <p:pic>
        <p:nvPicPr>
          <p:cNvPr id="8" name="Bilde 7">
            <a:extLst>
              <a:ext uri="{FF2B5EF4-FFF2-40B4-BE49-F238E27FC236}">
                <a16:creationId xmlns:a16="http://schemas.microsoft.com/office/drawing/2014/main" id="{FDC4E7D0-7F5A-46B6-8094-576FEDF5A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7681" y="3644361"/>
            <a:ext cx="2143125" cy="2143125"/>
          </a:xfrm>
          <a:prstGeom prst="rect">
            <a:avLst/>
          </a:prstGeom>
        </p:spPr>
      </p:pic>
      <p:pic>
        <p:nvPicPr>
          <p:cNvPr id="9" name="Bilde 8">
            <a:extLst>
              <a:ext uri="{FF2B5EF4-FFF2-40B4-BE49-F238E27FC236}">
                <a16:creationId xmlns:a16="http://schemas.microsoft.com/office/drawing/2014/main" id="{6151CE31-2188-466B-AA4E-9A0EB7A8F3D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6579" y="6467062"/>
            <a:ext cx="3044228" cy="390938"/>
          </a:xfrm>
          <a:prstGeom prst="rect">
            <a:avLst/>
          </a:prstGeom>
        </p:spPr>
      </p:pic>
    </p:spTree>
    <p:extLst>
      <p:ext uri="{BB962C8B-B14F-4D97-AF65-F5344CB8AC3E}">
        <p14:creationId xmlns:p14="http://schemas.microsoft.com/office/powerpoint/2010/main" val="3924714642"/>
      </p:ext>
    </p:extLst>
  </p:cSld>
  <p:clrMapOvr>
    <a:masterClrMapping/>
  </p:clrMapOvr>
</p:sld>
</file>

<file path=ppt/theme/theme1.xml><?xml version="1.0" encoding="utf-8"?>
<a:theme xmlns:a="http://schemas.openxmlformats.org/drawingml/2006/main" name="Dividende">
  <a:themeElements>
    <a:clrScheme name="Grøn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Dividend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9146</TotalTime>
  <Words>13323</Words>
  <Application>Microsoft Office PowerPoint</Application>
  <PresentationFormat>Widescreen</PresentationFormat>
  <Paragraphs>1278</Paragraphs>
  <Slides>84</Slides>
  <Notes>79</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84</vt:i4>
      </vt:variant>
    </vt:vector>
  </HeadingPairs>
  <TitlesOfParts>
    <vt:vector size="95" baseType="lpstr">
      <vt:lpstr>Arial</vt:lpstr>
      <vt:lpstr>Berlin Sans FB</vt:lpstr>
      <vt:lpstr>Britannic Bold</vt:lpstr>
      <vt:lpstr>Calibri</vt:lpstr>
      <vt:lpstr>Courier New</vt:lpstr>
      <vt:lpstr>Gill Sans MT</vt:lpstr>
      <vt:lpstr>Symbol</vt:lpstr>
      <vt:lpstr>Times New Roman</vt:lpstr>
      <vt:lpstr>Wingdings</vt:lpstr>
      <vt:lpstr>Wingdings 2</vt:lpstr>
      <vt:lpstr>Dividende</vt:lpstr>
      <vt:lpstr>PowerPoint-presentasjon</vt:lpstr>
      <vt:lpstr>Bra, billig og digg mat for ungdom</vt:lpstr>
      <vt:lpstr>Hvem er jeg?</vt:lpstr>
      <vt:lpstr>Hvem er dere?</vt:lpstr>
      <vt:lpstr>AGENDA FOR KURSET</vt:lpstr>
      <vt:lpstr>Aktivitet – matbingo</vt:lpstr>
      <vt:lpstr>Film 1 – frokost</vt:lpstr>
      <vt:lpstr>Hva sier media?</vt:lpstr>
      <vt:lpstr>Ernæring i media</vt:lpstr>
      <vt:lpstr>Helsedirektoratets kostråd</vt:lpstr>
      <vt:lpstr>Frukt og grønt</vt:lpstr>
      <vt:lpstr>Frukt og grønt</vt:lpstr>
      <vt:lpstr>Grove kornprodukter</vt:lpstr>
      <vt:lpstr>Fisk</vt:lpstr>
      <vt:lpstr>Kjøtt og kjøttprodukter</vt:lpstr>
      <vt:lpstr>Redusere kjøttforbruket</vt:lpstr>
      <vt:lpstr>Redusere kjøttforbruket</vt:lpstr>
      <vt:lpstr>Redusere kjøttforbruket</vt:lpstr>
      <vt:lpstr>Meieriprodukter</vt:lpstr>
      <vt:lpstr>Matoljer, margarin og smør</vt:lpstr>
      <vt:lpstr>Salt</vt:lpstr>
      <vt:lpstr>Salt</vt:lpstr>
      <vt:lpstr>sukker</vt:lpstr>
      <vt:lpstr>vann </vt:lpstr>
      <vt:lpstr>Kursets innhold</vt:lpstr>
      <vt:lpstr>I butikken</vt:lpstr>
      <vt:lpstr>Planlegge handleturen</vt:lpstr>
      <vt:lpstr>Ingrediensliste og næringsdeklarasjon</vt:lpstr>
      <vt:lpstr>Merkeordninger</vt:lpstr>
      <vt:lpstr>Kilopris vs. stykkpris</vt:lpstr>
      <vt:lpstr>Kilopris vs. stykkpris</vt:lpstr>
      <vt:lpstr>Nedsatte varer</vt:lpstr>
      <vt:lpstr>«det er dyrt å spise sunt»</vt:lpstr>
      <vt:lpstr>Film 2 – lunsj</vt:lpstr>
      <vt:lpstr>Veien hjem</vt:lpstr>
      <vt:lpstr>Kursets innhold</vt:lpstr>
      <vt:lpstr>HJEMME</vt:lpstr>
      <vt:lpstr>BASISMATVARER – tørrvareskap</vt:lpstr>
      <vt:lpstr>Basismatvarer – Fryseren</vt:lpstr>
      <vt:lpstr>Basismatvarer – kjøleskap</vt:lpstr>
      <vt:lpstr>Basismatvarer – frukt og grønt</vt:lpstr>
      <vt:lpstr>Film 3 – middag</vt:lpstr>
      <vt:lpstr>AKTIVITET – basismatvarer</vt:lpstr>
      <vt:lpstr>Aktivitet – Forslag</vt:lpstr>
      <vt:lpstr>Basisutstyr</vt:lpstr>
      <vt:lpstr>basisUTSTYR</vt:lpstr>
      <vt:lpstr>Frysing</vt:lpstr>
      <vt:lpstr>Frysing</vt:lpstr>
      <vt:lpstr>tining</vt:lpstr>
      <vt:lpstr>Film 4 – middag</vt:lpstr>
      <vt:lpstr>Kursets innhold</vt:lpstr>
      <vt:lpstr>matlaging</vt:lpstr>
      <vt:lpstr>Hygiene</vt:lpstr>
      <vt:lpstr>hygiene</vt:lpstr>
      <vt:lpstr>Praktiske tips</vt:lpstr>
      <vt:lpstr>Holdbarhet</vt:lpstr>
      <vt:lpstr>Holdbarhet</vt:lpstr>
      <vt:lpstr>holdbarhet og oppbevaring</vt:lpstr>
      <vt:lpstr>Bli en matredder!</vt:lpstr>
      <vt:lpstr>Bli en matredder!</vt:lpstr>
      <vt:lpstr>Holdbarhet</vt:lpstr>
      <vt:lpstr>Holdbarhet</vt:lpstr>
      <vt:lpstr>Aktivitet – «sunnifisere» matretter</vt:lpstr>
      <vt:lpstr>Kursets innhold</vt:lpstr>
      <vt:lpstr>helseeffekter</vt:lpstr>
      <vt:lpstr>Grunnleggende ernæring</vt:lpstr>
      <vt:lpstr>Fett</vt:lpstr>
      <vt:lpstr>Proteiner</vt:lpstr>
      <vt:lpstr>Karbohydrater</vt:lpstr>
      <vt:lpstr>vitaminer</vt:lpstr>
      <vt:lpstr>vitaminer</vt:lpstr>
      <vt:lpstr>Mineraler og sporstoffer</vt:lpstr>
      <vt:lpstr>Kosttilskudd</vt:lpstr>
      <vt:lpstr>ernæringsutfordringer</vt:lpstr>
      <vt:lpstr>Matens effekt på helsen</vt:lpstr>
      <vt:lpstr>Matens effekt på helsen</vt:lpstr>
      <vt:lpstr>Matens effekt på helsen </vt:lpstr>
      <vt:lpstr>Kahoot</vt:lpstr>
      <vt:lpstr>Takk for i dag</vt:lpstr>
      <vt:lpstr>PowerPoint-presentasjon</vt:lpstr>
      <vt:lpstr>Evalueringsskjema</vt:lpstr>
      <vt:lpstr>Aktivitet – Bruksområder</vt:lpstr>
      <vt:lpstr>Aktivitet – forslag</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 In – sunn mat for ungdom</dc:title>
  <dc:creator>Line Pettersen</dc:creator>
  <cp:lastModifiedBy>Kjetil Johnsen</cp:lastModifiedBy>
  <cp:revision>444</cp:revision>
  <dcterms:created xsi:type="dcterms:W3CDTF">2017-11-06T14:26:49Z</dcterms:created>
  <dcterms:modified xsi:type="dcterms:W3CDTF">2019-04-10T17:34:04Z</dcterms:modified>
</cp:coreProperties>
</file>